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2" r:id="rId6"/>
    <p:sldId id="261" r:id="rId7"/>
    <p:sldId id="260" r:id="rId8"/>
    <p:sldId id="258" r:id="rId9"/>
    <p:sldId id="259" r:id="rId10"/>
  </p:sldIdLst>
  <p:sldSz cx="9144000" cy="6858000" type="screen4x3"/>
  <p:notesSz cx="6858000" cy="91440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6D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7F94-DF82-4078-9EA3-F9A3A1D24F51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9A0BA-2846-4CE3-80D3-7540F6049EC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521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02C60-F3EF-4519-8D28-87783FC46845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3B537-D61F-4D8E-9179-17A7137F64D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078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8CDDD-334F-4B85-A879-A43F5282A727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6A1D9-9AEB-411C-893D-FC86012A851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945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D804B-F1B6-40D3-A959-3FF4A1AAC1B8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5931A-0813-4D5D-80B0-058CE5416C6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8046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092AC-6670-433D-B958-F50452D76074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01A1E-70E7-450E-B8F8-C87ACA01439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3010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870B-7DE9-47FF-89A1-DB4BE91ABE64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F0AA6-9EEC-4F14-A1B8-09E657A87D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058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8E8C1-E9AB-44B6-A1DA-66E934035351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54AEF-191D-43C5-95DF-4F2BECF5667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712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FBC3B-2EE2-47B0-AEBF-9F253244E65F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9FDF-B8BE-4A51-98A9-654AE0E7CEB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9496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F54C1-C15E-4028-A06B-D02C9AED761F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88C2B-25F3-4AE0-B11F-7E08A81949D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910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725F7-6960-40CE-9DDA-A47CAC16CA27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25DD7-6664-4A45-B5E7-C4C7F2FD1D5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017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AC6A-DF8C-418F-ACCD-D4178520F251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FBDE8-C79D-4BCA-841A-889DD542053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473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F54E29-1E42-4A37-AB88-459821604043}" type="datetimeFigureOut">
              <a:rPr lang="fr-FR"/>
              <a:pPr>
                <a:defRPr/>
              </a:pPr>
              <a:t>17/10/2014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D11753-29B9-48CA-9987-E2C24C0A823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44675"/>
            <a:ext cx="7772400" cy="1470025"/>
          </a:xfrm>
        </p:spPr>
        <p:txBody>
          <a:bodyPr rtlCol="0">
            <a:norm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cs-CZ" sz="3600" dirty="0"/>
              <a:t>dříve pomocná škola</a:t>
            </a:r>
            <a:br>
              <a:rPr lang="cs-CZ" sz="3600" dirty="0"/>
            </a:br>
            <a:endParaRPr lang="fr-CA" sz="3600" dirty="0" smtClean="0">
              <a:solidFill>
                <a:schemeClr val="bg1">
                  <a:lumMod val="95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07704" y="1844824"/>
            <a:ext cx="5824736" cy="29432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72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ŠKOLA </a:t>
            </a:r>
            <a:r>
              <a:rPr lang="cs-CZ" sz="72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SPECIÁLNÍ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72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72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Přípravný stupeň</a:t>
            </a:r>
            <a:endParaRPr lang="fr-CA" sz="7200" b="1" dirty="0" smtClean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2214563" y="-819472"/>
            <a:ext cx="6472237" cy="81947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51720" y="116632"/>
            <a:ext cx="6984776" cy="6741368"/>
          </a:xfrm>
        </p:spPr>
        <p:txBody>
          <a:bodyPr rtlCol="0">
            <a:normAutofit/>
          </a:bodyPr>
          <a:lstStyle/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dříve pomocná škola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žáci s takovou úrovní rozvoje rozumových schopností, která jim nedovoluje prospívat na základní škole ani na základní škole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praktické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Umožňuje žákům s MP získat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vědomosti, dovednosti a návyky, potřebné k orientaci v okolním světě, k dosažení maximální možné míry samostatnosti a nezávislosti na péči druhých osob a k zapojení do společenského života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531440"/>
            <a:ext cx="6472237" cy="53144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88640"/>
            <a:ext cx="6821933" cy="6669360"/>
          </a:xfrm>
        </p:spPr>
        <p:txBody>
          <a:bodyPr rtlCol="0">
            <a:normAutofit fontScale="92500" lnSpcReduction="20000"/>
          </a:bodyPr>
          <a:lstStyle/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žáci převážně  v pásmu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středně těžké mentální retardace,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ale i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těžké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hluboké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MR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ZŠ speciální 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10 let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dělí se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podle RVP na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dva stupně 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první stupeň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- 5.tř.)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druhý stupeň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(6.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10.tř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 praxi se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dodržuje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stupňový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program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nižší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(3 roky)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střední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(3 roky)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vyšší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(2 roky)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(2 roky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8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38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603448"/>
            <a:ext cx="6472237" cy="504056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88640"/>
            <a:ext cx="6749925" cy="6552728"/>
          </a:xfrm>
        </p:spPr>
        <p:txBody>
          <a:bodyPr rtlCol="0">
            <a:normAutofit fontScale="92500"/>
          </a:bodyPr>
          <a:lstStyle/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 vzdělávání: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zvládnutí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trivia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(čtení, psaní, počty),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sebeobsluhy, osobní hygieny, osvojení si pracovních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dovedností a podpora komunikace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učí se v 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blocích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ení zvonění a klasické vyučovací hodiny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relaxační koutek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není klasické uspořádání lavic, hodně názorných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pomůcek</a:t>
            </a:r>
          </a:p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apojení terapií do vzdělávání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třída nižšího stupně se naplňuje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do 8 žáků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střední, vyšší a pracovní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 10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46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819472"/>
            <a:ext cx="6472237" cy="36004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16632"/>
            <a:ext cx="6677917" cy="6624736"/>
          </a:xfrm>
        </p:spPr>
        <p:txBody>
          <a:bodyPr rtlCol="0">
            <a:normAutofit lnSpcReduction="10000"/>
          </a:bodyPr>
          <a:lstStyle/>
          <a:p>
            <a:pPr lvl="0"/>
            <a:r>
              <a:rPr lang="cs-CZ" b="1" dirty="0">
                <a:latin typeface="Times New Roman" pitchFamily="18" charset="0"/>
                <a:cs typeface="Times New Roman" pitchFamily="18" charset="0"/>
              </a:rPr>
              <a:t>učební plán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obsahuje čtení, psaní, počty, věcné učení, smyslovou výchovu, pracovní a výtvarnou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výchovu, tělesnou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výchovu, hudební výchovu, řečovou výchovu, nepovinný předmět (zdravotní tělesná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výchova, dramatická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výchova, sborový zpěv, výtvarné a pohybové činnosti, práce s počítačem) 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disponibilní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dotaci</a:t>
            </a:r>
          </a:p>
          <a:p>
            <a:pPr lvl="0"/>
            <a:r>
              <a:rPr lang="cs-CZ" smtClean="0">
                <a:latin typeface="Times New Roman" pitchFamily="18" charset="0"/>
                <a:cs typeface="Times New Roman" pitchFamily="18" charset="0"/>
              </a:rPr>
              <a:t>hodnocení je prováděno 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formou širšího slovního hodnocení</a:t>
            </a:r>
          </a:p>
          <a:p>
            <a:pPr lvl="0"/>
            <a:r>
              <a:rPr lang="cs-CZ" smtClean="0">
                <a:latin typeface="Times New Roman" pitchFamily="18" charset="0"/>
                <a:cs typeface="Times New Roman" pitchFamily="18" charset="0"/>
              </a:rPr>
              <a:t>ukončením získá žák </a:t>
            </a:r>
            <a:r>
              <a:rPr lang="cs-CZ" b="1" smtClean="0">
                <a:latin typeface="Times New Roman" pitchFamily="18" charset="0"/>
                <a:cs typeface="Times New Roman" pitchFamily="18" charset="0"/>
              </a:rPr>
              <a:t>základy vzdělání</a:t>
            </a:r>
            <a:r>
              <a:rPr lang="cs-CZ" smtClean="0"/>
              <a:t>	</a:t>
            </a:r>
          </a:p>
          <a:p>
            <a:pPr lvl="0"/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9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819472"/>
            <a:ext cx="6472237" cy="648072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88640"/>
            <a:ext cx="6749925" cy="6408712"/>
          </a:xfrm>
        </p:spPr>
        <p:txBody>
          <a:bodyPr rtlCol="0">
            <a:normAutofit/>
          </a:bodyPr>
          <a:lstStyle/>
          <a:p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žáci se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vzdělávají </a:t>
            </a:r>
            <a:r>
              <a:rPr lang="cs-CZ" sz="3600" dirty="0">
                <a:latin typeface="Times New Roman" pitchFamily="18" charset="0"/>
                <a:cs typeface="Times New Roman" pitchFamily="18" charset="0"/>
              </a:rPr>
              <a:t>podle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cs-CZ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Rámcového vzdělávacího programu pro obor vzdělání základní škola speciální</a:t>
            </a:r>
          </a:p>
          <a:p>
            <a:pPr lvl="0"/>
            <a:endParaRPr lang="cs-C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Dříve dle: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Vzdělávacího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programu pomocné školy  a přípravného stupně pomocné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školy</a:t>
            </a:r>
            <a:r>
              <a:rPr lang="cs-CZ" sz="36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(dnes již neplatný)</a:t>
            </a:r>
          </a:p>
          <a:p>
            <a:pPr lvl="0"/>
            <a:endParaRPr lang="cs-CZ" sz="36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89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747464"/>
            <a:ext cx="6472237" cy="576064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88640"/>
            <a:ext cx="6821933" cy="6669360"/>
          </a:xfrm>
        </p:spPr>
        <p:txBody>
          <a:bodyPr rtlCol="0">
            <a:normAutofit fontScale="85000" lnSpcReduction="10000"/>
          </a:bodyPr>
          <a:lstStyle/>
          <a:p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K základní škole speciální může být přiřazen </a:t>
            </a:r>
            <a:r>
              <a:rPr lang="cs-CZ" sz="3300" dirty="0" smtClean="0">
                <a:latin typeface="Times New Roman" pitchFamily="18" charset="0"/>
                <a:cs typeface="Times New Roman" pitchFamily="18" charset="0"/>
              </a:rPr>
              <a:t>tzv. </a:t>
            </a:r>
          </a:p>
          <a:p>
            <a:pPr marL="0" indent="0">
              <a:buNone/>
            </a:pPr>
            <a:r>
              <a:rPr lang="cs-CZ" sz="33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PŘÍPRAVNÝ STUPEŇ ZÁKLADNÍ ŠKOLY SPECIÁLNÍ</a:t>
            </a:r>
            <a:endParaRPr lang="cs-CZ" sz="33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300" dirty="0" smtClean="0">
                <a:latin typeface="Times New Roman" pitchFamily="18" charset="0"/>
                <a:cs typeface="Times New Roman" pitchFamily="18" charset="0"/>
              </a:rPr>
              <a:t>POZOR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přípravný stupeň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 je pouze u ZŠ speciální,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přípravné třídy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 se zřizují při ZŠ a ZŠ praktických!!! Ani jedno se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nezapočítává do povinné školní docházky</a:t>
            </a: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cs-CZ" sz="33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300" dirty="0" smtClean="0">
                <a:latin typeface="Times New Roman" pitchFamily="18" charset="0"/>
                <a:cs typeface="Times New Roman" pitchFamily="18" charset="0"/>
              </a:rPr>
              <a:t>účelem 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je umožnit vzdělávání žákům, kteří vzhledem k 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těžšímu stupni mentální retardace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nejsou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schopni prospívat ani na nižším stupni pomocné </a:t>
            </a: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školy</a:t>
            </a:r>
          </a:p>
          <a:p>
            <a:pPr lvl="0"/>
            <a:r>
              <a:rPr lang="cs-CZ" sz="3300" dirty="0" smtClean="0">
                <a:latin typeface="Times New Roman" pitchFamily="18" charset="0"/>
                <a:cs typeface="Times New Roman" pitchFamily="18" charset="0"/>
              </a:rPr>
              <a:t>zřizován </a:t>
            </a:r>
            <a:r>
              <a:rPr lang="cs-CZ" sz="3300" dirty="0">
                <a:latin typeface="Times New Roman" pitchFamily="18" charset="0"/>
                <a:cs typeface="Times New Roman" pitchFamily="18" charset="0"/>
              </a:rPr>
              <a:t>pro žáky s 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těžkým </a:t>
            </a: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a hlubokým mentálním </a:t>
            </a:r>
            <a:r>
              <a:rPr lang="cs-CZ" sz="3300" b="1" dirty="0">
                <a:latin typeface="Times New Roman" pitchFamily="18" charset="0"/>
                <a:cs typeface="Times New Roman" pitchFamily="18" charset="0"/>
              </a:rPr>
              <a:t>postižení, více vadami nebo autismem</a:t>
            </a:r>
            <a:endParaRPr lang="cs-CZ" sz="3300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3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2214563" y="-1323528"/>
            <a:ext cx="6472237" cy="36004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563" y="188640"/>
            <a:ext cx="6677917" cy="6552728"/>
          </a:xfrm>
        </p:spPr>
        <p:txBody>
          <a:bodyPr rtlCol="0">
            <a:normAutofit/>
          </a:bodyPr>
          <a:lstStyle/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až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roky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žák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má možnost po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splnění kritérií na konci každého ročníku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přejít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do nižšího stupně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ZŠ speciální </a:t>
            </a: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těžiště práce tvoří rozumová výchova, smyslová výchova, pracovní a výtvarná výchova, tělesná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výchova,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hudební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výchova a terapie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>
                <a:latin typeface="Times New Roman" pitchFamily="18" charset="0"/>
                <a:cs typeface="Times New Roman" pitchFamily="18" charset="0"/>
              </a:rPr>
              <a:t>ve třídě přípravného stupně zabezpečují výchovně vzdělávací činnost současně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nejméně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dva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pedagogičtí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pracovníci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6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14563" y="-603448"/>
            <a:ext cx="6472237" cy="60344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79713" y="188640"/>
            <a:ext cx="7164288" cy="6408712"/>
          </a:xfrm>
        </p:spPr>
        <p:txBody>
          <a:bodyPr rtlCol="0">
            <a:normAutofit/>
          </a:bodyPr>
          <a:lstStyle/>
          <a:p>
            <a:pPr lvl="0"/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další místnost pro individuální práci se žáky, ke cvičení, relaxaci a odpočinku (snoezellen, rehabilitační místnost, vířivka...)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třídy se naplňují do počtu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4 – 6 žáků</a:t>
            </a:r>
            <a:endParaRPr lang="cs-CZ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hodnocení 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žáků provádí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učitel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svými slovy</a:t>
            </a: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 tak, aby kladně motivoval žáka i jeho rodiče k další práci a vyzvedl dovednosti, které žák zvládl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21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127</Template>
  <TotalTime>34</TotalTime>
  <Words>226</Words>
  <Application>Microsoft Office PowerPoint</Application>
  <PresentationFormat>Předvádění na obrazovce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127</vt:lpstr>
      <vt:lpstr>dříve pomocná škola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dříve pomocná škola</dc:title>
  <dc:creator>Katka</dc:creator>
  <cp:lastModifiedBy>Katka</cp:lastModifiedBy>
  <cp:revision>6</cp:revision>
  <dcterms:created xsi:type="dcterms:W3CDTF">2012-11-11T12:15:27Z</dcterms:created>
  <dcterms:modified xsi:type="dcterms:W3CDTF">2014-10-17T19:47:33Z</dcterms:modified>
</cp:coreProperties>
</file>