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  <p:sldMasterId id="2147483678" r:id="rId2"/>
  </p:sldMasterIdLst>
  <p:notesMasterIdLst>
    <p:notesMasterId r:id="rId16"/>
  </p:notesMasterIdLst>
  <p:sldIdLst>
    <p:sldId id="257" r:id="rId3"/>
    <p:sldId id="298" r:id="rId4"/>
    <p:sldId id="258" r:id="rId5"/>
    <p:sldId id="296" r:id="rId6"/>
    <p:sldId id="266" r:id="rId7"/>
    <p:sldId id="306" r:id="rId8"/>
    <p:sldId id="325" r:id="rId9"/>
    <p:sldId id="326" r:id="rId10"/>
    <p:sldId id="328" r:id="rId11"/>
    <p:sldId id="329" r:id="rId12"/>
    <p:sldId id="308" r:id="rId13"/>
    <p:sldId id="309" r:id="rId14"/>
    <p:sldId id="290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05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DF3A6-3817-4DAB-9AA3-38BE9A799AE3}" type="datetimeFigureOut">
              <a:rPr lang="cs-CZ" smtClean="0"/>
              <a:t>13.02.2020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4C061-6D65-4827-9AAB-1558F32CAE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119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4C061-6D65-4827-9AAB-1558F32CAE3D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354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D081-4AA8-4E98-8D9C-60F15BFF34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0658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CC8B-4729-47EA-BCD6-D28F3A60634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939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AB39-53CC-46A7-ABF9-D97DFACAFB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20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1AD10-5E65-400E-9606-3225CA04B13D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13.02.2020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7A2DB-7E4E-4BED-8DFF-362BD55CE5B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502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1AD10-5E65-400E-9606-3225CA04B13D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13.02.2020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7A2DB-7E4E-4BED-8DFF-362BD55CE5B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575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1AD10-5E65-400E-9606-3225CA04B13D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13.02.2020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7A2DB-7E4E-4BED-8DFF-362BD55CE5B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4751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1AD10-5E65-400E-9606-3225CA04B13D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13.02.2020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7A2DB-7E4E-4BED-8DFF-362BD55CE5B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93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1AD10-5E65-400E-9606-3225CA04B13D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13.02.2020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7A2DB-7E4E-4BED-8DFF-362BD55CE5B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8380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1AD10-5E65-400E-9606-3225CA04B13D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13.02.2020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7A2DB-7E4E-4BED-8DFF-362BD55CE5B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1673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1AD10-5E65-400E-9606-3225CA04B13D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13.02.2020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7A2DB-7E4E-4BED-8DFF-362BD55CE5B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8308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1AD10-5E65-400E-9606-3225CA04B13D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13.02.2020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7A2DB-7E4E-4BED-8DFF-362BD55CE5B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514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73C-2AE6-4D64-82B1-17F9A8E08A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6061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1AD10-5E65-400E-9606-3225CA04B13D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13.02.2020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7A2DB-7E4E-4BED-8DFF-362BD55CE5B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4827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1AD10-5E65-400E-9606-3225CA04B13D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13.02.2020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7A2DB-7E4E-4BED-8DFF-362BD55CE5B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9090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1AD10-5E65-400E-9606-3225CA04B13D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13.02.2020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7A2DB-7E4E-4BED-8DFF-362BD55CE5B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25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9618-AE99-4418-B522-653CA6CB8F2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978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5B66D-1BA2-4DB5-9AD7-E59EE5F3485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4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248DA-FA57-4D3D-9C14-3632713803B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683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8C998-707E-4CE5-9839-DC19C00AEE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86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B0BD-081E-4D42-98C9-B8338C39289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63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BDF37-60C0-41E2-BD02-22F97F1E2D3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366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5983-1E46-48F6-BDCD-428A6CB1EC4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33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BCF5F-3554-4699-8EF7-6B43A8B04A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09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161AD10-5E65-400E-9606-3225CA04B13D}" type="datetimeFigureOut">
              <a:rPr lang="cs-CZ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13.02.2020</a:t>
            </a:fld>
            <a:endParaRPr lang="cs-CZ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7F7A2DB-7E4E-4BED-8DFF-362BD55CE5B3}" type="slidenum">
              <a:rPr lang="cs-CZ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5609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ilona.bytesnikova@email.cz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2288" y="4797152"/>
            <a:ext cx="5486400" cy="515216"/>
          </a:xfrm>
        </p:spPr>
        <p:txBody>
          <a:bodyPr>
            <a:noAutofit/>
          </a:bodyPr>
          <a:lstStyle/>
          <a:p>
            <a:r>
              <a:rPr lang="cs-CZ" dirty="0" smtClean="0"/>
              <a:t>Dítě s OVŘ</a:t>
            </a:r>
            <a:endParaRPr lang="cs-CZ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sz="half" idx="2"/>
          </p:nvPr>
        </p:nvSpPr>
        <p:spPr>
          <a:xfrm>
            <a:off x="1835696" y="5589240"/>
            <a:ext cx="5442992" cy="804862"/>
          </a:xfrm>
        </p:spPr>
        <p:txBody>
          <a:bodyPr>
            <a:normAutofit fontScale="32500" lnSpcReduction="20000"/>
          </a:bodyPr>
          <a:lstStyle/>
          <a:p>
            <a:r>
              <a:rPr lang="cs-CZ" sz="4800" dirty="0" err="1" smtClean="0"/>
              <a:t>Bytešníková</a:t>
            </a:r>
            <a:r>
              <a:rPr lang="cs-CZ" sz="4800" dirty="0" smtClean="0"/>
              <a:t>, I.</a:t>
            </a:r>
          </a:p>
          <a:p>
            <a:r>
              <a:rPr lang="cs-CZ" sz="4800" dirty="0" err="1" smtClean="0"/>
              <a:t>PdF</a:t>
            </a:r>
            <a:r>
              <a:rPr lang="cs-CZ" sz="4800" dirty="0" smtClean="0"/>
              <a:t> MU Brno  </a:t>
            </a:r>
          </a:p>
          <a:p>
            <a:r>
              <a:rPr lang="cs-CZ" sz="4800" dirty="0"/>
              <a:t> </a:t>
            </a:r>
            <a:r>
              <a:rPr lang="cs-CZ" sz="4800" dirty="0" smtClean="0"/>
              <a:t>                             </a:t>
            </a:r>
            <a:endParaRPr lang="cs-CZ" sz="1600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72574" y="255264"/>
            <a:ext cx="5486400" cy="4114800"/>
          </a:xfrm>
        </p:spPr>
      </p:sp>
      <p:pic>
        <p:nvPicPr>
          <p:cNvPr id="6" name="Zástupný symbol pro obsah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30149" y="332656"/>
            <a:ext cx="5400000" cy="36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281"/>
    </mc:Choice>
    <mc:Fallback xmlns="">
      <p:transition spd="slow" advTm="3728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 základě toho platí, že pokud se dítě ve vývoji řeči opožďuje: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dirty="0" smtClean="0"/>
              <a:t>o 1 věkové pásmo (max. o 6 </a:t>
            </a:r>
            <a:r>
              <a:rPr lang="cs-CZ" dirty="0" err="1" smtClean="0"/>
              <a:t>měs</a:t>
            </a:r>
            <a:r>
              <a:rPr lang="cs-CZ" dirty="0" smtClean="0"/>
              <a:t>.)= stav vyžadující </a:t>
            </a:r>
            <a:r>
              <a:rPr lang="cs-CZ" dirty="0" smtClean="0">
                <a:solidFill>
                  <a:srgbClr val="FF0000"/>
                </a:solidFill>
              </a:rPr>
              <a:t>SLEDOVÁNÍ</a:t>
            </a:r>
          </a:p>
          <a:p>
            <a:endParaRPr lang="cs-CZ" dirty="0"/>
          </a:p>
          <a:p>
            <a:r>
              <a:rPr lang="cs-CZ" dirty="0" smtClean="0"/>
              <a:t>o 2 věková pásma (max. o 12 </a:t>
            </a:r>
            <a:r>
              <a:rPr lang="cs-CZ" dirty="0" err="1" smtClean="0"/>
              <a:t>měs</a:t>
            </a:r>
            <a:r>
              <a:rPr lang="cs-CZ" dirty="0" smtClean="0"/>
              <a:t>.)= </a:t>
            </a:r>
            <a:r>
              <a:rPr lang="cs-CZ" sz="3600" dirty="0" smtClean="0">
                <a:solidFill>
                  <a:srgbClr val="FF0000"/>
                </a:solidFill>
              </a:rPr>
              <a:t>RIZIKOVÝ VÝVOJ ŘEČI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r>
              <a:rPr lang="cs-CZ" dirty="0" smtClean="0"/>
              <a:t>o 3 a více pásem (</a:t>
            </a:r>
            <a:r>
              <a:rPr lang="en-US" dirty="0" smtClean="0"/>
              <a:t>&gt; 1 </a:t>
            </a:r>
            <a:r>
              <a:rPr lang="en-US" dirty="0" err="1" smtClean="0"/>
              <a:t>rok</a:t>
            </a:r>
            <a:r>
              <a:rPr lang="cs-CZ" dirty="0" smtClean="0"/>
              <a:t>) = </a:t>
            </a:r>
            <a:r>
              <a:rPr lang="cs-CZ" dirty="0" smtClean="0">
                <a:solidFill>
                  <a:srgbClr val="FF0000"/>
                </a:solidFill>
              </a:rPr>
              <a:t>ZÁVAŽNÉ RIZIKO NVŘ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1815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9"/>
    </mc:Choice>
    <mc:Fallback xmlns="">
      <p:transition spd="slow" advTm="899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/>
              <a:t>Cíl: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/>
              <a:t>identifikovat dítě s rizikem OVŘ co nejdříve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en-US" dirty="0" smtClean="0"/>
              <a:t>r</a:t>
            </a:r>
            <a:r>
              <a:rPr lang="cs-CZ" dirty="0" err="1" smtClean="0"/>
              <a:t>ealizovat</a:t>
            </a:r>
            <a:r>
              <a:rPr lang="en-US" dirty="0" smtClean="0"/>
              <a:t> </a:t>
            </a:r>
            <a:r>
              <a:rPr lang="cs-CZ" dirty="0" smtClean="0"/>
              <a:t>diagnostiku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zahájit stimulaci vývoje řeči prostřednictvím rodičů - instruovat rodiče!!!</a:t>
            </a:r>
          </a:p>
        </p:txBody>
      </p:sp>
    </p:spTree>
    <p:extLst>
      <p:ext uri="{BB962C8B-B14F-4D97-AF65-F5344CB8AC3E}">
        <p14:creationId xmlns:p14="http://schemas.microsoft.com/office/powerpoint/2010/main" val="2264571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637"/>
    </mc:Choice>
    <mc:Fallback xmlns="">
      <p:transition spd="slow" advTm="14637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Včasná diagnostika – východisko: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/>
          </a:p>
          <a:p>
            <a:r>
              <a:rPr lang="cs-CZ" dirty="0" smtClean="0"/>
              <a:t>SDDS</a:t>
            </a:r>
          </a:p>
          <a:p>
            <a:endParaRPr lang="cs-CZ" dirty="0"/>
          </a:p>
          <a:p>
            <a:r>
              <a:rPr lang="cs-CZ" dirty="0" smtClean="0"/>
              <a:t>DOVYKO 2</a:t>
            </a:r>
          </a:p>
          <a:p>
            <a:endParaRPr lang="cs-CZ" dirty="0"/>
          </a:p>
          <a:p>
            <a:r>
              <a:rPr lang="cs-CZ" dirty="0"/>
              <a:t>Mnichovská vývojová </a:t>
            </a:r>
            <a:r>
              <a:rPr lang="cs-CZ" dirty="0" smtClean="0"/>
              <a:t>škála</a:t>
            </a:r>
          </a:p>
          <a:p>
            <a:endParaRPr lang="cs-CZ" dirty="0"/>
          </a:p>
          <a:p>
            <a:r>
              <a:rPr lang="cs-CZ" dirty="0"/>
              <a:t>Model vývoje řeči dle </a:t>
            </a:r>
            <a:r>
              <a:rPr lang="cs-CZ" dirty="0" err="1" smtClean="0"/>
              <a:t>Laheyové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Probíhá adaptace testu Opakování </a:t>
            </a:r>
            <a:r>
              <a:rPr lang="cs-CZ" dirty="0" err="1" smtClean="0"/>
              <a:t>pseudoslov</a:t>
            </a:r>
            <a:r>
              <a:rPr lang="cs-CZ" dirty="0" smtClean="0"/>
              <a:t> – „Korálkový test“</a:t>
            </a:r>
            <a:endParaRPr lang="cs-CZ" dirty="0"/>
          </a:p>
          <a:p>
            <a:endParaRPr lang="cs-CZ" dirty="0" smtClean="0"/>
          </a:p>
        </p:txBody>
      </p:sp>
      <p:pic>
        <p:nvPicPr>
          <p:cNvPr id="11" name="Zástupný symbol pro obsah 10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564904"/>
            <a:ext cx="2471040" cy="3744000"/>
          </a:xfrm>
        </p:spPr>
      </p:pic>
    </p:spTree>
    <p:extLst>
      <p:ext uri="{BB962C8B-B14F-4D97-AF65-F5344CB8AC3E}">
        <p14:creationId xmlns:p14="http://schemas.microsoft.com/office/powerpoint/2010/main" val="231307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642"/>
    </mc:Choice>
    <mc:Fallback xmlns="">
      <p:transition spd="slow" advTm="21642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6700" dirty="0" smtClean="0"/>
              <a:t/>
            </a:r>
            <a:br>
              <a:rPr lang="cs-CZ" sz="6700" dirty="0" smtClean="0"/>
            </a:br>
            <a:r>
              <a:rPr lang="cs-CZ" sz="6700" dirty="0"/>
              <a:t/>
            </a:r>
            <a:br>
              <a:rPr lang="cs-CZ" sz="6700" dirty="0"/>
            </a:br>
            <a:r>
              <a:rPr lang="cs-CZ" sz="6700" dirty="0" smtClean="0"/>
              <a:t/>
            </a:r>
            <a:br>
              <a:rPr lang="cs-CZ" sz="6700" dirty="0" smtClean="0"/>
            </a:br>
            <a:r>
              <a:rPr lang="cs-CZ" sz="6700" dirty="0" smtClean="0"/>
              <a:t>Děkuji za pozornost</a:t>
            </a:r>
            <a:br>
              <a:rPr lang="cs-CZ" sz="6700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3600" dirty="0" err="1" smtClean="0">
                <a:hlinkClick r:id="rId2"/>
              </a:rPr>
              <a:t>ilona.bytesnikova</a:t>
            </a:r>
            <a:r>
              <a:rPr lang="en-US" sz="3600" dirty="0" smtClean="0">
                <a:hlinkClick r:id="rId2"/>
              </a:rPr>
              <a:t>@</a:t>
            </a:r>
            <a:r>
              <a:rPr lang="cs-CZ" sz="3600" dirty="0" smtClean="0">
                <a:hlinkClick r:id="rId2"/>
              </a:rPr>
              <a:t>email.cz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err="1" smtClean="0"/>
              <a:t>bytesnikova</a:t>
            </a:r>
            <a:r>
              <a:rPr lang="en-US" sz="3600" dirty="0" smtClean="0"/>
              <a:t>@</a:t>
            </a:r>
            <a:r>
              <a:rPr lang="en-US" sz="3600" dirty="0" err="1" smtClean="0"/>
              <a:t>ped.muni.c</a:t>
            </a:r>
            <a:r>
              <a:rPr lang="cs-CZ" sz="3600" dirty="0" smtClean="0"/>
              <a:t>z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808487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1"/>
    </mc:Choice>
    <mc:Fallback xmlns="">
      <p:transition spd="slow" advTm="136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 jakými problémy přicházejí rodiče k odborníkům: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naše dítě téměř nemluví a jen ukazuje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cs-CZ" dirty="0" smtClean="0"/>
              <a:t>naše dítě mluví velmi málo, ale rozumí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cs-CZ" dirty="0" smtClean="0"/>
              <a:t>naše dítě mluví velmi málo nebo mluví, ale okolí mu nerozumí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cs-CZ" dirty="0" smtClean="0"/>
              <a:t>naše dítě mluvilo a nyní nemluví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cs-CZ" dirty="0" smtClean="0"/>
              <a:t>naše dítě je negativistické.</a:t>
            </a:r>
          </a:p>
        </p:txBody>
      </p:sp>
    </p:spTree>
    <p:extLst>
      <p:ext uri="{BB962C8B-B14F-4D97-AF65-F5344CB8AC3E}">
        <p14:creationId xmlns:p14="http://schemas.microsoft.com/office/powerpoint/2010/main" val="2667818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617"/>
    </mc:Choice>
    <mc:Fallback xmlns="">
      <p:transition spd="slow" advTm="23617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43000"/>
          </a:xfrm>
        </p:spPr>
        <p:txBody>
          <a:bodyPr/>
          <a:lstStyle/>
          <a:p>
            <a:r>
              <a:rPr lang="cs-CZ" dirty="0" smtClean="0"/>
              <a:t>OVŘ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925513" y="1773238"/>
            <a:ext cx="8218487" cy="4357687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nejčastější symptom vývojového postižení u dětí mladších tří let</a:t>
            </a:r>
          </a:p>
          <a:p>
            <a:endParaRPr lang="cs-CZ" dirty="0" smtClean="0"/>
          </a:p>
          <a:p>
            <a:r>
              <a:rPr lang="cs-CZ" dirty="0" smtClean="0"/>
              <a:t>výzkumy prokazují, že postihuje cca </a:t>
            </a:r>
            <a:r>
              <a:rPr lang="cs-CZ" dirty="0" smtClean="0"/>
              <a:t>5-10 % </a:t>
            </a:r>
            <a:r>
              <a:rPr lang="cs-CZ" dirty="0" smtClean="0"/>
              <a:t>této populace (</a:t>
            </a:r>
            <a:r>
              <a:rPr lang="cs-CZ" dirty="0" err="1" smtClean="0"/>
              <a:t>Rossetti</a:t>
            </a:r>
            <a:r>
              <a:rPr lang="cs-CZ" dirty="0" smtClean="0"/>
              <a:t>, L., 2001)</a:t>
            </a:r>
          </a:p>
          <a:p>
            <a:endParaRPr lang="cs-CZ" dirty="0"/>
          </a:p>
          <a:p>
            <a:r>
              <a:rPr lang="cs-CZ" dirty="0" smtClean="0"/>
              <a:t>incidence zpoždění </a:t>
            </a:r>
            <a:r>
              <a:rPr lang="cs-CZ" dirty="0"/>
              <a:t>vývoje řeči u některých dětí, </a:t>
            </a:r>
            <a:r>
              <a:rPr lang="cs-CZ" dirty="0" smtClean="0"/>
              <a:t>(</a:t>
            </a:r>
            <a:r>
              <a:rPr lang="cs-CZ" dirty="0" err="1" smtClean="0"/>
              <a:t>zjm</a:t>
            </a:r>
            <a:r>
              <a:rPr lang="cs-CZ" dirty="0" smtClean="0"/>
              <a:t>. s</a:t>
            </a:r>
            <a:r>
              <a:rPr lang="cs-CZ" dirty="0"/>
              <a:t> rizikovými </a:t>
            </a:r>
            <a:r>
              <a:rPr lang="cs-CZ" dirty="0" smtClean="0"/>
              <a:t>faktory) </a:t>
            </a:r>
            <a:r>
              <a:rPr lang="cs-CZ" dirty="0"/>
              <a:t>je podstatně </a:t>
            </a:r>
            <a:r>
              <a:rPr lang="cs-CZ" dirty="0" smtClean="0"/>
              <a:t>vyšší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643"/>
    </mc:Choice>
    <mc:Fallback xmlns="">
      <p:transition spd="slow" advTm="21643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OVŘ a SNVŘ 2001-2012 (</a:t>
            </a:r>
            <a:r>
              <a:rPr lang="cs-CZ" dirty="0" err="1" smtClean="0"/>
              <a:t>úzis</a:t>
            </a:r>
            <a:r>
              <a:rPr lang="cs-CZ" dirty="0" smtClean="0"/>
              <a:t>, ČR)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780" y="1600200"/>
            <a:ext cx="7336439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12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93"/>
    </mc:Choice>
    <mc:Fallback xmlns="">
      <p:transition spd="slow" advTm="2693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 komunikačního aspektu je nezbytné se zaměřit na: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b="1" dirty="0" smtClean="0"/>
          </a:p>
          <a:p>
            <a:r>
              <a:rPr lang="cs-CZ" b="1" dirty="0" smtClean="0"/>
              <a:t>včasnou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/>
              <a:t>identifikaci</a:t>
            </a:r>
            <a:r>
              <a:rPr lang="cs-CZ" dirty="0" smtClean="0"/>
              <a:t> dětí s rizikem OVŘ</a:t>
            </a:r>
          </a:p>
          <a:p>
            <a:endParaRPr lang="cs-CZ" dirty="0"/>
          </a:p>
          <a:p>
            <a:r>
              <a:rPr lang="cs-CZ" dirty="0" smtClean="0"/>
              <a:t>intervenci </a:t>
            </a:r>
            <a:r>
              <a:rPr lang="cs-CZ" dirty="0"/>
              <a:t>pro děti od narození do tří let věku, které </a:t>
            </a:r>
            <a:r>
              <a:rPr lang="cs-CZ" b="1" dirty="0">
                <a:solidFill>
                  <a:srgbClr val="FF0000"/>
                </a:solidFill>
              </a:rPr>
              <a:t>vykazují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zpoždění </a:t>
            </a:r>
            <a:r>
              <a:rPr lang="cs-CZ" dirty="0"/>
              <a:t>ve vývoji komunikace nebo jsou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ohroženi</a:t>
            </a:r>
            <a:r>
              <a:rPr lang="cs-CZ" dirty="0"/>
              <a:t> tímto </a:t>
            </a:r>
            <a:r>
              <a:rPr lang="cs-CZ" dirty="0" smtClean="0"/>
              <a:t>zpožděním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332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902"/>
    </mc:Choice>
    <mc:Fallback xmlns="">
      <p:transition spd="slow" advTm="26902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toho vyplývá, 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není vhodné vyčkávat na používání prvních slov do třetího roku</a:t>
            </a:r>
          </a:p>
          <a:p>
            <a:endParaRPr lang="cs-CZ" dirty="0"/>
          </a:p>
          <a:p>
            <a:r>
              <a:rPr lang="cs-CZ" dirty="0" smtClean="0"/>
              <a:t>přestože je to často doporučováno rodičům, kteří vyslovují obavy o vývoj řeči svého dítěte</a:t>
            </a:r>
          </a:p>
          <a:p>
            <a:endParaRPr lang="cs-CZ" dirty="0"/>
          </a:p>
          <a:p>
            <a:r>
              <a:rPr lang="cs-CZ" dirty="0" smtClean="0"/>
              <a:t>na základě výzkumů dětské řeči dochází v řadě zemí k </a:t>
            </a:r>
            <a:r>
              <a:rPr lang="cs-CZ" dirty="0" smtClean="0">
                <a:solidFill>
                  <a:srgbClr val="FF0000"/>
                </a:solidFill>
              </a:rPr>
              <a:t>posunu možnosti logopedické intervence </a:t>
            </a:r>
            <a:r>
              <a:rPr lang="cs-CZ" dirty="0" smtClean="0"/>
              <a:t>do nejranějšího vývojového stadia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420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341"/>
    </mc:Choice>
    <mc:Fallback xmlns="">
      <p:transition spd="slow" advTm="2134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Problematická oblast v klinické praxi v ČR i ve světě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doposud neexistuje přesně stanovené kritérium  OVŘ v raném věku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3212976"/>
            <a:ext cx="2827882" cy="3708000"/>
          </a:xfrm>
        </p:spPr>
      </p:pic>
    </p:spTree>
    <p:extLst>
      <p:ext uri="{BB962C8B-B14F-4D97-AF65-F5344CB8AC3E}">
        <p14:creationId xmlns:p14="http://schemas.microsoft.com/office/powerpoint/2010/main" val="27033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37"/>
    </mc:Choice>
    <mc:Fallback xmlns="">
      <p:transition spd="slow" advTm="13537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Konstruktivní přístup v této oblasti  předkládají autorky ruské adaptace metodiky Mac Arthur </a:t>
            </a:r>
            <a:r>
              <a:rPr lang="cs-CZ" dirty="0" err="1" smtClean="0"/>
              <a:t>Bates</a:t>
            </a:r>
            <a:r>
              <a:rPr lang="cs-CZ" dirty="0" smtClean="0"/>
              <a:t> (CDI)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vycházejí z tradice ruské pediatrie, v níž se v raném dětství rozlišují tzv. </a:t>
            </a:r>
            <a:r>
              <a:rPr lang="cs-CZ" i="1" dirty="0" smtClean="0"/>
              <a:t>„</a:t>
            </a:r>
            <a:r>
              <a:rPr lang="cs-CZ" i="1" dirty="0" err="1" smtClean="0"/>
              <a:t>epikrizová</a:t>
            </a:r>
            <a:r>
              <a:rPr lang="cs-CZ" i="1" dirty="0" smtClean="0"/>
              <a:t> období“</a:t>
            </a:r>
          </a:p>
          <a:p>
            <a:endParaRPr lang="cs-CZ" i="1" dirty="0"/>
          </a:p>
          <a:p>
            <a:r>
              <a:rPr lang="cs-CZ" dirty="0"/>
              <a:t>v 1 a 2 roce se jedná o trimestry</a:t>
            </a:r>
          </a:p>
          <a:p>
            <a:endParaRPr lang="cs-CZ" dirty="0"/>
          </a:p>
          <a:p>
            <a:r>
              <a:rPr lang="cs-CZ" dirty="0"/>
              <a:t>ve 3 roce života se jedná o ½ roky 2</a:t>
            </a:r>
            <a:r>
              <a:rPr lang="en-US" dirty="0"/>
              <a:t>;6 a 3;0</a:t>
            </a:r>
            <a:r>
              <a:rPr lang="cs-CZ" dirty="0"/>
              <a:t> r.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82892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63"/>
    </mc:Choice>
    <mc:Fallback xmlns="">
      <p:transition spd="slow" advTm="27463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Dle toho je navrhováno, aby se: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podezření na rizikový vývoj vyslovovalo až od 18 </a:t>
            </a:r>
            <a:r>
              <a:rPr lang="cs-CZ" dirty="0" err="1" smtClean="0"/>
              <a:t>měs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sloučit v druhém roce života dvě </a:t>
            </a:r>
            <a:r>
              <a:rPr lang="cs-CZ" dirty="0" err="1" smtClean="0"/>
              <a:t>epikrizová</a:t>
            </a:r>
            <a:r>
              <a:rPr lang="cs-CZ" dirty="0" smtClean="0"/>
              <a:t> období do jednoho</a:t>
            </a:r>
          </a:p>
          <a:p>
            <a:endParaRPr lang="cs-CZ" dirty="0"/>
          </a:p>
          <a:p>
            <a:r>
              <a:rPr lang="en-US" dirty="0" smtClean="0"/>
              <a:t>=</a:t>
            </a:r>
            <a:r>
              <a:rPr lang="cs-CZ" dirty="0" smtClean="0"/>
              <a:t> všechna věková pásma jsou ½ roční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6864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928"/>
    </mc:Choice>
    <mc:Fallback xmlns="">
      <p:transition spd="slow" advTm="12928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1645</TotalTime>
  <Words>395</Words>
  <Application>Microsoft Office PowerPoint</Application>
  <PresentationFormat>Předvádění na obrazovce (4:3)</PresentationFormat>
  <Paragraphs>74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Motiv systému Office</vt:lpstr>
      <vt:lpstr>1_Motiv systému Office</vt:lpstr>
      <vt:lpstr>Dítě s OVŘ</vt:lpstr>
      <vt:lpstr>S jakými problémy přicházejí rodiče k odborníkům:</vt:lpstr>
      <vt:lpstr>OVŘ</vt:lpstr>
      <vt:lpstr>OVŘ a SNVŘ 2001-2012 (úzis, ČR)</vt:lpstr>
      <vt:lpstr>Z komunikačního aspektu je nezbytné se zaměřit na:</vt:lpstr>
      <vt:lpstr>Z toho vyplývá, že</vt:lpstr>
      <vt:lpstr>Problematická oblast v klinické praxi v ČR i ve světě</vt:lpstr>
      <vt:lpstr> Konstruktivní přístup v této oblasti  předkládají autorky ruské adaptace metodiky Mac Arthur Bates (CDI) </vt:lpstr>
      <vt:lpstr>Dle toho je navrhováno, aby se:</vt:lpstr>
      <vt:lpstr>Na základě toho platí, že pokud se dítě ve vývoji řeči opožďuje: </vt:lpstr>
      <vt:lpstr>Cíl: </vt:lpstr>
      <vt:lpstr>Včasná diagnostika – východisko:</vt:lpstr>
      <vt:lpstr>   Děkuji za pozornost   ilona.bytesnikova@email.cz bytesnikova@ped.muni.cz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Rizika ve vývoji řeči</dc:title>
  <dc:creator>Bytesnikova</dc:creator>
  <cp:lastModifiedBy>Bytesnikova</cp:lastModifiedBy>
  <cp:revision>108</cp:revision>
  <dcterms:modified xsi:type="dcterms:W3CDTF">2020-02-13T17:24:05Z</dcterms:modified>
</cp:coreProperties>
</file>