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059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0892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7924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3687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8156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37677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34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4997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2568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1185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006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5416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510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6610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7299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7260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9700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F91F16-64BE-45B7-8668-F369ACEAA7F4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F3047F-0A63-4859-AE6F-EC03721EC41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308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EA83727-75E5-4141-AFA1-C2072A269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Prevention of oncological diseases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459397C7-58A1-469E-AFF8-549976F76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31821"/>
          </a:xfrm>
        </p:spPr>
        <p:txBody>
          <a:bodyPr>
            <a:normAutofit fontScale="70000" lnSpcReduction="20000"/>
          </a:bodyPr>
          <a:lstStyle/>
          <a:p>
            <a:r>
              <a:rPr lang="en-GB" sz="4000" dirty="0"/>
              <a:t>Teaching lesson 2</a:t>
            </a:r>
          </a:p>
          <a:p>
            <a:pPr algn="l"/>
            <a:endParaRPr lang="cs-CZ" dirty="0"/>
          </a:p>
          <a:p>
            <a:pPr algn="l"/>
            <a:endParaRPr lang="cs-CZ" sz="2000" dirty="0"/>
          </a:p>
          <a:p>
            <a:pPr algn="l"/>
            <a:endParaRPr lang="cs-CZ" sz="2000" dirty="0"/>
          </a:p>
          <a:p>
            <a:pPr algn="l"/>
            <a:r>
              <a:rPr lang="en-GB" sz="2300" dirty="0"/>
              <a:t>Written by: </a:t>
            </a:r>
            <a:r>
              <a:rPr lang="en-GB" sz="2300" dirty="0" err="1" smtClean="0"/>
              <a:t>Zdeňka</a:t>
            </a:r>
            <a:r>
              <a:rPr lang="en-GB" sz="2300" dirty="0" smtClean="0"/>
              <a:t> </a:t>
            </a:r>
            <a:r>
              <a:rPr lang="en-GB" sz="2300" dirty="0" err="1" smtClean="0"/>
              <a:t>Smejkalová</a:t>
            </a:r>
            <a:r>
              <a:rPr lang="cs-CZ" sz="2300" dirty="0" smtClean="0"/>
              <a:t>, Jitka Slaná </a:t>
            </a:r>
            <a:r>
              <a:rPr lang="cs-CZ" sz="2300" dirty="0" err="1" smtClean="0"/>
              <a:t>Reissmannová</a:t>
            </a:r>
            <a:endParaRPr lang="en-GB" sz="2300" dirty="0"/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44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44A3171-A9D6-4C3A-AEAE-2399C71B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Prevention of oncological diseases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F721568-2C7C-4605-832C-0D40F5BD4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088216" cy="385712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Primary prevention: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Focuses on the healthy population, the aim is to prevent the onset of cancer.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Elimination of risk factors.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Secondary prevention: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Focuses on the identification of neoplastic disease in the initial curable stage.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Elimination of development of the disease.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Tertiary prevention: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Applies to patients with cured oncological disease. 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aim is especially to avoid the recurrence of the disease. 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1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F76A375-3675-44D9-9A65-972E988D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prevention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34060F9-F8C4-4189-8B57-5E2D46C108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Non-smoking </a:t>
            </a:r>
          </a:p>
          <a:p>
            <a:r>
              <a:rPr lang="en-GB" dirty="0"/>
              <a:t>Lower consumption of alcohol</a:t>
            </a:r>
          </a:p>
          <a:p>
            <a:r>
              <a:rPr lang="en-GB" dirty="0"/>
              <a:t>Balanced diet</a:t>
            </a:r>
          </a:p>
          <a:p>
            <a:r>
              <a:rPr lang="en-GB" dirty="0"/>
              <a:t>Sufficient physical activity</a:t>
            </a:r>
          </a:p>
          <a:p>
            <a:r>
              <a:rPr lang="en-GB" dirty="0"/>
              <a:t>Protected sexual intercourse</a:t>
            </a:r>
          </a:p>
          <a:p>
            <a:r>
              <a:rPr lang="en-GB" dirty="0"/>
              <a:t>Lower promiscuity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F4CC140F-E80C-4A3F-9248-8C24B416E8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Use of sunscreens with UV factor</a:t>
            </a:r>
          </a:p>
          <a:p>
            <a:r>
              <a:rPr lang="en-GB" dirty="0"/>
              <a:t>Lower exposure to sunlight</a:t>
            </a:r>
          </a:p>
          <a:p>
            <a:r>
              <a:rPr lang="en-GB" dirty="0"/>
              <a:t>Breastfeeding for at least 6 months</a:t>
            </a:r>
          </a:p>
          <a:p>
            <a:r>
              <a:rPr lang="en-GB" dirty="0"/>
              <a:t>Rest </a:t>
            </a:r>
          </a:p>
        </p:txBody>
      </p:sp>
    </p:spTree>
    <p:extLst>
      <p:ext uri="{BB962C8B-B14F-4D97-AF65-F5344CB8AC3E}">
        <p14:creationId xmlns="" xmlns:p14="http://schemas.microsoft.com/office/powerpoint/2010/main" val="400992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8944795-BF63-481E-B6E4-AA8A938E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Preventive recommendations – nutrition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EBE40E9B-7E56-4B6C-91D9-A97FA0F9A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Suitable for prevention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871CF150-885F-4D79-9368-B09963EC3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1"/>
            <a:ext cx="4718304" cy="309127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Fruit, vegetables</a:t>
            </a:r>
          </a:p>
          <a:p>
            <a:r>
              <a:rPr lang="en-GB" dirty="0"/>
              <a:t>Wholemeal products, legumes</a:t>
            </a:r>
          </a:p>
          <a:p>
            <a:r>
              <a:rPr lang="en-GB" dirty="0"/>
              <a:t>Fish meat</a:t>
            </a:r>
          </a:p>
          <a:p>
            <a:r>
              <a:rPr lang="en-GB" dirty="0"/>
              <a:t>Cooked and stewed dishes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Diets containing all levels of the food pyramid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Regular, adequate and varied diet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B9038BC9-ECF6-46EB-9253-17D2BEAF0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977660" cy="576262"/>
          </a:xfrm>
        </p:spPr>
        <p:txBody>
          <a:bodyPr/>
          <a:lstStyle/>
          <a:p>
            <a:r>
              <a:rPr lang="en-GB" b="1" dirty="0"/>
              <a:t>Unsuitable for prevention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81D928AC-B3D2-4C2C-B751-B3489E79D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69" y="3243262"/>
            <a:ext cx="5375227" cy="2972008"/>
          </a:xfrm>
        </p:spPr>
        <p:txBody>
          <a:bodyPr>
            <a:normAutofit/>
          </a:bodyPr>
          <a:lstStyle/>
          <a:p>
            <a:r>
              <a:rPr lang="en-GB" dirty="0"/>
              <a:t>Smoked and oversalted food</a:t>
            </a:r>
          </a:p>
          <a:p>
            <a:r>
              <a:rPr lang="en-GB" dirty="0"/>
              <a:t>Red meat and offal (excessive consumption)</a:t>
            </a:r>
          </a:p>
          <a:p>
            <a:r>
              <a:rPr lang="en-GB" dirty="0"/>
              <a:t>Baked, fried, smoked and grilled dishes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5678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EDB2472-F190-4E73-9DCB-D9971CB5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98741"/>
            <a:ext cx="9601196" cy="1303867"/>
          </a:xfrm>
        </p:spPr>
        <p:txBody>
          <a:bodyPr/>
          <a:lstStyle/>
          <a:p>
            <a:r>
              <a:rPr lang="en-GB" dirty="0"/>
              <a:t>Food pyramid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606BF4F-8F65-4B51-8A03-33F2EC946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31E3E05C-A51A-4263-9251-F3D27723C6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809" y="1893562"/>
            <a:ext cx="10332379" cy="433663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773D3054-C7DC-4FFD-A338-ED61E0F7F5B7}"/>
              </a:ext>
            </a:extLst>
          </p:cNvPr>
          <p:cNvSpPr txBox="1"/>
          <p:nvPr/>
        </p:nvSpPr>
        <p:spPr>
          <a:xfrm flipH="1">
            <a:off x="1295401" y="5682260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(1)</a:t>
            </a:r>
          </a:p>
        </p:txBody>
      </p:sp>
    </p:spTree>
    <p:extLst>
      <p:ext uri="{BB962C8B-B14F-4D97-AF65-F5344CB8AC3E}">
        <p14:creationId xmlns="" xmlns:p14="http://schemas.microsoft.com/office/powerpoint/2010/main" val="283794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3FC292C-5672-4257-8B88-966B2C6A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43119"/>
            <a:ext cx="9601196" cy="1303867"/>
          </a:xfrm>
        </p:spPr>
        <p:txBody>
          <a:bodyPr/>
          <a:lstStyle/>
          <a:p>
            <a:r>
              <a:rPr lang="en-GB" dirty="0"/>
              <a:t>Food pyramid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="" xmlns:a16="http://schemas.microsoft.com/office/drawing/2014/main" id="{E2A09151-B35B-4422-A9D8-E13BC01AC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pPr marL="3657600" lvl="8" indent="0">
              <a:buNone/>
            </a:pPr>
            <a:r>
              <a:rPr lang="en-GB" dirty="0"/>
              <a:t>						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874AB856-15A1-41EB-A9D6-9A90E7C18B07}"/>
              </a:ext>
            </a:extLst>
          </p:cNvPr>
          <p:cNvSpPr txBox="1"/>
          <p:nvPr/>
        </p:nvSpPr>
        <p:spPr>
          <a:xfrm>
            <a:off x="7418717" y="2146986"/>
            <a:ext cx="411479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Number of blocks = number of portions</a:t>
            </a:r>
          </a:p>
          <a:p>
            <a:endParaRPr lang="cs-CZ" dirty="0"/>
          </a:p>
          <a:p>
            <a:r>
              <a:rPr lang="en-GB" dirty="0"/>
              <a:t>1 portion = clenched fist, open palm</a:t>
            </a:r>
          </a:p>
          <a:p>
            <a:endParaRPr lang="cs-CZ" dirty="0"/>
          </a:p>
          <a:p>
            <a:r>
              <a:rPr lang="en-GB" dirty="0"/>
              <a:t>1 portion of drink = 250 ml</a:t>
            </a:r>
          </a:p>
        </p:txBody>
      </p:sp>
      <p:pic>
        <p:nvPicPr>
          <p:cNvPr id="15" name="Picture 6" descr="VÃ½sledek obrÃ¡zku pro rozevÅenÃ¡ dlaÅ Å¡est priorit">
            <a:extLst>
              <a:ext uri="{FF2B5EF4-FFF2-40B4-BE49-F238E27FC236}">
                <a16:creationId xmlns="" xmlns:a16="http://schemas.microsoft.com/office/drawing/2014/main" id="{A9C41E32-1B08-4152-A606-F6BB511E1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959" b="56912"/>
          <a:stretch/>
        </p:blipFill>
        <p:spPr bwMode="auto">
          <a:xfrm>
            <a:off x="8007032" y="5004194"/>
            <a:ext cx="2747547" cy="1142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VÃ½sledek obrÃ¡zku pro rozevÅenÃ¡ dlaÅ Å¡est priorit">
            <a:extLst>
              <a:ext uri="{FF2B5EF4-FFF2-40B4-BE49-F238E27FC236}">
                <a16:creationId xmlns="" xmlns:a16="http://schemas.microsoft.com/office/drawing/2014/main" id="{5EE799BC-79F2-4802-B572-1D4E1673F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705" b="56912"/>
          <a:stretch/>
        </p:blipFill>
        <p:spPr bwMode="auto">
          <a:xfrm>
            <a:off x="7842852" y="3901312"/>
            <a:ext cx="2706578" cy="1142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ovéPole 39">
            <a:extLst>
              <a:ext uri="{FF2B5EF4-FFF2-40B4-BE49-F238E27FC236}">
                <a16:creationId xmlns="" xmlns:a16="http://schemas.microsoft.com/office/drawing/2014/main" id="{E20370DC-CED0-4BDA-AD43-E8BEDDBFF253}"/>
              </a:ext>
            </a:extLst>
          </p:cNvPr>
          <p:cNvSpPr txBox="1"/>
          <p:nvPr/>
        </p:nvSpPr>
        <p:spPr>
          <a:xfrm flipH="1">
            <a:off x="10697274" y="5876381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(2)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="" xmlns:a16="http://schemas.microsoft.com/office/drawing/2014/main" id="{8AF2048E-591A-4304-9D51-1A176BBABFC2}"/>
              </a:ext>
            </a:extLst>
          </p:cNvPr>
          <p:cNvGrpSpPr/>
          <p:nvPr/>
        </p:nvGrpSpPr>
        <p:grpSpPr>
          <a:xfrm>
            <a:off x="926073" y="1859622"/>
            <a:ext cx="9828505" cy="4330451"/>
            <a:chOff x="926073" y="1859622"/>
            <a:chExt cx="9828505" cy="4330451"/>
          </a:xfrm>
        </p:grpSpPr>
        <p:pic>
          <p:nvPicPr>
            <p:cNvPr id="1028" name="Picture 4" descr="VÃ½sledek obrÃ¡zku pro potravinovÃ¡ pyramida pohyb a vÃ½Å¾iva">
              <a:extLst>
                <a:ext uri="{FF2B5EF4-FFF2-40B4-BE49-F238E27FC236}">
                  <a16:creationId xmlns="" xmlns:a16="http://schemas.microsoft.com/office/drawing/2014/main" id="{5D18CC7F-3CF0-4304-AA5A-4F78886D3A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7250"/>
            <a:stretch/>
          </p:blipFill>
          <p:spPr bwMode="auto">
            <a:xfrm>
              <a:off x="926073" y="1859622"/>
              <a:ext cx="6569613" cy="43304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VÃ½sledek obrÃ¡zku pro rozevÅenÃ¡ dlaÅ Å¡est priorit">
              <a:extLst>
                <a:ext uri="{FF2B5EF4-FFF2-40B4-BE49-F238E27FC236}">
                  <a16:creationId xmlns="" xmlns:a16="http://schemas.microsoft.com/office/drawing/2014/main" id="{BA20908E-D35E-4152-A9FD-DDC5918D20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9959" b="56912"/>
            <a:stretch/>
          </p:blipFill>
          <p:spPr bwMode="auto">
            <a:xfrm>
              <a:off x="8007031" y="5004194"/>
              <a:ext cx="2747547" cy="11426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VÃ½sledek obrÃ¡zku pro rozevÅenÃ¡ dlaÅ Å¡est priorit">
              <a:extLst>
                <a:ext uri="{FF2B5EF4-FFF2-40B4-BE49-F238E27FC236}">
                  <a16:creationId xmlns="" xmlns:a16="http://schemas.microsoft.com/office/drawing/2014/main" id="{D7E594C1-6857-4EF6-99EE-E096F9C08D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705" b="56912"/>
            <a:stretch/>
          </p:blipFill>
          <p:spPr bwMode="auto">
            <a:xfrm>
              <a:off x="7842851" y="3901312"/>
              <a:ext cx="2706578" cy="11426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14512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6F3985A-E5B4-492C-B4EF-2FF9C5F8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96" y="651934"/>
            <a:ext cx="10912415" cy="1303867"/>
          </a:xfrm>
        </p:spPr>
        <p:txBody>
          <a:bodyPr>
            <a:normAutofit fontScale="90000"/>
          </a:bodyPr>
          <a:lstStyle/>
          <a:p>
            <a:r>
              <a:rPr lang="en-GB" dirty="0"/>
              <a:t>Preventive recommendations – physical activity Physical activity pyramid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7B99982-E126-4FF0-848A-A3D63D022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VÃ½sledek obrÃ¡zku pro pohybovÃ¡ pyramida">
            <a:extLst>
              <a:ext uri="{FF2B5EF4-FFF2-40B4-BE49-F238E27FC236}">
                <a16:creationId xmlns="" xmlns:a16="http://schemas.microsoft.com/office/drawing/2014/main" id="{07166D1D-52BD-481D-A573-B285E0669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44" b="3563"/>
          <a:stretch/>
        </p:blipFill>
        <p:spPr bwMode="auto">
          <a:xfrm>
            <a:off x="1295401" y="1955801"/>
            <a:ext cx="4010407" cy="4250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0D18FB5D-8854-4450-9A90-070BFC23A431}"/>
              </a:ext>
            </a:extLst>
          </p:cNvPr>
          <p:cNvSpPr txBox="1"/>
          <p:nvPr/>
        </p:nvSpPr>
        <p:spPr>
          <a:xfrm>
            <a:off x="5305808" y="2237414"/>
            <a:ext cx="5590789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Uphill running, running upstairs, pole climbing</a:t>
            </a:r>
          </a:p>
          <a:p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Vigorous cycling, fast running (30 minutes)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Fast walking, running, physical games, cycling, skating (60 minutes)</a:t>
            </a:r>
          </a:p>
          <a:p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Normal walking, slow walking, standing, housework (60–90 minutes)</a:t>
            </a:r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9B056B81-2689-4AB4-8576-60587D7F5EBA}"/>
              </a:ext>
            </a:extLst>
          </p:cNvPr>
          <p:cNvSpPr txBox="1"/>
          <p:nvPr/>
        </p:nvSpPr>
        <p:spPr>
          <a:xfrm flipH="1">
            <a:off x="4907160" y="5928234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(3)</a:t>
            </a:r>
          </a:p>
        </p:txBody>
      </p:sp>
    </p:spTree>
    <p:extLst>
      <p:ext uri="{BB962C8B-B14F-4D97-AF65-F5344CB8AC3E}">
        <p14:creationId xmlns="" xmlns:p14="http://schemas.microsoft.com/office/powerpoint/2010/main" val="9962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49A12E6-CD35-4D43-A32A-72B0D0B2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prevention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F5463CE-E885-4C6D-AF86-79011AE58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300252" cy="3843868"/>
          </a:xfrm>
        </p:spPr>
        <p:txBody>
          <a:bodyPr>
            <a:normAutofit/>
          </a:bodyPr>
          <a:lstStyle/>
          <a:p>
            <a:r>
              <a:rPr lang="en-GB" dirty="0"/>
              <a:t>Preventive examination by general practitioner</a:t>
            </a:r>
          </a:p>
          <a:p>
            <a:r>
              <a:rPr lang="en-GB" dirty="0"/>
              <a:t>Self-examination of breasts and testicles</a:t>
            </a:r>
          </a:p>
          <a:p>
            <a:r>
              <a:rPr lang="en-GB" dirty="0"/>
              <a:t>Screening programmes</a:t>
            </a:r>
          </a:p>
          <a:p>
            <a:pPr lvl="1"/>
            <a:r>
              <a:rPr lang="en-GB" dirty="0"/>
              <a:t>Screening: regular examination of the target population with no signs of the disease. </a:t>
            </a:r>
          </a:p>
          <a:p>
            <a:pPr lvl="1"/>
            <a:r>
              <a:rPr lang="en-GB" b="1" dirty="0"/>
              <a:t>Breast cancer examination </a:t>
            </a:r>
            <a:r>
              <a:rPr lang="en-GB" dirty="0"/>
              <a:t>= mammography</a:t>
            </a:r>
          </a:p>
          <a:p>
            <a:pPr lvl="1"/>
            <a:r>
              <a:rPr lang="en-GB" b="1" dirty="0"/>
              <a:t>Colorectal cancer examination</a:t>
            </a:r>
            <a:r>
              <a:rPr lang="en-GB" dirty="0"/>
              <a:t> = FOBT </a:t>
            </a:r>
            <a:r>
              <a:rPr lang="en-GB" dirty="0" smtClean="0"/>
              <a:t>(faecal </a:t>
            </a:r>
            <a:r>
              <a:rPr lang="en-GB" dirty="0"/>
              <a:t>occult blood test), colonoscopy</a:t>
            </a:r>
          </a:p>
          <a:p>
            <a:pPr lvl="1"/>
            <a:r>
              <a:rPr lang="en-GB" b="1" dirty="0"/>
              <a:t>Cervical</a:t>
            </a:r>
            <a:r>
              <a:rPr lang="en-GB" dirty="0"/>
              <a:t> </a:t>
            </a:r>
            <a:r>
              <a:rPr lang="en-GB" b="1" dirty="0"/>
              <a:t>cancer examination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6940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5077336-CEFF-4C22-92DC-A7C941B2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5F30C4F-7BC8-4220-8BA9-A6AC578E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8" y="2556930"/>
            <a:ext cx="10469216" cy="3963139"/>
          </a:xfrm>
        </p:spPr>
        <p:txBody>
          <a:bodyPr>
            <a:normAutofit fontScale="55000" lnSpcReduction="20000"/>
          </a:bodyPr>
          <a:lstStyle/>
          <a:p>
            <a:r>
              <a:rPr lang="en-GB" i="1" dirty="0" err="1"/>
              <a:t>Pohyb</a:t>
            </a:r>
            <a:r>
              <a:rPr lang="en-GB" i="1" dirty="0"/>
              <a:t> a </a:t>
            </a:r>
            <a:r>
              <a:rPr lang="en-GB" i="1" dirty="0" err="1"/>
              <a:t>výživa</a:t>
            </a:r>
            <a:r>
              <a:rPr lang="en-GB" i="1" dirty="0"/>
              <a:t>: </a:t>
            </a:r>
            <a:r>
              <a:rPr lang="en-GB" i="1" dirty="0" err="1"/>
              <a:t>šest</a:t>
            </a:r>
            <a:r>
              <a:rPr lang="en-GB" i="1" dirty="0"/>
              <a:t> </a:t>
            </a:r>
            <a:r>
              <a:rPr lang="en-GB" i="1" dirty="0" err="1"/>
              <a:t>priorit</a:t>
            </a:r>
            <a:r>
              <a:rPr lang="en-GB" i="1" dirty="0"/>
              <a:t> v </a:t>
            </a:r>
            <a:r>
              <a:rPr lang="en-GB" i="1" dirty="0" err="1"/>
              <a:t>pohybovém</a:t>
            </a:r>
            <a:r>
              <a:rPr lang="en-GB" i="1" dirty="0"/>
              <a:t> a </a:t>
            </a:r>
            <a:r>
              <a:rPr lang="en-GB" i="1" dirty="0" err="1"/>
              <a:t>výživovém</a:t>
            </a:r>
            <a:r>
              <a:rPr lang="en-GB" i="1" dirty="0"/>
              <a:t> </a:t>
            </a:r>
            <a:r>
              <a:rPr lang="en-GB" i="1" dirty="0" err="1"/>
              <a:t>režimu</a:t>
            </a:r>
            <a:r>
              <a:rPr lang="en-GB" i="1" dirty="0"/>
              <a:t> </a:t>
            </a:r>
            <a:r>
              <a:rPr lang="en-GB" i="1" dirty="0" err="1"/>
              <a:t>žáků</a:t>
            </a:r>
            <a:r>
              <a:rPr lang="en-GB" i="1" dirty="0"/>
              <a:t> </a:t>
            </a:r>
            <a:r>
              <a:rPr lang="en-GB" i="1" dirty="0" err="1"/>
              <a:t>na</a:t>
            </a:r>
            <a:r>
              <a:rPr lang="en-GB" i="1" dirty="0"/>
              <a:t> 1. </a:t>
            </a:r>
            <a:r>
              <a:rPr lang="en-GB" i="1" dirty="0" err="1"/>
              <a:t>stupni</a:t>
            </a:r>
            <a:r>
              <a:rPr lang="en-GB" i="1" dirty="0"/>
              <a:t> </a:t>
            </a:r>
            <a:r>
              <a:rPr lang="en-GB" i="1" dirty="0" err="1"/>
              <a:t>ZŠ</a:t>
            </a:r>
            <a:r>
              <a:rPr lang="en-GB" i="1" dirty="0"/>
              <a:t>: </a:t>
            </a:r>
            <a:r>
              <a:rPr lang="en-GB" i="1" dirty="0" err="1"/>
              <a:t>pokusné</a:t>
            </a:r>
            <a:r>
              <a:rPr lang="en-GB" i="1" dirty="0"/>
              <a:t> </a:t>
            </a:r>
            <a:r>
              <a:rPr lang="en-GB" i="1" dirty="0" err="1"/>
              <a:t>ověřování</a:t>
            </a:r>
            <a:r>
              <a:rPr lang="en-GB" i="1" dirty="0"/>
              <a:t> </a:t>
            </a:r>
            <a:r>
              <a:rPr lang="en-GB" i="1" dirty="0" err="1"/>
              <a:t>účinnosti</a:t>
            </a:r>
            <a:r>
              <a:rPr lang="en-GB" i="1" dirty="0"/>
              <a:t> </a:t>
            </a:r>
            <a:r>
              <a:rPr lang="en-GB" i="1" dirty="0" err="1"/>
              <a:t>programu</a:t>
            </a:r>
            <a:r>
              <a:rPr lang="en-GB" i="1" dirty="0"/>
              <a:t> </a:t>
            </a:r>
            <a:r>
              <a:rPr lang="en-GB" i="1" dirty="0" err="1"/>
              <a:t>zaměřeného</a:t>
            </a:r>
            <a:r>
              <a:rPr lang="en-GB" i="1" dirty="0"/>
              <a:t>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změny</a:t>
            </a:r>
            <a:r>
              <a:rPr lang="en-GB" i="1" dirty="0"/>
              <a:t> v </a:t>
            </a:r>
            <a:r>
              <a:rPr lang="en-GB" i="1" dirty="0" err="1"/>
              <a:t>pohybovém</a:t>
            </a:r>
            <a:r>
              <a:rPr lang="en-GB" i="1" dirty="0"/>
              <a:t> a </a:t>
            </a:r>
            <a:r>
              <a:rPr lang="en-GB" i="1" dirty="0" err="1"/>
              <a:t>výživovém</a:t>
            </a:r>
            <a:r>
              <a:rPr lang="en-GB" i="1" dirty="0"/>
              <a:t> </a:t>
            </a:r>
            <a:r>
              <a:rPr lang="en-GB" i="1" dirty="0" err="1"/>
              <a:t>režimu</a:t>
            </a:r>
            <a:r>
              <a:rPr lang="en-GB" i="1" dirty="0"/>
              <a:t> </a:t>
            </a:r>
            <a:r>
              <a:rPr lang="en-GB" i="1" dirty="0" err="1"/>
              <a:t>žáků</a:t>
            </a:r>
            <a:r>
              <a:rPr lang="en-GB" i="1" dirty="0"/>
              <a:t> </a:t>
            </a:r>
            <a:r>
              <a:rPr lang="en-GB" i="1" dirty="0" err="1"/>
              <a:t>ZŠ</a:t>
            </a:r>
            <a:r>
              <a:rPr lang="en-GB" i="1" dirty="0"/>
              <a:t>. </a:t>
            </a:r>
            <a:r>
              <a:rPr lang="en-GB" dirty="0"/>
              <a:t>Praha: </a:t>
            </a:r>
            <a:r>
              <a:rPr lang="en-GB" dirty="0" err="1"/>
              <a:t>Národní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 pro </a:t>
            </a:r>
            <a:r>
              <a:rPr lang="en-GB" dirty="0" err="1"/>
              <a:t>vzdělávání</a:t>
            </a:r>
            <a:r>
              <a:rPr lang="en-GB" dirty="0"/>
              <a:t>, 2014. ISBN 978-80-7481-069-5.</a:t>
            </a:r>
          </a:p>
          <a:p>
            <a:r>
              <a:rPr lang="en-GB" dirty="0"/>
              <a:t>Prevention of tumour diseases. </a:t>
            </a:r>
            <a:r>
              <a:rPr lang="en-GB" i="1" dirty="0" err="1"/>
              <a:t>Masarykův</a:t>
            </a:r>
            <a:r>
              <a:rPr lang="en-GB" i="1" dirty="0"/>
              <a:t> </a:t>
            </a:r>
            <a:r>
              <a:rPr lang="en-GB" i="1" dirty="0" err="1"/>
              <a:t>onkologický</a:t>
            </a:r>
            <a:r>
              <a:rPr lang="en-GB" i="1" dirty="0"/>
              <a:t> </a:t>
            </a:r>
            <a:r>
              <a:rPr lang="en-GB" i="1" dirty="0" err="1"/>
              <a:t>ústav</a:t>
            </a:r>
            <a:r>
              <a:rPr lang="en-GB" i="1" dirty="0"/>
              <a:t> </a:t>
            </a:r>
            <a:r>
              <a:rPr lang="en-GB" dirty="0"/>
              <a:t>[online]. c2009-2018, 3.11.2017 [cit. 2018-09-10]. Retrieved from: https://www.mou.cz/prevence-nadorovych-onemocneni/t3017</a:t>
            </a:r>
          </a:p>
          <a:p>
            <a:r>
              <a:rPr lang="en-GB" dirty="0" err="1"/>
              <a:t>TESAŘOVÁ</a:t>
            </a:r>
            <a:r>
              <a:rPr lang="en-GB" dirty="0"/>
              <a:t>, Petra. </a:t>
            </a:r>
            <a:r>
              <a:rPr lang="en-GB" i="1" dirty="0" err="1"/>
              <a:t>Terciární</a:t>
            </a:r>
            <a:r>
              <a:rPr lang="en-GB" i="1" dirty="0"/>
              <a:t> </a:t>
            </a:r>
            <a:r>
              <a:rPr lang="en-GB" i="1" dirty="0" err="1"/>
              <a:t>prevence</a:t>
            </a:r>
            <a:r>
              <a:rPr lang="en-GB" i="1" dirty="0"/>
              <a:t> </a:t>
            </a:r>
            <a:r>
              <a:rPr lang="en-GB" i="1" dirty="0" err="1"/>
              <a:t>vzniku</a:t>
            </a:r>
            <a:r>
              <a:rPr lang="en-GB" i="1" dirty="0"/>
              <a:t> </a:t>
            </a:r>
            <a:r>
              <a:rPr lang="en-GB" i="1" dirty="0" err="1"/>
              <a:t>zhoubných</a:t>
            </a:r>
            <a:r>
              <a:rPr lang="en-GB" i="1" dirty="0"/>
              <a:t> </a:t>
            </a:r>
            <a:r>
              <a:rPr lang="en-GB" i="1" dirty="0" err="1"/>
              <a:t>nádorů</a:t>
            </a:r>
            <a:r>
              <a:rPr lang="en-GB" i="1" dirty="0"/>
              <a:t>/</a:t>
            </a:r>
            <a:r>
              <a:rPr lang="en-GB" i="1" dirty="0" err="1"/>
              <a:t>rakoviny</a:t>
            </a:r>
            <a:r>
              <a:rPr lang="en-GB" i="1" dirty="0"/>
              <a:t> </a:t>
            </a:r>
            <a:r>
              <a:rPr lang="en-GB" dirty="0"/>
              <a:t>[online]. c2015–2017 [cit. 2018-05-02]. Retrieved from: http://www.pruvodce-onemocnenim.cz/dvd/zhoubny-nador#video-3-1</a:t>
            </a:r>
          </a:p>
          <a:p>
            <a:r>
              <a:rPr lang="en-GB" dirty="0" err="1"/>
              <a:t>TOMÁŠEK</a:t>
            </a:r>
            <a:r>
              <a:rPr lang="en-GB" dirty="0"/>
              <a:t>, Jiří. </a:t>
            </a:r>
            <a:r>
              <a:rPr lang="en-GB" i="1" dirty="0" err="1"/>
              <a:t>Onkologie</a:t>
            </a:r>
            <a:r>
              <a:rPr lang="en-GB" i="1" dirty="0"/>
              <a:t>: minimum pro </a:t>
            </a:r>
            <a:r>
              <a:rPr lang="en-GB" i="1" dirty="0" err="1"/>
              <a:t>praxi</a:t>
            </a:r>
            <a:r>
              <a:rPr lang="en-GB" i="1" dirty="0"/>
              <a:t>. </a:t>
            </a:r>
            <a:r>
              <a:rPr lang="en-GB" dirty="0"/>
              <a:t>Praha: </a:t>
            </a:r>
            <a:r>
              <a:rPr lang="en-GB" dirty="0" err="1"/>
              <a:t>Axonite</a:t>
            </a:r>
            <a:r>
              <a:rPr lang="en-GB" dirty="0"/>
              <a:t> CZ, 2015. Asclepius. ISBN 978-80-88046-01-1.</a:t>
            </a:r>
          </a:p>
          <a:p>
            <a:r>
              <a:rPr lang="en-GB" dirty="0" err="1"/>
              <a:t>VORLÍČEK</a:t>
            </a:r>
            <a:r>
              <a:rPr lang="en-GB" dirty="0"/>
              <a:t>, Jiří, Jan </a:t>
            </a:r>
            <a:r>
              <a:rPr lang="en-GB" dirty="0" err="1"/>
              <a:t>ŽALOUDÍK</a:t>
            </a:r>
            <a:r>
              <a:rPr lang="en-GB" dirty="0"/>
              <a:t> a Rostislav </a:t>
            </a:r>
            <a:r>
              <a:rPr lang="en-GB" dirty="0" err="1"/>
              <a:t>VYZULA</a:t>
            </a:r>
            <a:r>
              <a:rPr lang="en-GB" dirty="0"/>
              <a:t>. </a:t>
            </a:r>
            <a:r>
              <a:rPr lang="en-GB" dirty="0" err="1"/>
              <a:t>Onkoprevence</a:t>
            </a:r>
            <a:r>
              <a:rPr lang="en-GB" dirty="0"/>
              <a:t> pro </a:t>
            </a:r>
            <a:r>
              <a:rPr lang="en-GB" dirty="0" err="1"/>
              <a:t>českou</a:t>
            </a:r>
            <a:r>
              <a:rPr lang="en-GB" dirty="0"/>
              <a:t> </a:t>
            </a:r>
            <a:r>
              <a:rPr lang="en-GB" dirty="0" err="1"/>
              <a:t>republiku</a:t>
            </a:r>
            <a:r>
              <a:rPr lang="en-GB" dirty="0"/>
              <a:t>. </a:t>
            </a:r>
            <a:r>
              <a:rPr lang="en-GB" i="1" dirty="0" err="1"/>
              <a:t>Linkos</a:t>
            </a:r>
            <a:r>
              <a:rPr lang="en-GB" i="1" dirty="0"/>
              <a:t>: </a:t>
            </a:r>
            <a:r>
              <a:rPr lang="en-GB" i="1" dirty="0" err="1"/>
              <a:t>Lékař</a:t>
            </a:r>
            <a:r>
              <a:rPr lang="en-GB" i="1" dirty="0"/>
              <a:t> a </a:t>
            </a:r>
            <a:r>
              <a:rPr lang="en-GB" i="1" dirty="0" err="1"/>
              <a:t>multidisciplinární</a:t>
            </a:r>
            <a:r>
              <a:rPr lang="en-GB" i="1" dirty="0"/>
              <a:t> </a:t>
            </a:r>
            <a:r>
              <a:rPr lang="en-GB" i="1" dirty="0" err="1"/>
              <a:t>tým</a:t>
            </a:r>
            <a:r>
              <a:rPr lang="en-GB" i="1" dirty="0"/>
              <a:t> </a:t>
            </a:r>
            <a:r>
              <a:rPr lang="en-GB" dirty="0"/>
              <a:t>[online]. c2018, 30. 4. 2009 [cit. 2018-05-10]. Retrieved from: https://www.linkos.cz/lekar-a-multidisciplinarni-tym/prevence-a-skrining/onkoprevence-pro-ceskou-republiku-1/</a:t>
            </a:r>
          </a:p>
          <a:p>
            <a:pPr marL="0" indent="0">
              <a:buNone/>
            </a:pPr>
            <a:r>
              <a:rPr lang="en-GB" dirty="0"/>
              <a:t>Figures: </a:t>
            </a:r>
          </a:p>
          <a:p>
            <a:r>
              <a:rPr lang="en-GB" dirty="0"/>
              <a:t>(1): </a:t>
            </a:r>
            <a:r>
              <a:rPr lang="en-GB" i="1" dirty="0" err="1"/>
              <a:t>Výživová</a:t>
            </a:r>
            <a:r>
              <a:rPr lang="en-GB" i="1" dirty="0"/>
              <a:t> </a:t>
            </a:r>
            <a:r>
              <a:rPr lang="en-GB" i="1" dirty="0" err="1"/>
              <a:t>doporučení</a:t>
            </a:r>
            <a:r>
              <a:rPr lang="en-GB" i="1" dirty="0"/>
              <a:t> pro </a:t>
            </a:r>
            <a:r>
              <a:rPr lang="en-GB" i="1" dirty="0" err="1"/>
              <a:t>obyvatelstvo</a:t>
            </a:r>
            <a:r>
              <a:rPr lang="en-GB" i="1" dirty="0"/>
              <a:t> </a:t>
            </a:r>
            <a:r>
              <a:rPr lang="en-GB" i="1" dirty="0" err="1"/>
              <a:t>ČR</a:t>
            </a:r>
            <a:r>
              <a:rPr lang="en-GB" i="1" dirty="0"/>
              <a:t> </a:t>
            </a:r>
            <a:r>
              <a:rPr lang="en-GB" dirty="0"/>
              <a:t>[online]. 2005 [cit. 2018-06-26]. Retrieved from: https://ris.uhk.cz/idv/zdravi/soubory/scan/13_rub.jpg</a:t>
            </a:r>
          </a:p>
          <a:p>
            <a:r>
              <a:rPr lang="en-GB" dirty="0"/>
              <a:t>(2), (3): </a:t>
            </a:r>
            <a:r>
              <a:rPr lang="en-GB" i="1" dirty="0" err="1"/>
              <a:t>Pohyb</a:t>
            </a:r>
            <a:r>
              <a:rPr lang="en-GB" i="1" dirty="0"/>
              <a:t> a </a:t>
            </a:r>
            <a:r>
              <a:rPr lang="en-GB" i="1" dirty="0" err="1"/>
              <a:t>výživa</a:t>
            </a:r>
            <a:r>
              <a:rPr lang="en-GB" i="1" dirty="0"/>
              <a:t>: </a:t>
            </a:r>
            <a:r>
              <a:rPr lang="en-GB" i="1" dirty="0" err="1"/>
              <a:t>šest</a:t>
            </a:r>
            <a:r>
              <a:rPr lang="en-GB" i="1" dirty="0"/>
              <a:t> </a:t>
            </a:r>
            <a:r>
              <a:rPr lang="en-GB" i="1" dirty="0" err="1"/>
              <a:t>priorit</a:t>
            </a:r>
            <a:r>
              <a:rPr lang="en-GB" i="1" dirty="0"/>
              <a:t> v </a:t>
            </a:r>
            <a:r>
              <a:rPr lang="en-GB" i="1" dirty="0" err="1"/>
              <a:t>pohybovém</a:t>
            </a:r>
            <a:r>
              <a:rPr lang="en-GB" i="1" dirty="0"/>
              <a:t> a </a:t>
            </a:r>
            <a:r>
              <a:rPr lang="en-GB" i="1" dirty="0" err="1"/>
              <a:t>výživovém</a:t>
            </a:r>
            <a:r>
              <a:rPr lang="en-GB" i="1" dirty="0"/>
              <a:t> </a:t>
            </a:r>
            <a:r>
              <a:rPr lang="en-GB" i="1" dirty="0" err="1"/>
              <a:t>režimu</a:t>
            </a:r>
            <a:r>
              <a:rPr lang="en-GB" i="1" dirty="0"/>
              <a:t> </a:t>
            </a:r>
            <a:r>
              <a:rPr lang="en-GB" i="1" dirty="0" err="1"/>
              <a:t>žáků</a:t>
            </a:r>
            <a:r>
              <a:rPr lang="en-GB" i="1" dirty="0"/>
              <a:t> </a:t>
            </a:r>
            <a:r>
              <a:rPr lang="en-GB" i="1" dirty="0" err="1"/>
              <a:t>na</a:t>
            </a:r>
            <a:r>
              <a:rPr lang="en-GB" i="1" dirty="0"/>
              <a:t> 1. </a:t>
            </a:r>
            <a:r>
              <a:rPr lang="en-GB" i="1" dirty="0" err="1"/>
              <a:t>stupni</a:t>
            </a:r>
            <a:r>
              <a:rPr lang="en-GB" i="1" dirty="0"/>
              <a:t> </a:t>
            </a:r>
            <a:r>
              <a:rPr lang="en-GB" i="1" dirty="0" err="1"/>
              <a:t>ZŠ</a:t>
            </a:r>
            <a:r>
              <a:rPr lang="en-GB" i="1" dirty="0"/>
              <a:t>: </a:t>
            </a:r>
            <a:r>
              <a:rPr lang="en-GB" i="1" dirty="0" err="1"/>
              <a:t>pokusné</a:t>
            </a:r>
            <a:r>
              <a:rPr lang="en-GB" i="1" dirty="0"/>
              <a:t> </a:t>
            </a:r>
            <a:r>
              <a:rPr lang="en-GB" i="1" dirty="0" err="1"/>
              <a:t>ověřování</a:t>
            </a:r>
            <a:r>
              <a:rPr lang="en-GB" i="1" dirty="0"/>
              <a:t> </a:t>
            </a:r>
            <a:r>
              <a:rPr lang="en-GB" i="1" dirty="0" err="1"/>
              <a:t>účinnosti</a:t>
            </a:r>
            <a:r>
              <a:rPr lang="en-GB" i="1" dirty="0"/>
              <a:t> </a:t>
            </a:r>
            <a:r>
              <a:rPr lang="en-GB" i="1" dirty="0" err="1"/>
              <a:t>programu</a:t>
            </a:r>
            <a:r>
              <a:rPr lang="en-GB" i="1" dirty="0"/>
              <a:t> </a:t>
            </a:r>
            <a:r>
              <a:rPr lang="en-GB" i="1" dirty="0" err="1"/>
              <a:t>zaměřeného</a:t>
            </a:r>
            <a:r>
              <a:rPr lang="en-GB" i="1" dirty="0"/>
              <a:t>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změny</a:t>
            </a:r>
            <a:r>
              <a:rPr lang="en-GB" i="1" dirty="0"/>
              <a:t> v </a:t>
            </a:r>
            <a:r>
              <a:rPr lang="en-GB" i="1" dirty="0" err="1"/>
              <a:t>pohybovém</a:t>
            </a:r>
            <a:r>
              <a:rPr lang="en-GB" i="1" dirty="0"/>
              <a:t> a </a:t>
            </a:r>
            <a:r>
              <a:rPr lang="en-GB" i="1" dirty="0" err="1"/>
              <a:t>výživovém</a:t>
            </a:r>
            <a:r>
              <a:rPr lang="en-GB" i="1" dirty="0"/>
              <a:t> </a:t>
            </a:r>
            <a:r>
              <a:rPr lang="en-GB" i="1" dirty="0" err="1"/>
              <a:t>režimu</a:t>
            </a:r>
            <a:r>
              <a:rPr lang="en-GB" i="1" dirty="0"/>
              <a:t> </a:t>
            </a:r>
            <a:r>
              <a:rPr lang="en-GB" i="1" dirty="0" err="1"/>
              <a:t>žáků</a:t>
            </a:r>
            <a:r>
              <a:rPr lang="en-GB" i="1" dirty="0"/>
              <a:t> </a:t>
            </a:r>
            <a:r>
              <a:rPr lang="en-GB" i="1" dirty="0" err="1"/>
              <a:t>ZŠ</a:t>
            </a:r>
            <a:r>
              <a:rPr lang="en-GB" i="1" dirty="0"/>
              <a:t>. </a:t>
            </a:r>
            <a:r>
              <a:rPr lang="en-GB" dirty="0"/>
              <a:t>Praha: </a:t>
            </a:r>
            <a:r>
              <a:rPr lang="en-GB" dirty="0" err="1"/>
              <a:t>Národní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 pro </a:t>
            </a:r>
            <a:r>
              <a:rPr lang="en-GB" dirty="0" err="1"/>
              <a:t>vzdělávání</a:t>
            </a:r>
            <a:r>
              <a:rPr lang="en-GB" dirty="0"/>
              <a:t>, 2014. ISBN 978-80-7481-069-5.</a:t>
            </a:r>
          </a:p>
        </p:txBody>
      </p:sp>
    </p:spTree>
    <p:extLst>
      <p:ext uri="{BB962C8B-B14F-4D97-AF65-F5344CB8AC3E}">
        <p14:creationId xmlns="" xmlns:p14="http://schemas.microsoft.com/office/powerpoint/2010/main" val="3394028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366</TotalTime>
  <Words>554</Words>
  <Application>Microsoft Office PowerPoint</Application>
  <PresentationFormat>Vlastní</PresentationFormat>
  <Paragraphs>79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Organika</vt:lpstr>
      <vt:lpstr>Prevention of oncological diseases</vt:lpstr>
      <vt:lpstr>Prevention of oncological diseases</vt:lpstr>
      <vt:lpstr>Primary prevention</vt:lpstr>
      <vt:lpstr>Preventive recommendations – nutrition</vt:lpstr>
      <vt:lpstr>Food pyramid</vt:lpstr>
      <vt:lpstr>Food pyramid</vt:lpstr>
      <vt:lpstr>Preventive recommendations – physical activity Physical activity pyramid</vt:lpstr>
      <vt:lpstr>Secondary prevention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Prevence onkologických onemocnění</dc:title>
  <dc:creator>Zdeňka Smejkalová</dc:creator>
  <cp:lastModifiedBy>Your User Name</cp:lastModifiedBy>
  <cp:revision>20</cp:revision>
  <dcterms:created xsi:type="dcterms:W3CDTF">2018-12-02T13:17:30Z</dcterms:created>
  <dcterms:modified xsi:type="dcterms:W3CDTF">2020-02-11T08:14:53Z</dcterms:modified>
</cp:coreProperties>
</file>