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6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AF3A872-B04A-4435-9DEF-A5DD397CECA4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BCEA0DC-3A5E-4E09-B813-6512A938BCE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5703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A872-B04A-4435-9DEF-A5DD397CECA4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A0DC-3A5E-4E09-B813-6512A938BC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5341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A872-B04A-4435-9DEF-A5DD397CECA4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A0DC-3A5E-4E09-B813-6512A938BCE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05501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A872-B04A-4435-9DEF-A5DD397CECA4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A0DC-3A5E-4E09-B813-6512A938BCE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37870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A872-B04A-4435-9DEF-A5DD397CECA4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A0DC-3A5E-4E09-B813-6512A938BC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19309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A872-B04A-4435-9DEF-A5DD397CECA4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A0DC-3A5E-4E09-B813-6512A938BCE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0142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A872-B04A-4435-9DEF-A5DD397CECA4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A0DC-3A5E-4E09-B813-6512A938BCE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20423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A872-B04A-4435-9DEF-A5DD397CECA4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A0DC-3A5E-4E09-B813-6512A938BCE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8361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A872-B04A-4435-9DEF-A5DD397CECA4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A0DC-3A5E-4E09-B813-6512A938BCE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0183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A872-B04A-4435-9DEF-A5DD397CECA4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A0DC-3A5E-4E09-B813-6512A938BC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8833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A872-B04A-4435-9DEF-A5DD397CECA4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A0DC-3A5E-4E09-B813-6512A938BCE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9454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A872-B04A-4435-9DEF-A5DD397CECA4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A0DC-3A5E-4E09-B813-6512A938BC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6119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A872-B04A-4435-9DEF-A5DD397CECA4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A0DC-3A5E-4E09-B813-6512A938BCE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831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A872-B04A-4435-9DEF-A5DD397CECA4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A0DC-3A5E-4E09-B813-6512A938BCE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083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A872-B04A-4435-9DEF-A5DD397CECA4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A0DC-3A5E-4E09-B813-6512A938BC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09254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A872-B04A-4435-9DEF-A5DD397CECA4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A0DC-3A5E-4E09-B813-6512A938BCE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7975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A872-B04A-4435-9DEF-A5DD397CECA4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A0DC-3A5E-4E09-B813-6512A938BC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02765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F3A872-B04A-4435-9DEF-A5DD397CECA4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CEA0DC-3A5E-4E09-B813-6512A938BC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9754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hyperlink" Target="http://www.maskoule.cz/samovysetreni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WH26dVlll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CE21DDD-CA2E-4C44-8A83-329D01E092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Oncological</a:t>
            </a:r>
            <a:r>
              <a:rPr lang="en-GB"/>
              <a:t> </a:t>
            </a:r>
            <a:r>
              <a:rPr lang="en-GB" smtClean="0"/>
              <a:t>disease </a:t>
            </a:r>
            <a:r>
              <a:rPr lang="en-GB" dirty="0"/>
              <a:t>of the testicles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6ED3D865-20DA-4721-B96E-C997AF7FA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662548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Teaching lesson 6</a:t>
            </a:r>
          </a:p>
          <a:p>
            <a:pPr algn="l"/>
            <a:endParaRPr lang="cs-CZ" dirty="0"/>
          </a:p>
          <a:p>
            <a:pPr algn="l"/>
            <a:endParaRPr lang="cs-CZ" dirty="0"/>
          </a:p>
          <a:p>
            <a:pPr algn="l"/>
            <a:r>
              <a:rPr lang="en-GB" sz="1700" dirty="0"/>
              <a:t>Written by: </a:t>
            </a:r>
            <a:r>
              <a:rPr lang="en-GB" sz="1700" dirty="0" err="1" smtClean="0"/>
              <a:t>Zdeňka</a:t>
            </a:r>
            <a:r>
              <a:rPr lang="en-GB" sz="1700" dirty="0" smtClean="0"/>
              <a:t> </a:t>
            </a:r>
            <a:r>
              <a:rPr lang="en-GB" sz="1700" dirty="0" err="1" smtClean="0"/>
              <a:t>Smejkalová</a:t>
            </a:r>
            <a:r>
              <a:rPr lang="cs-CZ" sz="1700" dirty="0" smtClean="0"/>
              <a:t>, Jitka Slaná </a:t>
            </a:r>
            <a:r>
              <a:rPr lang="cs-CZ" sz="1700" dirty="0" err="1" smtClean="0"/>
              <a:t>Reissmannová</a:t>
            </a:r>
            <a:endParaRPr lang="en-GB" sz="1700" dirty="0"/>
          </a:p>
        </p:txBody>
      </p:sp>
    </p:spTree>
    <p:extLst>
      <p:ext uri="{BB962C8B-B14F-4D97-AF65-F5344CB8AC3E}">
        <p14:creationId xmlns="" xmlns:p14="http://schemas.microsoft.com/office/powerpoint/2010/main" val="1298757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945B4ED-36AB-4E70-B390-487FA736B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CF537DB9-46F4-40FB-B338-73D8382F764F}"/>
              </a:ext>
            </a:extLst>
          </p:cNvPr>
          <p:cNvSpPr txBox="1"/>
          <p:nvPr/>
        </p:nvSpPr>
        <p:spPr>
          <a:xfrm>
            <a:off x="9003722" y="5875868"/>
            <a:ext cx="2647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2"/>
              </a:rPr>
              <a:t>Self-examination of testicles – video</a:t>
            </a:r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xmlns="" id="{740AD1FD-3C16-457E-9A15-F90A8F178E73}"/>
              </a:ext>
            </a:extLst>
          </p:cNvPr>
          <p:cNvGrpSpPr/>
          <p:nvPr/>
        </p:nvGrpSpPr>
        <p:grpSpPr>
          <a:xfrm>
            <a:off x="940378" y="975930"/>
            <a:ext cx="4171947" cy="3791394"/>
            <a:chOff x="940378" y="975930"/>
            <a:chExt cx="4171947" cy="3791394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xmlns="" id="{49A6865D-A436-4AE0-98F4-76DAC634D2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t="159" b="2697"/>
            <a:stretch/>
          </p:blipFill>
          <p:spPr>
            <a:xfrm>
              <a:off x="940378" y="975930"/>
              <a:ext cx="4171947" cy="3791394"/>
            </a:xfrm>
            <a:prstGeom prst="rect">
              <a:avLst/>
            </a:prstGeom>
          </p:spPr>
        </p:pic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xmlns="" id="{3886EEF5-3FAC-4969-9BFC-13E484703AD0}"/>
                </a:ext>
              </a:extLst>
            </p:cNvPr>
            <p:cNvSpPr txBox="1"/>
            <p:nvPr/>
          </p:nvSpPr>
          <p:spPr>
            <a:xfrm flipH="1">
              <a:off x="4592783" y="4433502"/>
              <a:ext cx="3986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(6)</a:t>
              </a:r>
            </a:p>
          </p:txBody>
        </p:sp>
      </p:grp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2756024-1036-41B7-A0F4-16DEE0C2A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1431" y="975930"/>
            <a:ext cx="6434486" cy="4345666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en-GB" dirty="0"/>
              <a:t>It is important not to confuse a tumour and the epididymis.</a:t>
            </a:r>
          </a:p>
          <a:p>
            <a:r>
              <a:rPr lang="en-GB" dirty="0"/>
              <a:t>The epididymis is adjacent to the rear edge of the testicle.</a:t>
            </a:r>
          </a:p>
          <a:p>
            <a:r>
              <a:rPr lang="en-GB" dirty="0"/>
              <a:t>The same procedure is applied </a:t>
            </a:r>
            <a:r>
              <a:rPr lang="en-GB" dirty="0" smtClean="0"/>
              <a:t>for </a:t>
            </a:r>
            <a:r>
              <a:rPr lang="en-GB" dirty="0"/>
              <a:t>the other testicle.</a:t>
            </a:r>
          </a:p>
          <a:p>
            <a:endParaRPr lang="cs-CZ" dirty="0"/>
          </a:p>
          <a:p>
            <a:endParaRPr lang="cs-CZ" dirty="0"/>
          </a:p>
          <a:p>
            <a:r>
              <a:rPr lang="en-GB" b="1" dirty="0"/>
              <a:t>TASK: </a:t>
            </a:r>
            <a:r>
              <a:rPr lang="en-GB" dirty="0"/>
              <a:t>On the picture identify the epididymis and the shape that could be a tumour.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xmlns="" id="{A4BF13F0-9EE9-4CDF-A2C7-D3DB59D1C73F}"/>
              </a:ext>
            </a:extLst>
          </p:cNvPr>
          <p:cNvGrpSpPr/>
          <p:nvPr/>
        </p:nvGrpSpPr>
        <p:grpSpPr>
          <a:xfrm>
            <a:off x="3089564" y="1275159"/>
            <a:ext cx="2022761" cy="1357204"/>
            <a:chOff x="3089564" y="1275159"/>
            <a:chExt cx="2022761" cy="1357204"/>
          </a:xfrm>
        </p:grpSpPr>
        <p:cxnSp>
          <p:nvCxnSpPr>
            <p:cNvPr id="15" name="Přímá spojnice se šipkou 14">
              <a:extLst>
                <a:ext uri="{FF2B5EF4-FFF2-40B4-BE49-F238E27FC236}">
                  <a16:creationId xmlns:a16="http://schemas.microsoft.com/office/drawing/2014/main" xmlns="" id="{726479E1-0B6C-4675-A1DB-2465DDB78352}"/>
                </a:ext>
              </a:extLst>
            </p:cNvPr>
            <p:cNvCxnSpPr/>
            <p:nvPr/>
          </p:nvCxnSpPr>
          <p:spPr>
            <a:xfrm flipH="1">
              <a:off x="3089564" y="1621523"/>
              <a:ext cx="1179532" cy="1010840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xmlns="" id="{9E827DA8-E800-449A-AEE8-BBAFA1468EBE}"/>
                </a:ext>
              </a:extLst>
            </p:cNvPr>
            <p:cNvSpPr txBox="1"/>
            <p:nvPr/>
          </p:nvSpPr>
          <p:spPr>
            <a:xfrm>
              <a:off x="3985404" y="1275159"/>
              <a:ext cx="1126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Tumour</a:t>
              </a:r>
            </a:p>
          </p:txBody>
        </p:sp>
      </p:grpSp>
      <p:grpSp>
        <p:nvGrpSpPr>
          <p:cNvPr id="20" name="Skupina 19">
            <a:extLst>
              <a:ext uri="{FF2B5EF4-FFF2-40B4-BE49-F238E27FC236}">
                <a16:creationId xmlns:a16="http://schemas.microsoft.com/office/drawing/2014/main" xmlns="" id="{2B308C79-5900-49EE-A3A6-5CA2FBFC56C8}"/>
              </a:ext>
            </a:extLst>
          </p:cNvPr>
          <p:cNvGrpSpPr/>
          <p:nvPr/>
        </p:nvGrpSpPr>
        <p:grpSpPr>
          <a:xfrm>
            <a:off x="2605605" y="2941108"/>
            <a:ext cx="1565564" cy="1826216"/>
            <a:chOff x="2605605" y="2996482"/>
            <a:chExt cx="1565564" cy="1826216"/>
          </a:xfrm>
        </p:grpSpPr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xmlns="" id="{8DBA2432-383F-4262-9554-016DBFD9415B}"/>
                </a:ext>
              </a:extLst>
            </p:cNvPr>
            <p:cNvSpPr txBox="1"/>
            <p:nvPr/>
          </p:nvSpPr>
          <p:spPr>
            <a:xfrm>
              <a:off x="2605605" y="4453366"/>
              <a:ext cx="1565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Epididymis</a:t>
              </a:r>
            </a:p>
          </p:txBody>
        </p:sp>
        <p:cxnSp>
          <p:nvCxnSpPr>
            <p:cNvPr id="17" name="Přímá spojnice se šipkou 16">
              <a:extLst>
                <a:ext uri="{FF2B5EF4-FFF2-40B4-BE49-F238E27FC236}">
                  <a16:creationId xmlns:a16="http://schemas.microsoft.com/office/drawing/2014/main" xmlns="" id="{47E2CEE3-6FC6-4D42-BD00-9F3E417E8C77}"/>
                </a:ext>
              </a:extLst>
            </p:cNvPr>
            <p:cNvCxnSpPr/>
            <p:nvPr/>
          </p:nvCxnSpPr>
          <p:spPr>
            <a:xfrm flipH="1" flipV="1">
              <a:off x="2632364" y="2996482"/>
              <a:ext cx="457200" cy="1454775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72487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9828A00-8482-403B-AA25-4290912CA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689803E-720D-41EF-9AAC-85571CB72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66777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Co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nádory</a:t>
            </a:r>
            <a:r>
              <a:rPr lang="en-GB" dirty="0"/>
              <a:t> </a:t>
            </a:r>
            <a:r>
              <a:rPr lang="en-GB" dirty="0" err="1"/>
              <a:t>varlat</a:t>
            </a:r>
            <a:r>
              <a:rPr lang="en-GB" dirty="0"/>
              <a:t>. </a:t>
            </a:r>
            <a:r>
              <a:rPr lang="en-GB" i="1" dirty="0"/>
              <a:t>Maskoule.cz </a:t>
            </a:r>
            <a:r>
              <a:rPr lang="en-GB" dirty="0"/>
              <a:t>[online]. c2010 [cit. 2018-05-06]. Retrieved from: http://www.maskoule.cz/co-jsou-nadory-varlat/</a:t>
            </a:r>
          </a:p>
          <a:p>
            <a:r>
              <a:rPr lang="en-GB" dirty="0" err="1"/>
              <a:t>KLENER</a:t>
            </a:r>
            <a:r>
              <a:rPr lang="en-GB" dirty="0"/>
              <a:t>, Pavel. </a:t>
            </a:r>
            <a:r>
              <a:rPr lang="en-GB" i="1" dirty="0" err="1"/>
              <a:t>Klinická</a:t>
            </a:r>
            <a:r>
              <a:rPr lang="en-GB" i="1" dirty="0"/>
              <a:t> </a:t>
            </a:r>
            <a:r>
              <a:rPr lang="en-GB" i="1" dirty="0" err="1"/>
              <a:t>onkologie</a:t>
            </a:r>
            <a:r>
              <a:rPr lang="en-GB" i="1" dirty="0"/>
              <a:t>. </a:t>
            </a:r>
            <a:r>
              <a:rPr lang="en-GB" dirty="0"/>
              <a:t>Praha: Galen, 2002. ISBN 80-7262-151-3.</a:t>
            </a:r>
          </a:p>
          <a:p>
            <a:r>
              <a:rPr lang="en-GB" dirty="0" err="1"/>
              <a:t>PYCHOVÁ</a:t>
            </a:r>
            <a:r>
              <a:rPr lang="en-GB" dirty="0"/>
              <a:t>, Marcela, Jan </a:t>
            </a:r>
            <a:r>
              <a:rPr lang="en-GB" dirty="0" err="1"/>
              <a:t>TRACHTA</a:t>
            </a:r>
            <a:r>
              <a:rPr lang="en-GB" dirty="0"/>
              <a:t> a </a:t>
            </a:r>
            <a:r>
              <a:rPr lang="en-GB" dirty="0" err="1"/>
              <a:t>Luboš</a:t>
            </a:r>
            <a:r>
              <a:rPr lang="en-GB" dirty="0"/>
              <a:t> </a:t>
            </a:r>
            <a:r>
              <a:rPr lang="en-GB" dirty="0" err="1"/>
              <a:t>ZEMAN</a:t>
            </a:r>
            <a:r>
              <a:rPr lang="en-GB" dirty="0"/>
              <a:t>. </a:t>
            </a:r>
            <a:r>
              <a:rPr lang="en-GB" dirty="0" err="1"/>
              <a:t>Nesestouplé</a:t>
            </a:r>
            <a:r>
              <a:rPr lang="en-GB" dirty="0"/>
              <a:t> </a:t>
            </a:r>
            <a:r>
              <a:rPr lang="en-GB" dirty="0" err="1"/>
              <a:t>varle</a:t>
            </a:r>
            <a:r>
              <a:rPr lang="en-GB" dirty="0"/>
              <a:t>. </a:t>
            </a:r>
            <a:r>
              <a:rPr lang="en-GB" i="1" dirty="0" err="1"/>
              <a:t>Česká</a:t>
            </a:r>
            <a:r>
              <a:rPr lang="en-GB" i="1" dirty="0"/>
              <a:t> </a:t>
            </a:r>
            <a:r>
              <a:rPr lang="en-GB" i="1" dirty="0" err="1"/>
              <a:t>urologická</a:t>
            </a:r>
            <a:r>
              <a:rPr lang="en-GB" i="1" dirty="0"/>
              <a:t> </a:t>
            </a:r>
            <a:r>
              <a:rPr lang="en-GB" i="1" dirty="0" err="1"/>
              <a:t>společnost</a:t>
            </a:r>
            <a:r>
              <a:rPr lang="en-GB" i="1" dirty="0"/>
              <a:t> </a:t>
            </a:r>
            <a:r>
              <a:rPr lang="en-GB" dirty="0"/>
              <a:t>[online]. 7. 4. 2015 [cit. 2018-05-06]. Retrieved from: http://www.cus.cz/pro-pacienty/detska-urologie-2/nesestouple-varle/</a:t>
            </a:r>
          </a:p>
          <a:p>
            <a:pPr marL="0" indent="0">
              <a:buNone/>
            </a:pPr>
            <a:r>
              <a:rPr lang="en-GB" dirty="0"/>
              <a:t>Figures:</a:t>
            </a:r>
          </a:p>
          <a:p>
            <a:r>
              <a:rPr lang="en-GB" dirty="0"/>
              <a:t>(1): </a:t>
            </a:r>
            <a:r>
              <a:rPr lang="en-GB" i="1" dirty="0" err="1"/>
              <a:t>Rozmnožovací</a:t>
            </a:r>
            <a:r>
              <a:rPr lang="en-GB" i="1" dirty="0"/>
              <a:t> </a:t>
            </a:r>
            <a:r>
              <a:rPr lang="en-GB" i="1" dirty="0" err="1"/>
              <a:t>soustava</a:t>
            </a:r>
            <a:r>
              <a:rPr lang="en-GB" dirty="0"/>
              <a:t> [online]. 2018 [cit. 2018-06-10]. Retrieved from: http://docplayer.cz/6531963-Centralni-nervova-soustava-nervova-soustava-micha-mozek-centralni-nervovou-soustavu-tvori-a.html</a:t>
            </a:r>
          </a:p>
          <a:p>
            <a:r>
              <a:rPr lang="en-GB" dirty="0"/>
              <a:t>(2), (3): </a:t>
            </a:r>
            <a:r>
              <a:rPr lang="en-GB" i="1" dirty="0" err="1"/>
              <a:t>Novotvary</a:t>
            </a:r>
            <a:r>
              <a:rPr lang="en-GB" i="1" dirty="0"/>
              <a:t> 2015 </a:t>
            </a:r>
            <a:r>
              <a:rPr lang="en-GB" i="1" dirty="0" err="1"/>
              <a:t>ČR</a:t>
            </a:r>
            <a:r>
              <a:rPr lang="en-GB" i="1" dirty="0"/>
              <a:t> </a:t>
            </a:r>
            <a:r>
              <a:rPr lang="en-GB" dirty="0"/>
              <a:t>[online]. Praha: </a:t>
            </a:r>
            <a:r>
              <a:rPr lang="en-GB" dirty="0" err="1"/>
              <a:t>Ústav</a:t>
            </a:r>
            <a:r>
              <a:rPr lang="en-GB" dirty="0"/>
              <a:t> </a:t>
            </a:r>
            <a:r>
              <a:rPr lang="en-GB" dirty="0" err="1"/>
              <a:t>zdravotnických</a:t>
            </a:r>
            <a:r>
              <a:rPr lang="en-GB" dirty="0"/>
              <a:t> </a:t>
            </a:r>
            <a:r>
              <a:rPr lang="en-GB" dirty="0" err="1"/>
              <a:t>informací</a:t>
            </a:r>
            <a:r>
              <a:rPr lang="en-GB" dirty="0"/>
              <a:t> a </a:t>
            </a:r>
            <a:r>
              <a:rPr lang="en-GB" dirty="0" err="1"/>
              <a:t>statistik</a:t>
            </a:r>
            <a:r>
              <a:rPr lang="en-GB" dirty="0"/>
              <a:t> </a:t>
            </a:r>
            <a:r>
              <a:rPr lang="en-GB" dirty="0" err="1"/>
              <a:t>ČR</a:t>
            </a:r>
            <a:r>
              <a:rPr lang="en-GB" dirty="0"/>
              <a:t>, 2015. [cit. 30/04/2018]. Retrieved from: http://www.uzis.cz/publikace/novotvary-2015</a:t>
            </a:r>
          </a:p>
          <a:p>
            <a:r>
              <a:rPr lang="en-GB" dirty="0"/>
              <a:t>(4), (5), (6): SMEJKALOVÁ, Zdeňka a Jitka SLANÁ REISSMANNOVÁ. </a:t>
            </a:r>
            <a:r>
              <a:rPr lang="en-GB" i="1" dirty="0"/>
              <a:t>My se </a:t>
            </a:r>
            <a:r>
              <a:rPr lang="en-GB" i="1" dirty="0" err="1"/>
              <a:t>raka</a:t>
            </a:r>
            <a:r>
              <a:rPr lang="en-GB" i="1" dirty="0"/>
              <a:t> </a:t>
            </a:r>
            <a:r>
              <a:rPr lang="en-GB" i="1" dirty="0" err="1"/>
              <a:t>nebojíme</a:t>
            </a:r>
            <a:r>
              <a:rPr lang="en-GB" i="1" dirty="0"/>
              <a:t> </a:t>
            </a:r>
            <a:r>
              <a:rPr lang="en-GB" i="1" dirty="0" err="1"/>
              <a:t>aneb</a:t>
            </a:r>
            <a:r>
              <a:rPr lang="en-GB" i="1" dirty="0"/>
              <a:t> </a:t>
            </a:r>
            <a:r>
              <a:rPr lang="en-GB" i="1" dirty="0" err="1"/>
              <a:t>prevencí</a:t>
            </a:r>
            <a:r>
              <a:rPr lang="en-GB" i="1" dirty="0"/>
              <a:t> </a:t>
            </a:r>
            <a:r>
              <a:rPr lang="en-GB" i="1" dirty="0" err="1"/>
              <a:t>ke</a:t>
            </a:r>
            <a:r>
              <a:rPr lang="en-GB" i="1" dirty="0"/>
              <a:t> </a:t>
            </a:r>
            <a:r>
              <a:rPr lang="en-GB" i="1" dirty="0" err="1"/>
              <a:t>zdraví</a:t>
            </a:r>
            <a:r>
              <a:rPr lang="en-GB" dirty="0"/>
              <a:t>. Brno: </a:t>
            </a:r>
            <a:r>
              <a:rPr lang="en-GB" dirty="0" err="1"/>
              <a:t>Masarykova</a:t>
            </a:r>
            <a:r>
              <a:rPr lang="en-GB" dirty="0"/>
              <a:t> </a:t>
            </a:r>
            <a:r>
              <a:rPr lang="en-GB" dirty="0" err="1"/>
              <a:t>univerzita</a:t>
            </a:r>
            <a:r>
              <a:rPr lang="en-GB" dirty="0"/>
              <a:t>, 2018. ISBN 978-80-210-9060-6.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5575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5F67CC0-9569-45DE-9AEF-42AA63982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Testicular cancer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0093C2E-3480-4106-B057-8B3D0DB5A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982" y="2556932"/>
            <a:ext cx="10037615" cy="331893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Testicles = testes</a:t>
            </a:r>
          </a:p>
          <a:p>
            <a:r>
              <a:rPr lang="en-GB" dirty="0"/>
              <a:t>Part of internal male genitals</a:t>
            </a:r>
          </a:p>
          <a:p>
            <a:r>
              <a:rPr lang="en-GB" dirty="0"/>
              <a:t>Egg-shaped pair organs</a:t>
            </a:r>
          </a:p>
          <a:p>
            <a:r>
              <a:rPr lang="en-GB" dirty="0"/>
              <a:t>The testicles are located in the scrotum</a:t>
            </a:r>
          </a:p>
          <a:p>
            <a:r>
              <a:rPr lang="en-GB" dirty="0"/>
              <a:t>Main functions</a:t>
            </a:r>
          </a:p>
          <a:p>
            <a:pPr lvl="1"/>
            <a:r>
              <a:rPr lang="en-GB" dirty="0"/>
              <a:t>Production of germ cells – sperm cells </a:t>
            </a:r>
          </a:p>
          <a:p>
            <a:pPr lvl="1"/>
            <a:r>
              <a:rPr lang="en-GB" dirty="0"/>
              <a:t>Production of sex hormone – testosterone </a:t>
            </a:r>
          </a:p>
          <a:p>
            <a:endParaRPr lang="cs-CZ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xmlns="" id="{46FCA445-2A9C-48DF-AF37-68B9AF03EAEF}"/>
              </a:ext>
            </a:extLst>
          </p:cNvPr>
          <p:cNvGrpSpPr/>
          <p:nvPr/>
        </p:nvGrpSpPr>
        <p:grpSpPr>
          <a:xfrm>
            <a:off x="6927273" y="2105893"/>
            <a:ext cx="4572001" cy="4131910"/>
            <a:chOff x="-661019" y="666750"/>
            <a:chExt cx="3437593" cy="3057689"/>
          </a:xfrm>
        </p:grpSpPr>
        <p:sp>
          <p:nvSpPr>
            <p:cNvPr id="6" name="Textové pole 2">
              <a:extLst>
                <a:ext uri="{FF2B5EF4-FFF2-40B4-BE49-F238E27FC236}">
                  <a16:creationId xmlns:a16="http://schemas.microsoft.com/office/drawing/2014/main" xmlns="" id="{C5A31C55-1C11-4BF9-A5EA-C3CFEF29B1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2872" y="3397931"/>
              <a:ext cx="303702" cy="3143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  <a:tabLst>
                  <a:tab pos="180340" algn="l"/>
                </a:tabLst>
              </a:pPr>
              <a:r>
                <a:rPr lang="en-GB" sz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(1)</a:t>
              </a:r>
            </a:p>
          </p:txBody>
        </p:sp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xmlns="" id="{A5CB79B6-D2FF-4C79-8739-6CCD052A7FAF}"/>
                </a:ext>
              </a:extLst>
            </p:cNvPr>
            <p:cNvGrpSpPr/>
            <p:nvPr/>
          </p:nvGrpSpPr>
          <p:grpSpPr>
            <a:xfrm>
              <a:off x="-661019" y="666750"/>
              <a:ext cx="3375644" cy="3057689"/>
              <a:chOff x="-661019" y="0"/>
              <a:chExt cx="3375644" cy="3057689"/>
            </a:xfrm>
          </p:grpSpPr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xmlns="" id="{D2609F91-E073-4BC8-A579-F21C8670F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675" y="0"/>
                <a:ext cx="2647950" cy="2822575"/>
              </a:xfrm>
              <a:prstGeom prst="rect">
                <a:avLst/>
              </a:prstGeom>
            </p:spPr>
          </p:pic>
          <p:sp>
            <p:nvSpPr>
              <p:cNvPr id="8" name="Textové pole 2">
                <a:extLst>
                  <a:ext uri="{FF2B5EF4-FFF2-40B4-BE49-F238E27FC236}">
                    <a16:creationId xmlns:a16="http://schemas.microsoft.com/office/drawing/2014/main" xmlns="" id="{3F5F63FF-BA8B-4643-8947-9B82D77D6A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08651" y="2031741"/>
                <a:ext cx="915732" cy="305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180340" algn="l"/>
                  </a:tabLst>
                </a:pPr>
                <a:r>
                  <a:rPr lang="en-GB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Prostate</a:t>
                </a:r>
              </a:p>
            </p:txBody>
          </p:sp>
          <p:sp>
            <p:nvSpPr>
              <p:cNvPr id="9" name="Textové pole 2">
                <a:extLst>
                  <a:ext uri="{FF2B5EF4-FFF2-40B4-BE49-F238E27FC236}">
                    <a16:creationId xmlns:a16="http://schemas.microsoft.com/office/drawing/2014/main" xmlns="" id="{D94CA34F-9F3A-426A-9DB6-2565E05CEE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1575" y="2257425"/>
                <a:ext cx="780429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180340" algn="l"/>
                  </a:tabLst>
                </a:pPr>
                <a:r>
                  <a:rPr lang="en-GB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Epididymis</a:t>
                </a:r>
              </a:p>
            </p:txBody>
          </p:sp>
          <p:sp>
            <p:nvSpPr>
              <p:cNvPr id="10" name="Textové pole 2">
                <a:extLst>
                  <a:ext uri="{FF2B5EF4-FFF2-40B4-BE49-F238E27FC236}">
                    <a16:creationId xmlns:a16="http://schemas.microsoft.com/office/drawing/2014/main" xmlns="" id="{5E3F1B47-81A7-46F4-94E9-CB22AE5F8F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7158" y="2518925"/>
                <a:ext cx="594666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180340" algn="l"/>
                  </a:tabLst>
                </a:pPr>
                <a:r>
                  <a:rPr lang="en-GB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Testicle</a:t>
                </a:r>
              </a:p>
            </p:txBody>
          </p:sp>
          <p:sp>
            <p:nvSpPr>
              <p:cNvPr id="11" name="Textové pole 2">
                <a:extLst>
                  <a:ext uri="{FF2B5EF4-FFF2-40B4-BE49-F238E27FC236}">
                    <a16:creationId xmlns:a16="http://schemas.microsoft.com/office/drawing/2014/main" xmlns="" id="{00F353AE-9ED9-43E1-94EE-4968319F36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61019" y="1705084"/>
                <a:ext cx="959402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180340" algn="l"/>
                  </a:tabLst>
                </a:pPr>
                <a:r>
                  <a:rPr lang="en-GB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Erectile bodies</a:t>
                </a:r>
              </a:p>
            </p:txBody>
          </p:sp>
          <p:sp>
            <p:nvSpPr>
              <p:cNvPr id="12" name="Textové pole 2">
                <a:extLst>
                  <a:ext uri="{FF2B5EF4-FFF2-40B4-BE49-F238E27FC236}">
                    <a16:creationId xmlns:a16="http://schemas.microsoft.com/office/drawing/2014/main" xmlns="" id="{48C454B7-1574-48E4-9109-986B6632B6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3561" y="2743364"/>
                <a:ext cx="604011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180340" algn="l"/>
                  </a:tabLst>
                </a:pPr>
                <a:r>
                  <a:rPr lang="en-GB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Scrotum</a:t>
                </a:r>
              </a:p>
            </p:txBody>
          </p:sp>
          <p:sp>
            <p:nvSpPr>
              <p:cNvPr id="13" name="Textové pole 2">
                <a:extLst>
                  <a:ext uri="{FF2B5EF4-FFF2-40B4-BE49-F238E27FC236}">
                    <a16:creationId xmlns:a16="http://schemas.microsoft.com/office/drawing/2014/main" xmlns="" id="{9D933992-13DD-4734-B54C-390F9D7123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1" y="1466850"/>
                <a:ext cx="455546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180340" algn="l"/>
                  </a:tabLst>
                </a:pPr>
                <a:r>
                  <a:rPr lang="en-GB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Penis</a:t>
                </a:r>
              </a:p>
            </p:txBody>
          </p:sp>
          <p:sp>
            <p:nvSpPr>
              <p:cNvPr id="14" name="Textové pole 2">
                <a:extLst>
                  <a:ext uri="{FF2B5EF4-FFF2-40B4-BE49-F238E27FC236}">
                    <a16:creationId xmlns:a16="http://schemas.microsoft.com/office/drawing/2014/main" xmlns="" id="{7C9B5C69-4056-4530-9A8C-5FEBE736DA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578253" y="1231188"/>
                <a:ext cx="1062375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180340" algn="l"/>
                  </a:tabLst>
                </a:pPr>
                <a:r>
                  <a:rPr lang="en-GB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Urethra</a:t>
                </a:r>
              </a:p>
            </p:txBody>
          </p:sp>
          <p:sp>
            <p:nvSpPr>
              <p:cNvPr id="15" name="Textové pole 2">
                <a:extLst>
                  <a:ext uri="{FF2B5EF4-FFF2-40B4-BE49-F238E27FC236}">
                    <a16:creationId xmlns:a16="http://schemas.microsoft.com/office/drawing/2014/main" xmlns="" id="{CA4B3A09-D6DE-4920-8B46-A22C2B5AF5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578252" y="940452"/>
                <a:ext cx="1071899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180340" algn="l"/>
                  </a:tabLst>
                </a:pPr>
                <a:r>
                  <a:rPr lang="en-GB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Urinary bladder</a:t>
                </a:r>
              </a:p>
            </p:txBody>
          </p:sp>
          <p:sp>
            <p:nvSpPr>
              <p:cNvPr id="16" name="Textové pole 2">
                <a:extLst>
                  <a:ext uri="{FF2B5EF4-FFF2-40B4-BE49-F238E27FC236}">
                    <a16:creationId xmlns:a16="http://schemas.microsoft.com/office/drawing/2014/main" xmlns="" id="{DD20D154-ABC0-424C-82E4-CB29AE6BCF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3561" y="440354"/>
                <a:ext cx="780429" cy="338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180340" algn="l"/>
                  </a:tabLst>
                </a:pPr>
                <a:r>
                  <a:rPr lang="en-GB" sz="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Sperm ducts</a:t>
                </a:r>
              </a:p>
            </p:txBody>
          </p:sp>
        </p:grpSp>
      </p:grpSp>
      <p:sp>
        <p:nvSpPr>
          <p:cNvPr id="19" name="TextovéPole 18">
            <a:extLst>
              <a:ext uri="{FF2B5EF4-FFF2-40B4-BE49-F238E27FC236}">
                <a16:creationId xmlns:a16="http://schemas.microsoft.com/office/drawing/2014/main" xmlns="" id="{67CF1E23-414C-40F2-9E87-81009ACA3A16}"/>
              </a:ext>
            </a:extLst>
          </p:cNvPr>
          <p:cNvSpPr txBox="1"/>
          <p:nvPr/>
        </p:nvSpPr>
        <p:spPr>
          <a:xfrm>
            <a:off x="613063" y="646982"/>
            <a:ext cx="2836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3"/>
              </a:rPr>
              <a:t>Petr Koukal’s dream journey – video </a:t>
            </a:r>
          </a:p>
        </p:txBody>
      </p:sp>
    </p:spTree>
    <p:extLst>
      <p:ext uri="{BB962C8B-B14F-4D97-AF65-F5344CB8AC3E}">
        <p14:creationId xmlns="" xmlns:p14="http://schemas.microsoft.com/office/powerpoint/2010/main" val="233327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9386279-DF0F-47E4-8B5B-BB7A5C224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395528"/>
            <a:ext cx="9601196" cy="1303867"/>
          </a:xfrm>
        </p:spPr>
        <p:txBody>
          <a:bodyPr/>
          <a:lstStyle/>
          <a:p>
            <a:r>
              <a:rPr lang="en-GB" dirty="0"/>
              <a:t>Occurrence of testicular cancer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C850B885-68D0-44CD-BDC5-421D7B664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955"/>
          <a:stretch/>
        </p:blipFill>
        <p:spPr>
          <a:xfrm>
            <a:off x="1295399" y="1468582"/>
            <a:ext cx="9594484" cy="4716775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50A3A266-5AE6-41DA-B036-F31E5CAF67CA}"/>
              </a:ext>
            </a:extLst>
          </p:cNvPr>
          <p:cNvSpPr txBox="1"/>
          <p:nvPr/>
        </p:nvSpPr>
        <p:spPr>
          <a:xfrm flipH="1">
            <a:off x="10497948" y="5908358"/>
            <a:ext cx="39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(2)</a:t>
            </a:r>
          </a:p>
        </p:txBody>
      </p:sp>
    </p:spTree>
    <p:extLst>
      <p:ext uri="{BB962C8B-B14F-4D97-AF65-F5344CB8AC3E}">
        <p14:creationId xmlns="" xmlns:p14="http://schemas.microsoft.com/office/powerpoint/2010/main" val="122015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8A197BB-37C9-4B33-BC58-85202F8AA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6915AC69-2457-427D-A129-9D9779D7A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142"/>
          <a:stretch/>
        </p:blipFill>
        <p:spPr>
          <a:xfrm>
            <a:off x="1182859" y="1233055"/>
            <a:ext cx="9807835" cy="4812174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06DA0560-92F1-4CAC-A5A3-A613CEBEF379}"/>
              </a:ext>
            </a:extLst>
          </p:cNvPr>
          <p:cNvSpPr txBox="1"/>
          <p:nvPr/>
        </p:nvSpPr>
        <p:spPr>
          <a:xfrm flipH="1">
            <a:off x="10738224" y="5719355"/>
            <a:ext cx="39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(3)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78D35436-170C-4655-AFB5-B5EEA89A1F68}"/>
              </a:ext>
            </a:extLst>
          </p:cNvPr>
          <p:cNvSpPr txBox="1"/>
          <p:nvPr/>
        </p:nvSpPr>
        <p:spPr>
          <a:xfrm>
            <a:off x="1399803" y="751300"/>
            <a:ext cx="933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Testicular cancer is one of the most frequent neoplastic diseases in men aged 15-35 years!</a:t>
            </a:r>
          </a:p>
        </p:txBody>
      </p:sp>
    </p:spTree>
    <p:extLst>
      <p:ext uri="{BB962C8B-B14F-4D97-AF65-F5344CB8AC3E}">
        <p14:creationId xmlns="" xmlns:p14="http://schemas.microsoft.com/office/powerpoint/2010/main" val="152061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3D17A74-4704-481C-9A83-B1E46CC48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Risk factors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3A58A39-5F2A-48B4-B98A-65B0D49FE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10134599" cy="3318936"/>
          </a:xfrm>
        </p:spPr>
        <p:txBody>
          <a:bodyPr/>
          <a:lstStyle/>
          <a:p>
            <a:r>
              <a:rPr lang="en-GB" dirty="0" smtClean="0"/>
              <a:t>Cryptorchidism = undescended testicle</a:t>
            </a:r>
          </a:p>
          <a:p>
            <a:pPr lvl="1"/>
            <a:r>
              <a:rPr lang="en-GB" dirty="0" smtClean="0"/>
              <a:t>The testicle is withheld in the inguinal canal or the abdominal cavity.</a:t>
            </a:r>
          </a:p>
          <a:p>
            <a:pPr lvl="1"/>
            <a:r>
              <a:rPr lang="en-GB" dirty="0" smtClean="0"/>
              <a:t>If not descended within 6 months after birth, surgical treatment must be undergone.</a:t>
            </a:r>
          </a:p>
          <a:p>
            <a:pPr lvl="1"/>
            <a:r>
              <a:rPr lang="en-GB" dirty="0" smtClean="0"/>
              <a:t>Treatment must take place within 18 months.</a:t>
            </a:r>
          </a:p>
          <a:p>
            <a:r>
              <a:rPr lang="en-GB" dirty="0" smtClean="0"/>
              <a:t>Inheritance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66248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F7E4961-3388-4167-99B0-5F5682B9B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Symptoms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D127976-24A5-4E6B-9259-E1049349C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4990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Irregularity, palpable lump, bumps on the testicle</a:t>
            </a:r>
          </a:p>
          <a:p>
            <a:r>
              <a:rPr lang="en-GB" dirty="0"/>
              <a:t>Changes in size</a:t>
            </a:r>
          </a:p>
          <a:p>
            <a:r>
              <a:rPr lang="en-GB" dirty="0"/>
              <a:t>Stiff or hard testicle</a:t>
            </a:r>
          </a:p>
          <a:p>
            <a:r>
              <a:rPr lang="en-GB" dirty="0"/>
              <a:t>Pain in the testicle, groin or lower abdomen</a:t>
            </a:r>
          </a:p>
          <a:p>
            <a:r>
              <a:rPr lang="en-GB" dirty="0"/>
              <a:t>Enlargement and swelling of the mammary glands</a:t>
            </a:r>
          </a:p>
          <a:p>
            <a:r>
              <a:rPr lang="en-GB" dirty="0"/>
              <a:t>Fatigue, lack of appetite, weight loss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</a:rPr>
              <a:t>In case of any deviations from normal state, the physician must be consulted immediately!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xmlns="" id="{FA16DEA4-505C-411E-99EC-B6F9EA55B8DA}"/>
              </a:ext>
            </a:extLst>
          </p:cNvPr>
          <p:cNvGrpSpPr/>
          <p:nvPr/>
        </p:nvGrpSpPr>
        <p:grpSpPr>
          <a:xfrm>
            <a:off x="8403174" y="4629736"/>
            <a:ext cx="4142511" cy="720436"/>
            <a:chOff x="6095999" y="4618121"/>
            <a:chExt cx="4142511" cy="720436"/>
          </a:xfrm>
        </p:grpSpPr>
        <p:sp>
          <p:nvSpPr>
            <p:cNvPr id="4" name="Pravá složená závorka 3">
              <a:extLst>
                <a:ext uri="{FF2B5EF4-FFF2-40B4-BE49-F238E27FC236}">
                  <a16:creationId xmlns:a16="http://schemas.microsoft.com/office/drawing/2014/main" xmlns="" id="{BAB91D9A-CC4D-439B-8F8E-AC15134A91C6}"/>
                </a:ext>
              </a:extLst>
            </p:cNvPr>
            <p:cNvSpPr/>
            <p:nvPr/>
          </p:nvSpPr>
          <p:spPr>
            <a:xfrm>
              <a:off x="6095999" y="4618121"/>
              <a:ext cx="235527" cy="720436"/>
            </a:xfrm>
            <a:prstGeom prst="rightBrac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xmlns="" id="{AD4A1C26-9899-403C-B576-BBC9F6886E81}"/>
                </a:ext>
              </a:extLst>
            </p:cNvPr>
            <p:cNvSpPr txBox="1"/>
            <p:nvPr/>
          </p:nvSpPr>
          <p:spPr>
            <a:xfrm>
              <a:off x="6470074" y="4793673"/>
              <a:ext cx="3768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Later stage of disease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66539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EF10961-FA26-4D88-B7CE-15F1648AF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Prevention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FA396E2-F688-4851-B271-7A87A190C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Primary prevention</a:t>
            </a:r>
          </a:p>
          <a:p>
            <a:pPr lvl="1"/>
            <a:r>
              <a:rPr lang="en-GB" dirty="0"/>
              <a:t>Observing general principles of prevention of neoplastic diseases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en-GB" dirty="0"/>
              <a:t>Secondary prevention</a:t>
            </a:r>
          </a:p>
          <a:p>
            <a:pPr lvl="1"/>
            <a:r>
              <a:rPr lang="en-GB" b="1" dirty="0"/>
              <a:t>Self-examination of testicles</a:t>
            </a:r>
          </a:p>
        </p:txBody>
      </p:sp>
    </p:spTree>
    <p:extLst>
      <p:ext uri="{BB962C8B-B14F-4D97-AF65-F5344CB8AC3E}">
        <p14:creationId xmlns="" xmlns:p14="http://schemas.microsoft.com/office/powerpoint/2010/main" val="320424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D351962-58BF-44D8-A2FB-832B63DFE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Self-examination of testicles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B2053A2-1855-4F62-8A8B-0433D6F95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1" y="2556932"/>
            <a:ext cx="6476996" cy="3318936"/>
          </a:xfrm>
        </p:spPr>
        <p:txBody>
          <a:bodyPr/>
          <a:lstStyle/>
          <a:p>
            <a:r>
              <a:rPr lang="en-GB" dirty="0"/>
              <a:t>To be carried out regularly once a month.</a:t>
            </a:r>
          </a:p>
          <a:p>
            <a:r>
              <a:rPr lang="en-GB" dirty="0"/>
              <a:t>Should be performed after a warm bath or shower, palpation is easier and pain-free.</a:t>
            </a:r>
          </a:p>
          <a:p>
            <a:endParaRPr lang="cs-CZ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xmlns="" id="{C990CC70-11C4-4DCC-B5CA-9432E575FB1F}"/>
              </a:ext>
            </a:extLst>
          </p:cNvPr>
          <p:cNvGrpSpPr/>
          <p:nvPr/>
        </p:nvGrpSpPr>
        <p:grpSpPr>
          <a:xfrm>
            <a:off x="1461654" y="2556932"/>
            <a:ext cx="2466725" cy="3144512"/>
            <a:chOff x="1461654" y="2556932"/>
            <a:chExt cx="2466725" cy="3144512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xmlns="" id="{4D10645A-84C1-49DC-9972-A06075DA1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1654" y="2556932"/>
              <a:ext cx="2374151" cy="3140899"/>
            </a:xfrm>
            <a:prstGeom prst="rect">
              <a:avLst/>
            </a:prstGeom>
          </p:spPr>
        </p:pic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xmlns="" id="{0E5B131B-B976-44C2-96E7-EC575D2BBCB1}"/>
                </a:ext>
              </a:extLst>
            </p:cNvPr>
            <p:cNvSpPr txBox="1"/>
            <p:nvPr/>
          </p:nvSpPr>
          <p:spPr>
            <a:xfrm flipH="1">
              <a:off x="3529731" y="5424445"/>
              <a:ext cx="3986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(4)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00222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85C8FDD-2918-41F2-970B-852C04FB4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8DCCB78A-C4B4-4EC8-910C-94A010C71C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2420" b="3299"/>
          <a:stretch/>
        </p:blipFill>
        <p:spPr>
          <a:xfrm>
            <a:off x="754204" y="781784"/>
            <a:ext cx="4263615" cy="235674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176E2F8-59CE-4F96-9749-240E877F63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499"/>
          <a:stretch/>
        </p:blipFill>
        <p:spPr>
          <a:xfrm>
            <a:off x="970683" y="3405189"/>
            <a:ext cx="3830658" cy="264721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F5B5EDE2-FD01-493A-AE92-15C1DE739944}"/>
              </a:ext>
            </a:extLst>
          </p:cNvPr>
          <p:cNvSpPr txBox="1"/>
          <p:nvPr/>
        </p:nvSpPr>
        <p:spPr>
          <a:xfrm flipH="1">
            <a:off x="4402694" y="5787311"/>
            <a:ext cx="39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(5)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B266241-8FDD-4A87-AE7E-F21FCBEDA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1342" y="810782"/>
            <a:ext cx="6636454" cy="5265434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GB" dirty="0"/>
              <a:t>First of all, visual examination is performed.</a:t>
            </a:r>
          </a:p>
          <a:p>
            <a:r>
              <a:rPr lang="en-GB" dirty="0"/>
              <a:t>Any changes in the scrotum skin are identified in the mirror.</a:t>
            </a:r>
          </a:p>
          <a:p>
            <a:r>
              <a:rPr lang="en-GB" dirty="0"/>
              <a:t>The skin should not be tight, reddish or darker compared with the previous examination.</a:t>
            </a:r>
          </a:p>
          <a:p>
            <a:r>
              <a:rPr lang="en-GB" dirty="0"/>
              <a:t>Both size and volume must be checked.</a:t>
            </a:r>
          </a:p>
          <a:p>
            <a:endParaRPr lang="cs-CZ" dirty="0"/>
          </a:p>
          <a:p>
            <a:r>
              <a:rPr lang="en-GB" dirty="0"/>
              <a:t>Each testicle is palpated separately.</a:t>
            </a:r>
          </a:p>
          <a:p>
            <a:r>
              <a:rPr lang="en-GB" dirty="0"/>
              <a:t>The testicle should be grasped by both hands – index fingers and middle fingers should be positioned under the testicle and the thumbs on the front side.</a:t>
            </a:r>
          </a:p>
          <a:p>
            <a:r>
              <a:rPr lang="en-GB" dirty="0"/>
              <a:t>The testicle is then gently turned between the fingers.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89694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Vlastní 2">
      <a:dk1>
        <a:srgbClr val="000000"/>
      </a:dk1>
      <a:lt1>
        <a:sysClr val="window" lastClr="FFFFFF"/>
      </a:lt1>
      <a:dk2>
        <a:srgbClr val="212121"/>
      </a:dk2>
      <a:lt2>
        <a:srgbClr val="DADADA"/>
      </a:lt2>
      <a:accent1>
        <a:srgbClr val="000000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232</TotalTime>
  <Words>487</Words>
  <Application>Microsoft Office PowerPoint</Application>
  <PresentationFormat>Vlastní</PresentationFormat>
  <Paragraphs>80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Organika</vt:lpstr>
      <vt:lpstr>Oncological disease of the testicles</vt:lpstr>
      <vt:lpstr>Testicular cancer</vt:lpstr>
      <vt:lpstr>Occurrence of testicular cancer</vt:lpstr>
      <vt:lpstr>Snímek 4</vt:lpstr>
      <vt:lpstr>Risk factors</vt:lpstr>
      <vt:lpstr>Symptoms </vt:lpstr>
      <vt:lpstr>Prevention</vt:lpstr>
      <vt:lpstr>Self-examination of testicles</vt:lpstr>
      <vt:lpstr>Snímek 9</vt:lpstr>
      <vt:lpstr>Snímek 10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Onkologické onemocnění varlat</dc:title>
  <dc:creator>Zdeňka Smejkalová</dc:creator>
  <cp:lastModifiedBy>Your User Name</cp:lastModifiedBy>
  <cp:revision>22</cp:revision>
  <dcterms:created xsi:type="dcterms:W3CDTF">2018-12-03T18:36:27Z</dcterms:created>
  <dcterms:modified xsi:type="dcterms:W3CDTF">2020-02-11T08:17:59Z</dcterms:modified>
</cp:coreProperties>
</file>