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EDB7092-8B5F-4D7B-8338-7BBC6C81C02D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F49B14-F10B-4745-A04A-54518BC1B73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3087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2240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5276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75878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21059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86469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85499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05665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5989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5027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8091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7593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7026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0863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5112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9446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092-8B5F-4D7B-8338-7BBC6C81C02D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B14-F10B-4745-A04A-54518BC1B7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0873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DB7092-8B5F-4D7B-8338-7BBC6C81C02D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F49B14-F10B-4745-A04A-54518BC1B7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7034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porady/10315080042-tep-24/213411058130012/vide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3D3FF21-25A1-4A3D-8C6F-9464283973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Oncological disease of the skin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845938A-344A-47C9-97F7-3F29AB05B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43078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Teaching lesson 7</a:t>
            </a:r>
          </a:p>
          <a:p>
            <a:endParaRPr lang="cs-CZ" dirty="0"/>
          </a:p>
          <a:p>
            <a:pPr algn="l"/>
            <a:endParaRPr lang="cs-CZ" dirty="0"/>
          </a:p>
          <a:p>
            <a:pPr algn="l"/>
            <a:r>
              <a:rPr lang="en-GB" sz="1600" dirty="0"/>
              <a:t>Written by: </a:t>
            </a:r>
            <a:r>
              <a:rPr lang="en-GB" sz="1600" dirty="0" err="1" smtClean="0"/>
              <a:t>Zdeňka</a:t>
            </a:r>
            <a:r>
              <a:rPr lang="en-GB" sz="1600" dirty="0" smtClean="0"/>
              <a:t> </a:t>
            </a:r>
            <a:r>
              <a:rPr lang="en-GB" sz="1600" dirty="0" err="1" smtClean="0"/>
              <a:t>Smejkalová</a:t>
            </a:r>
            <a:r>
              <a:rPr lang="cs-CZ" sz="1600" dirty="0" smtClean="0"/>
              <a:t>, Jitka Slaná </a:t>
            </a:r>
            <a:r>
              <a:rPr lang="cs-CZ" sz="1600" smtClean="0"/>
              <a:t>Reissmannová</a:t>
            </a:r>
            <a:endParaRPr lang="en-GB" sz="1600" dirty="0"/>
          </a:p>
        </p:txBody>
      </p:sp>
    </p:spTree>
    <p:extLst>
      <p:ext uri="{BB962C8B-B14F-4D97-AF65-F5344CB8AC3E}">
        <p14:creationId xmlns="" xmlns:p14="http://schemas.microsoft.com/office/powerpoint/2010/main" val="39255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6995FE5-7193-4EAD-80CF-65E8DB85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Skin cancer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8A5D75E-49A8-4C24-9984-06E56DF7E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Melanoma = very dangerous type of skin cancer</a:t>
            </a:r>
          </a:p>
          <a:p>
            <a:pPr lvl="1"/>
            <a:r>
              <a:rPr lang="en-GB" dirty="0"/>
              <a:t>Inconspicuous spot</a:t>
            </a:r>
          </a:p>
          <a:p>
            <a:pPr lvl="1"/>
            <a:r>
              <a:rPr lang="en-GB" dirty="0"/>
              <a:t>Extensive metastases at a later stage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74B9DE39-FA99-461B-BFF7-40796F5E3249}"/>
              </a:ext>
            </a:extLst>
          </p:cNvPr>
          <p:cNvGrpSpPr/>
          <p:nvPr/>
        </p:nvGrpSpPr>
        <p:grpSpPr>
          <a:xfrm>
            <a:off x="954512" y="3929174"/>
            <a:ext cx="10282974" cy="1986494"/>
            <a:chOff x="954512" y="3929174"/>
            <a:chExt cx="10282974" cy="1986494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xmlns="" id="{958679DD-2D16-4A62-80B1-36F21FC13A77}"/>
                </a:ext>
              </a:extLst>
            </p:cNvPr>
            <p:cNvGrpSpPr/>
            <p:nvPr/>
          </p:nvGrpSpPr>
          <p:grpSpPr>
            <a:xfrm>
              <a:off x="954512" y="3929174"/>
              <a:ext cx="9942085" cy="1986494"/>
              <a:chOff x="954512" y="3929174"/>
              <a:chExt cx="9942085" cy="1986494"/>
            </a:xfrm>
          </p:grpSpPr>
          <p:pic>
            <p:nvPicPr>
              <p:cNvPr id="1026" name="Picture 2" descr="PovrchovÄ se Å¡Ã­ÅÃ­cÃ­ malignÃ­ melanomÂ ">
                <a:extLst>
                  <a:ext uri="{FF2B5EF4-FFF2-40B4-BE49-F238E27FC236}">
                    <a16:creationId xmlns:a16="http://schemas.microsoft.com/office/drawing/2014/main" xmlns="" id="{5B7A65BB-C913-4A1B-A827-443751A389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4512" y="3929174"/>
                <a:ext cx="2419350" cy="1933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NodulÃ¡rnÃ­ melanomÂ ">
                <a:extLst>
                  <a:ext uri="{FF2B5EF4-FFF2-40B4-BE49-F238E27FC236}">
                    <a16:creationId xmlns:a16="http://schemas.microsoft.com/office/drawing/2014/main" xmlns="" id="{C7839FBF-1980-487D-93BF-93128B69D0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5721" y="3929175"/>
                <a:ext cx="2419350" cy="1933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AkrolentiginÃ³znÃ­ melanom">
                <a:extLst>
                  <a:ext uri="{FF2B5EF4-FFF2-40B4-BE49-F238E27FC236}">
                    <a16:creationId xmlns:a16="http://schemas.microsoft.com/office/drawing/2014/main" xmlns="" id="{B41BD0F6-D5B6-4133-9300-69B36A7A97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77247" y="4110150"/>
                <a:ext cx="2419350" cy="1752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Lentigo maligna melanom">
                <a:extLst>
                  <a:ext uri="{FF2B5EF4-FFF2-40B4-BE49-F238E27FC236}">
                    <a16:creationId xmlns:a16="http://schemas.microsoft.com/office/drawing/2014/main" xmlns="" id="{F5B521DF-0176-4797-9266-53E67C5A6C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6930" y="3942292"/>
                <a:ext cx="2106040" cy="1973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xmlns="" id="{CC22E925-6CD3-487E-9A61-3EFECD171696}"/>
                </a:ext>
              </a:extLst>
            </p:cNvPr>
            <p:cNvSpPr txBox="1"/>
            <p:nvPr/>
          </p:nvSpPr>
          <p:spPr>
            <a:xfrm flipH="1">
              <a:off x="10838838" y="5638669"/>
              <a:ext cx="398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(1)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28021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078CA5-AE7E-46D6-BF9C-0DFA3046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422487"/>
            <a:ext cx="9601196" cy="1303867"/>
          </a:xfrm>
        </p:spPr>
        <p:txBody>
          <a:bodyPr/>
          <a:lstStyle/>
          <a:p>
            <a:r>
              <a:rPr lang="en-GB" dirty="0"/>
              <a:t>Occurrence of skin cancer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6F15DCEB-BF5C-41F1-A115-A91DF003C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8"/>
          <a:stretch/>
        </p:blipFill>
        <p:spPr>
          <a:xfrm>
            <a:off x="1494208" y="1647410"/>
            <a:ext cx="9203582" cy="452111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C9A3B718-001E-4B2C-9F7B-B668F8C674D7}"/>
              </a:ext>
            </a:extLst>
          </p:cNvPr>
          <p:cNvSpPr txBox="1"/>
          <p:nvPr/>
        </p:nvSpPr>
        <p:spPr>
          <a:xfrm flipH="1">
            <a:off x="10690884" y="5891528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(2)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B80A0BCB-713B-4EA7-9677-6BC5745EE6AC}"/>
              </a:ext>
            </a:extLst>
          </p:cNvPr>
          <p:cNvSpPr txBox="1"/>
          <p:nvPr/>
        </p:nvSpPr>
        <p:spPr>
          <a:xfrm>
            <a:off x="2230124" y="1357022"/>
            <a:ext cx="773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Skin cancer is the most frequent neoplastic disease!</a:t>
            </a:r>
          </a:p>
        </p:txBody>
      </p:sp>
    </p:spTree>
    <p:extLst>
      <p:ext uri="{BB962C8B-B14F-4D97-AF65-F5344CB8AC3E}">
        <p14:creationId xmlns="" xmlns:p14="http://schemas.microsoft.com/office/powerpoint/2010/main" val="31663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7A124C4-B87D-4A95-A20E-57EEAF27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EDE49968-1B83-4DC4-B812-2D879601F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018"/>
          <a:stretch/>
        </p:blipFill>
        <p:spPr>
          <a:xfrm>
            <a:off x="795602" y="797578"/>
            <a:ext cx="10600796" cy="526284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163B1FA6-43BD-4811-A688-B8E0AA192266}"/>
              </a:ext>
            </a:extLst>
          </p:cNvPr>
          <p:cNvSpPr txBox="1"/>
          <p:nvPr/>
        </p:nvSpPr>
        <p:spPr>
          <a:xfrm flipH="1">
            <a:off x="10896598" y="5783423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(3)</a:t>
            </a:r>
          </a:p>
        </p:txBody>
      </p:sp>
    </p:spTree>
    <p:extLst>
      <p:ext uri="{BB962C8B-B14F-4D97-AF65-F5344CB8AC3E}">
        <p14:creationId xmlns="" xmlns:p14="http://schemas.microsoft.com/office/powerpoint/2010/main" val="221478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806E910-7931-4935-8E33-01C0F81D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factors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663AC8F-DC4B-4F82-B7A9-8B17D8314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15281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Ultraviolet radiation (UV radiation) – comes from sunshine</a:t>
            </a:r>
          </a:p>
          <a:p>
            <a:r>
              <a:rPr lang="en-GB" dirty="0"/>
              <a:t>Excessive sunbathing</a:t>
            </a:r>
          </a:p>
          <a:p>
            <a:r>
              <a:rPr lang="en-GB" dirty="0"/>
              <a:t>Repeated sunbathing</a:t>
            </a:r>
          </a:p>
          <a:p>
            <a:r>
              <a:rPr lang="en-GB" dirty="0"/>
              <a:t>Excessive sunbathing in childhood</a:t>
            </a:r>
          </a:p>
          <a:p>
            <a:r>
              <a:rPr lang="en-GB" dirty="0"/>
              <a:t>Absence of sun protection creams</a:t>
            </a:r>
          </a:p>
          <a:p>
            <a:r>
              <a:rPr lang="en-GB" dirty="0"/>
              <a:t>Persons classified as phototype 1 and 2 </a:t>
            </a:r>
          </a:p>
          <a:p>
            <a:r>
              <a:rPr lang="en-GB" dirty="0"/>
              <a:t>Persons with a large number of birthmarks </a:t>
            </a:r>
          </a:p>
          <a:p>
            <a:r>
              <a:rPr lang="en-GB" dirty="0"/>
              <a:t>Solaria</a:t>
            </a:r>
          </a:p>
          <a:p>
            <a:r>
              <a:rPr lang="en-GB" dirty="0"/>
              <a:t>Inheritance </a:t>
            </a:r>
          </a:p>
        </p:txBody>
      </p:sp>
    </p:spTree>
    <p:extLst>
      <p:ext uri="{BB962C8B-B14F-4D97-AF65-F5344CB8AC3E}">
        <p14:creationId xmlns="" xmlns:p14="http://schemas.microsoft.com/office/powerpoint/2010/main" val="294250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0618C6-0A29-4D48-9A14-61107FB31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Symptoms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54BF5E5-C697-4E74-9D95-6E1218586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A warning sign should be any change on the skin, mostly this is a change in the birthmark!</a:t>
            </a:r>
          </a:p>
          <a:p>
            <a:pPr marL="0" indent="0" algn="ctr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xmlns="" id="{A40272DB-970D-4E5D-932A-8ECE7B2160D2}"/>
              </a:ext>
            </a:extLst>
          </p:cNvPr>
          <p:cNvGrpSpPr/>
          <p:nvPr/>
        </p:nvGrpSpPr>
        <p:grpSpPr>
          <a:xfrm>
            <a:off x="1269692" y="3428999"/>
            <a:ext cx="10005471" cy="2446869"/>
            <a:chOff x="1269692" y="3428999"/>
            <a:chExt cx="10005471" cy="2446869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xmlns="" id="{D8C79D58-1D16-4144-82BB-152C62EBD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692" y="3473524"/>
              <a:ext cx="3005889" cy="2402344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xmlns="" id="{8F2242E8-CBF0-4D91-8F91-B4E8C64B5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56" y="3448447"/>
              <a:ext cx="3236561" cy="2427421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xmlns="" id="{BE1967C2-0D67-4961-AD3F-FC973BB1A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804" b="9091"/>
            <a:stretch/>
          </p:blipFill>
          <p:spPr>
            <a:xfrm>
              <a:off x="8294983" y="3428999"/>
              <a:ext cx="2980180" cy="2446869"/>
            </a:xfrm>
            <a:prstGeom prst="rect">
              <a:avLst/>
            </a:prstGeom>
          </p:spPr>
        </p:pic>
      </p:grp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29060045-32DF-4CB1-BFA8-7B13B2A41DC8}"/>
              </a:ext>
            </a:extLst>
          </p:cNvPr>
          <p:cNvSpPr txBox="1"/>
          <p:nvPr/>
        </p:nvSpPr>
        <p:spPr>
          <a:xfrm flipH="1">
            <a:off x="11255081" y="5598869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(4)</a:t>
            </a:r>
          </a:p>
        </p:txBody>
      </p:sp>
    </p:spTree>
    <p:extLst>
      <p:ext uri="{BB962C8B-B14F-4D97-AF65-F5344CB8AC3E}">
        <p14:creationId xmlns="" xmlns:p14="http://schemas.microsoft.com/office/powerpoint/2010/main" val="222215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D15DD79-1CEE-40F5-8070-BC3FBCE9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Symptoms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4D939BE-DB63-42C6-A0BA-8D95CDF8A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5813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Change in birthmark colour (usually dark colour)</a:t>
            </a:r>
          </a:p>
          <a:p>
            <a:r>
              <a:rPr lang="en-GB" dirty="0"/>
              <a:t>Spotty appearance</a:t>
            </a:r>
          </a:p>
          <a:p>
            <a:r>
              <a:rPr lang="en-GB" dirty="0"/>
              <a:t>Change in size, surface spreading of the birthmark</a:t>
            </a:r>
          </a:p>
          <a:p>
            <a:r>
              <a:rPr lang="en-GB" dirty="0"/>
              <a:t>Irregular edges</a:t>
            </a:r>
          </a:p>
          <a:p>
            <a:r>
              <a:rPr lang="en-GB" dirty="0"/>
              <a:t>Bleeding or itching birthmark</a:t>
            </a:r>
          </a:p>
          <a:p>
            <a:r>
              <a:rPr lang="en-GB" dirty="0"/>
              <a:t>The melanoma is a </a:t>
            </a:r>
            <a:r>
              <a:rPr lang="en-GB" b="1" dirty="0"/>
              <a:t>pigmented spot</a:t>
            </a:r>
            <a:r>
              <a:rPr lang="en-GB" dirty="0"/>
              <a:t>, which gradually changes</a:t>
            </a:r>
          </a:p>
          <a:p>
            <a:r>
              <a:rPr lang="en-GB" b="1" dirty="0"/>
              <a:t>Spots under nails</a:t>
            </a:r>
          </a:p>
          <a:p>
            <a:r>
              <a:rPr lang="en-GB" dirty="0"/>
              <a:t>A malignant tumour may resemble a </a:t>
            </a:r>
            <a:r>
              <a:rPr lang="en-GB" b="1" dirty="0"/>
              <a:t>wart, callus, or bruise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xmlns="" id="{38A6F9B1-6333-445E-B15D-2E5E6CF15817}"/>
              </a:ext>
            </a:extLst>
          </p:cNvPr>
          <p:cNvGrpSpPr/>
          <p:nvPr/>
        </p:nvGrpSpPr>
        <p:grpSpPr>
          <a:xfrm>
            <a:off x="8356597" y="651931"/>
            <a:ext cx="2739324" cy="4197070"/>
            <a:chOff x="8356597" y="651931"/>
            <a:chExt cx="2739324" cy="4197070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xmlns="" id="{AEF8A83C-5C85-4799-8AEF-DE68B1483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383" y="2644933"/>
              <a:ext cx="2134953" cy="2134953"/>
            </a:xfrm>
            <a:prstGeom prst="rect">
              <a:avLst/>
            </a:prstGeom>
          </p:spPr>
        </p:pic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xmlns="" id="{1A1DEE24-8465-41F1-9B62-625A83829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597" y="651931"/>
              <a:ext cx="2540000" cy="1905000"/>
            </a:xfrm>
            <a:prstGeom prst="rect">
              <a:avLst/>
            </a:prstGeom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xmlns="" id="{78805D19-FFFB-4FCD-9CE8-2FA069EAE47E}"/>
                </a:ext>
              </a:extLst>
            </p:cNvPr>
            <p:cNvSpPr txBox="1"/>
            <p:nvPr/>
          </p:nvSpPr>
          <p:spPr>
            <a:xfrm flipH="1">
              <a:off x="10697273" y="4572002"/>
              <a:ext cx="398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(5)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4627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1120D2E-F3D3-4BBA-91D8-29AED57AB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Prevention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8655E01-0C8A-4F4D-A336-32C1F4718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10177462" cy="3886731"/>
          </a:xfrm>
        </p:spPr>
        <p:txBody>
          <a:bodyPr>
            <a:normAutofit/>
          </a:bodyPr>
          <a:lstStyle/>
          <a:p>
            <a:r>
              <a:rPr lang="en-GB" dirty="0"/>
              <a:t>Avoid direct exposure to sunshine (between 11 a.m. and 3 p.m</a:t>
            </a:r>
            <a:r>
              <a:rPr lang="en-GB" dirty="0" smtClean="0"/>
              <a:t>.)</a:t>
            </a:r>
            <a:endParaRPr lang="en-GB" dirty="0"/>
          </a:p>
          <a:p>
            <a:r>
              <a:rPr lang="en-GB" dirty="0"/>
              <a:t>Use of sunscreens with protective factor</a:t>
            </a:r>
          </a:p>
          <a:p>
            <a:r>
              <a:rPr lang="en-GB" dirty="0" smtClean="0"/>
              <a:t>Stay </a:t>
            </a:r>
            <a:r>
              <a:rPr lang="en-GB" dirty="0"/>
              <a:t>in a shade</a:t>
            </a:r>
          </a:p>
          <a:p>
            <a:r>
              <a:rPr lang="en-GB" dirty="0"/>
              <a:t>Avoid solariums</a:t>
            </a:r>
          </a:p>
          <a:p>
            <a:endParaRPr lang="cs-CZ" dirty="0"/>
          </a:p>
          <a:p>
            <a:r>
              <a:rPr lang="en-GB" dirty="0"/>
              <a:t>Self-examination of the skin – three times a year</a:t>
            </a:r>
          </a:p>
          <a:p>
            <a:pPr marL="0" indent="0" algn="r">
              <a:buNone/>
            </a:pPr>
            <a:endParaRPr lang="cs-CZ" sz="1400" dirty="0">
              <a:hlinkClick r:id="rId2"/>
            </a:endParaRPr>
          </a:p>
          <a:p>
            <a:pPr marL="0" indent="0" algn="r">
              <a:buNone/>
            </a:pPr>
            <a:r>
              <a:rPr lang="en-GB" sz="1400" dirty="0">
                <a:hlinkClick r:id="rId2"/>
              </a:rPr>
              <a:t>Skin cancer – video</a:t>
            </a:r>
            <a:r>
              <a:rPr lang="en-GB" sz="1400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2917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4E71B9F-A6B9-4E1D-BCFB-7CF3D7BC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ADD9575-BCD8-49C0-8EF1-8BCA636B9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10120312" cy="3643843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/>
              <a:t>ARENBERGER</a:t>
            </a:r>
            <a:r>
              <a:rPr lang="en-GB" dirty="0"/>
              <a:t>, Petr. </a:t>
            </a:r>
            <a:r>
              <a:rPr lang="en-GB" dirty="0" err="1"/>
              <a:t>Maligní</a:t>
            </a:r>
            <a:r>
              <a:rPr lang="en-GB" dirty="0"/>
              <a:t> </a:t>
            </a:r>
            <a:r>
              <a:rPr lang="en-GB" dirty="0" err="1"/>
              <a:t>melanom</a:t>
            </a:r>
            <a:r>
              <a:rPr lang="en-GB" dirty="0"/>
              <a:t> a </a:t>
            </a:r>
            <a:r>
              <a:rPr lang="en-GB" dirty="0" err="1"/>
              <a:t>ostatní</a:t>
            </a:r>
            <a:r>
              <a:rPr lang="en-GB" dirty="0"/>
              <a:t> </a:t>
            </a:r>
            <a:r>
              <a:rPr lang="en-GB" dirty="0" err="1"/>
              <a:t>nádory</a:t>
            </a:r>
            <a:r>
              <a:rPr lang="en-GB" dirty="0"/>
              <a:t> </a:t>
            </a:r>
            <a:r>
              <a:rPr lang="en-GB" dirty="0" err="1"/>
              <a:t>kůže</a:t>
            </a:r>
            <a:r>
              <a:rPr lang="en-GB" dirty="0"/>
              <a:t>. </a:t>
            </a:r>
            <a:r>
              <a:rPr lang="en-GB" i="1" dirty="0" err="1"/>
              <a:t>Linkos</a:t>
            </a:r>
            <a:r>
              <a:rPr lang="en-GB" i="1" dirty="0"/>
              <a:t> </a:t>
            </a:r>
            <a:r>
              <a:rPr lang="en-GB" dirty="0"/>
              <a:t>[online]. c2018, 10.9.2014 [cit. 2018-05-07]. Retrieved from: https://www.linkos.cz/pacient-a-rodina/onkologicke-diagnozy/maligni-melanom-spinaliom-bazaliom-c43-44-d03/maligni-melanom-a-ostatni-nadory-kuze/</a:t>
            </a:r>
          </a:p>
          <a:p>
            <a:r>
              <a:rPr lang="en-GB" dirty="0" err="1"/>
              <a:t>Kožní</a:t>
            </a:r>
            <a:r>
              <a:rPr lang="en-GB" dirty="0"/>
              <a:t> </a:t>
            </a:r>
            <a:r>
              <a:rPr lang="en-GB" dirty="0" err="1"/>
              <a:t>nádory</a:t>
            </a:r>
            <a:r>
              <a:rPr lang="en-GB" dirty="0"/>
              <a:t>. </a:t>
            </a:r>
            <a:r>
              <a:rPr lang="en-GB" i="1" dirty="0" err="1"/>
              <a:t>Vitalion</a:t>
            </a:r>
            <a:r>
              <a:rPr lang="en-GB" i="1" dirty="0"/>
              <a:t> </a:t>
            </a:r>
            <a:r>
              <a:rPr lang="en-GB" dirty="0"/>
              <a:t>[online]. c2018 [cit. 2018-05-07]. Retrieved from: https://nemoci.vitalion.cz/kozni-nadory/</a:t>
            </a:r>
          </a:p>
          <a:p>
            <a:r>
              <a:rPr lang="en-GB" i="1" dirty="0"/>
              <a:t>Melanom.cz </a:t>
            </a:r>
            <a:r>
              <a:rPr lang="en-GB" dirty="0"/>
              <a:t>[online]. 2018 [cit. 2018-05-08]. Retrieved from: http://www.melanom.cz/</a:t>
            </a:r>
          </a:p>
          <a:p>
            <a:r>
              <a:rPr lang="en-GB" dirty="0" err="1"/>
              <a:t>VOJAČKOVÁ</a:t>
            </a:r>
            <a:r>
              <a:rPr lang="en-GB" dirty="0"/>
              <a:t>, </a:t>
            </a:r>
            <a:r>
              <a:rPr lang="en-GB" dirty="0" err="1"/>
              <a:t>Naděžda</a:t>
            </a:r>
            <a:r>
              <a:rPr lang="en-GB" dirty="0"/>
              <a:t> a Michaela </a:t>
            </a:r>
            <a:r>
              <a:rPr lang="en-GB" dirty="0" err="1"/>
              <a:t>FRIDRICHOVÁ</a:t>
            </a:r>
            <a:r>
              <a:rPr lang="en-GB" dirty="0"/>
              <a:t>. </a:t>
            </a:r>
            <a:r>
              <a:rPr lang="en-GB" i="1" dirty="0" err="1"/>
              <a:t>Kůže</a:t>
            </a:r>
            <a:r>
              <a:rPr lang="en-GB" i="1" dirty="0"/>
              <a:t> a </a:t>
            </a:r>
            <a:r>
              <a:rPr lang="en-GB" i="1" dirty="0" err="1"/>
              <a:t>její</a:t>
            </a:r>
            <a:r>
              <a:rPr lang="en-GB" i="1" dirty="0"/>
              <a:t> </a:t>
            </a:r>
            <a:r>
              <a:rPr lang="en-GB" i="1" dirty="0" err="1"/>
              <a:t>ochrana</a:t>
            </a:r>
            <a:r>
              <a:rPr lang="en-GB" i="1" dirty="0"/>
              <a:t>: </a:t>
            </a:r>
            <a:r>
              <a:rPr lang="en-GB" i="1" dirty="0" err="1"/>
              <a:t>obecné</a:t>
            </a:r>
            <a:r>
              <a:rPr lang="en-GB" i="1" dirty="0"/>
              <a:t> </a:t>
            </a:r>
            <a:r>
              <a:rPr lang="en-GB" i="1" dirty="0" err="1"/>
              <a:t>informace</a:t>
            </a:r>
            <a:r>
              <a:rPr lang="en-GB" i="1" dirty="0"/>
              <a:t> pro </a:t>
            </a:r>
            <a:r>
              <a:rPr lang="en-GB" i="1" dirty="0" err="1"/>
              <a:t>pacienty</a:t>
            </a:r>
            <a:r>
              <a:rPr lang="en-GB" i="1" dirty="0"/>
              <a:t>. </a:t>
            </a:r>
            <a:r>
              <a:rPr lang="en-GB" dirty="0"/>
              <a:t>Praha: </a:t>
            </a:r>
            <a:r>
              <a:rPr lang="en-GB" dirty="0" err="1"/>
              <a:t>Liga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rakovině</a:t>
            </a:r>
            <a:r>
              <a:rPr lang="en-GB" dirty="0"/>
              <a:t>, 2013. ISBN 978-80-260-5064-3.</a:t>
            </a:r>
          </a:p>
          <a:p>
            <a:pPr marL="0" indent="0">
              <a:buNone/>
            </a:pPr>
            <a:r>
              <a:rPr lang="en-GB" dirty="0"/>
              <a:t>Figures:</a:t>
            </a:r>
          </a:p>
          <a:p>
            <a:r>
              <a:rPr lang="en-GB" dirty="0"/>
              <a:t>(1), (4), (5): </a:t>
            </a:r>
            <a:r>
              <a:rPr lang="en-GB" i="1" dirty="0"/>
              <a:t>Melanom.cz </a:t>
            </a:r>
            <a:r>
              <a:rPr lang="en-GB" dirty="0"/>
              <a:t>[online]. 2018 [cit. 2018-05-08]. Retrieved from: http://www.melanom.cz/</a:t>
            </a:r>
          </a:p>
          <a:p>
            <a:r>
              <a:rPr lang="en-GB" dirty="0"/>
              <a:t>(2), (3): </a:t>
            </a:r>
            <a:r>
              <a:rPr lang="en-GB" i="1" dirty="0" err="1"/>
              <a:t>Novotvary</a:t>
            </a:r>
            <a:r>
              <a:rPr lang="en-GB" i="1" dirty="0"/>
              <a:t> 2015 </a:t>
            </a:r>
            <a:r>
              <a:rPr lang="en-GB" i="1" dirty="0" err="1"/>
              <a:t>ČR</a:t>
            </a:r>
            <a:r>
              <a:rPr lang="en-GB" i="1" dirty="0"/>
              <a:t> </a:t>
            </a:r>
            <a:r>
              <a:rPr lang="en-GB" dirty="0"/>
              <a:t>[online]. Praha: </a:t>
            </a:r>
            <a:r>
              <a:rPr lang="en-GB" dirty="0" err="1"/>
              <a:t>Ústav</a:t>
            </a:r>
            <a:r>
              <a:rPr lang="en-GB" dirty="0"/>
              <a:t> </a:t>
            </a:r>
            <a:r>
              <a:rPr lang="en-GB" dirty="0" err="1"/>
              <a:t>zdravotnických</a:t>
            </a:r>
            <a:r>
              <a:rPr lang="en-GB" dirty="0"/>
              <a:t> </a:t>
            </a:r>
            <a:r>
              <a:rPr lang="en-GB" dirty="0" err="1"/>
              <a:t>informací</a:t>
            </a:r>
            <a:r>
              <a:rPr lang="en-GB" dirty="0"/>
              <a:t> a </a:t>
            </a:r>
            <a:r>
              <a:rPr lang="en-GB" dirty="0" err="1"/>
              <a:t>statistik</a:t>
            </a:r>
            <a:r>
              <a:rPr lang="en-GB" dirty="0"/>
              <a:t> </a:t>
            </a:r>
            <a:r>
              <a:rPr lang="en-GB" dirty="0" err="1"/>
              <a:t>ČR</a:t>
            </a:r>
            <a:r>
              <a:rPr lang="en-GB" dirty="0"/>
              <a:t>, 2015. [cit. 30/04/2018]. Retrieved from: http://www.uzis.cz/publikace/novotvary-2015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92569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Vlastní 2">
      <a:dk1>
        <a:srgbClr val="000000"/>
      </a:dk1>
      <a:lt1>
        <a:sysClr val="window" lastClr="FFFFFF"/>
      </a:lt1>
      <a:dk2>
        <a:srgbClr val="212121"/>
      </a:dk2>
      <a:lt2>
        <a:srgbClr val="DADADA"/>
      </a:lt2>
      <a:accent1>
        <a:srgbClr val="000000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</TotalTime>
  <Words>375</Words>
  <Application>Microsoft Office PowerPoint</Application>
  <PresentationFormat>Vlastní</PresentationFormat>
  <Paragraphs>56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Organika</vt:lpstr>
      <vt:lpstr>Oncological disease of the skin</vt:lpstr>
      <vt:lpstr>Skin cancer</vt:lpstr>
      <vt:lpstr>Occurrence of skin cancer</vt:lpstr>
      <vt:lpstr>Snímek 4</vt:lpstr>
      <vt:lpstr>Risk factors</vt:lpstr>
      <vt:lpstr>Symptoms</vt:lpstr>
      <vt:lpstr>Symptoms</vt:lpstr>
      <vt:lpstr>Prevention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Onkologické onemocnění kůže</dc:title>
  <dc:creator>Zdeňka Smejkalová</dc:creator>
  <cp:lastModifiedBy>Your User Name</cp:lastModifiedBy>
  <cp:revision>14</cp:revision>
  <dcterms:created xsi:type="dcterms:W3CDTF">2018-12-03T19:46:39Z</dcterms:created>
  <dcterms:modified xsi:type="dcterms:W3CDTF">2020-02-11T08:18:30Z</dcterms:modified>
</cp:coreProperties>
</file>