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7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66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2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40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148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241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514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804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7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0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709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70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07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04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8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6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61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AC2DC6-42E5-44DF-A2B2-B2E986380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European Code Against Cancer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564CB0E-48CA-49EA-8D77-BACB4070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22786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Teaching lesson 9</a:t>
            </a:r>
          </a:p>
          <a:p>
            <a:pPr algn="l"/>
            <a:endParaRPr lang="cs-CZ" dirty="0"/>
          </a:p>
          <a:p>
            <a:pPr algn="l"/>
            <a:endParaRPr lang="cs-CZ" sz="1400" dirty="0"/>
          </a:p>
          <a:p>
            <a:pPr algn="l"/>
            <a:endParaRPr lang="cs-CZ" sz="1400" dirty="0"/>
          </a:p>
          <a:p>
            <a:pPr algn="l"/>
            <a:r>
              <a:rPr lang="en-GB" sz="1700" dirty="0"/>
              <a:t>Written by: </a:t>
            </a:r>
            <a:r>
              <a:rPr lang="en-GB" sz="1700" dirty="0" err="1" smtClean="0"/>
              <a:t>Zdeňka</a:t>
            </a:r>
            <a:r>
              <a:rPr lang="en-GB" sz="1700" dirty="0" smtClean="0"/>
              <a:t> </a:t>
            </a:r>
            <a:r>
              <a:rPr lang="en-GB" sz="1700" dirty="0" err="1" smtClean="0"/>
              <a:t>Smejkalová</a:t>
            </a:r>
            <a:r>
              <a:rPr lang="cs-CZ" sz="1700" dirty="0" smtClean="0"/>
              <a:t>, Jitka Slaná </a:t>
            </a:r>
            <a:r>
              <a:rPr lang="cs-CZ" sz="1700" smtClean="0"/>
              <a:t>Reissmannová</a:t>
            </a: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395470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B77F77-B80C-438D-8139-08CA191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Code Against Cancer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C382A0-599C-4E63-BD68-896AF2E0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4" y="2556932"/>
            <a:ext cx="10432472" cy="3318936"/>
          </a:xfrm>
        </p:spPr>
        <p:txBody>
          <a:bodyPr>
            <a:normAutofit/>
          </a:bodyPr>
          <a:lstStyle/>
          <a:p>
            <a:r>
              <a:rPr lang="en-GB" dirty="0"/>
              <a:t>12 recommendations supporting the prevention of tumour diseases.</a:t>
            </a:r>
          </a:p>
          <a:p>
            <a:r>
              <a:rPr lang="en-GB" dirty="0"/>
              <a:t>Respecting these principles leads to a decrease in the prevalence of the disease and mortality.</a:t>
            </a:r>
          </a:p>
          <a:p>
            <a:r>
              <a:rPr lang="en-GB" dirty="0"/>
              <a:t>The European Code includes both primary and secondary prevention. 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xmlns="" id="{A52AD550-10C2-4A72-8FE0-13576EC6FE00}"/>
              </a:ext>
            </a:extLst>
          </p:cNvPr>
          <p:cNvGrpSpPr/>
          <p:nvPr/>
        </p:nvGrpSpPr>
        <p:grpSpPr>
          <a:xfrm>
            <a:off x="862097" y="4807503"/>
            <a:ext cx="10467806" cy="1339298"/>
            <a:chOff x="1055367" y="4216400"/>
            <a:chExt cx="10467806" cy="133929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xmlns="" id="{FDD1E519-CABF-459F-A8A6-E7357A6F7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8282" t="27767" r="17031" b="56948"/>
            <a:stretch/>
          </p:blipFill>
          <p:spPr>
            <a:xfrm>
              <a:off x="1055367" y="4216400"/>
              <a:ext cx="10081265" cy="1339298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xmlns="" id="{6534C3BB-5A27-419C-B822-F2E6F2F7A111}"/>
                </a:ext>
              </a:extLst>
            </p:cNvPr>
            <p:cNvSpPr txBox="1"/>
            <p:nvPr/>
          </p:nvSpPr>
          <p:spPr>
            <a:xfrm>
              <a:off x="11085023" y="5278699"/>
              <a:ext cx="438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(1)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63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1DCA282-491E-4B61-AECB-B036AC46CC45}"/>
              </a:ext>
            </a:extLst>
          </p:cNvPr>
          <p:cNvSpPr txBox="1"/>
          <p:nvPr/>
        </p:nvSpPr>
        <p:spPr>
          <a:xfrm>
            <a:off x="858983" y="775854"/>
            <a:ext cx="1007225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Do not smoke. Do not use any form of tobacco.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Make your home smoke free. Support smoke-free policies in your workplace.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Take action to be a healthy body weight.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Be physically active in everyday life. Limit the time you spend sitting.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Have a healthy diet: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Eat plenty of whole grains, pulses, vegetables and fruits.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Limit high-calorie foods (food high in sugar or fat) and avoid sugary drinks.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Avoid processed meat, limit red meat and foods high in salt.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If you drink alcohol of any type, limit your intake. Not drinking alcohol is better for cancer prevention.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Avoid too much sun; especially for children. Use sun protection. Do not use sunbeds.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900" i="1" dirty="0" smtClean="0"/>
              <a:t>In the workplace, protect yourself against cancer-causing substances by following health and safety instructions.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440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1DCA282-491E-4B61-AECB-B036AC46CC45}"/>
              </a:ext>
            </a:extLst>
          </p:cNvPr>
          <p:cNvSpPr txBox="1"/>
          <p:nvPr/>
        </p:nvSpPr>
        <p:spPr>
          <a:xfrm>
            <a:off x="858983" y="775854"/>
            <a:ext cx="1007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en-GB" sz="1900" i="1" dirty="0" smtClean="0"/>
              <a:t>Find out if you are exposed to radiation from naturally high radon levels in your home. Take action to reduce high radon levels. 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9"/>
            </a:pPr>
            <a:r>
              <a:rPr lang="en-GB" sz="1900" i="1" dirty="0" smtClean="0"/>
              <a:t>For women: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Breastfeeding reduces the mother’s cancer risk. If you can, breastfeed your baby.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Hormone replacement therapy (HRT) increases the risk of certain cancers. Limit use of HRT.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11"/>
            </a:pPr>
            <a:r>
              <a:rPr lang="en-GB" sz="1900" i="1" dirty="0" smtClean="0"/>
              <a:t>Ensure your children take part in vaccination programmes for: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Hepatitis B (for newborns).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Human papillomavirus (for girls).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12"/>
            </a:pPr>
            <a:r>
              <a:rPr lang="en-GB" sz="1900" i="1" dirty="0" smtClean="0"/>
              <a:t>Take part in organized cancer screening programmes for: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Bowel cancer (men and women).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Breast cancer (women).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900" i="1" dirty="0" smtClean="0"/>
              <a:t>Cervical cancer (women).</a:t>
            </a:r>
          </a:p>
          <a:p>
            <a:pPr lvl="0"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4285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E521D7-4952-4C0B-B3EB-08491C2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5D30C67-E317-48ED-9147-86BAF30A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5938" cy="3318936"/>
          </a:xfrm>
        </p:spPr>
        <p:txBody>
          <a:bodyPr>
            <a:normAutofit/>
          </a:bodyPr>
          <a:lstStyle/>
          <a:p>
            <a:r>
              <a:rPr lang="en-GB" sz="1500" dirty="0" err="1"/>
              <a:t>Evropský</a:t>
            </a:r>
            <a:r>
              <a:rPr lang="en-GB" sz="1500" dirty="0"/>
              <a:t> </a:t>
            </a:r>
            <a:r>
              <a:rPr lang="en-GB" sz="1500" dirty="0" err="1"/>
              <a:t>Kodex</a:t>
            </a:r>
            <a:r>
              <a:rPr lang="en-GB" sz="1500" dirty="0"/>
              <a:t> </a:t>
            </a:r>
            <a:r>
              <a:rPr lang="en-GB" sz="1500" dirty="0" err="1"/>
              <a:t>Proti</a:t>
            </a:r>
            <a:r>
              <a:rPr lang="en-GB" sz="1500" dirty="0"/>
              <a:t> </a:t>
            </a:r>
            <a:r>
              <a:rPr lang="en-GB" sz="1500" dirty="0" err="1"/>
              <a:t>Rakovině</a:t>
            </a:r>
            <a:r>
              <a:rPr lang="en-GB" sz="1500" dirty="0"/>
              <a:t>. </a:t>
            </a:r>
            <a:r>
              <a:rPr lang="en-GB" sz="1500" i="1" dirty="0"/>
              <a:t>International Agency for Research on Cancer. </a:t>
            </a:r>
            <a:r>
              <a:rPr lang="en-GB" sz="1500" dirty="0"/>
              <a:t>[online]. © 2016 [cit. 2016-12-31]. Retrieved from: http://cancer-code-europe.iarc.fr/index.php/cs/</a:t>
            </a:r>
          </a:p>
          <a:p>
            <a:pPr marL="0" indent="0">
              <a:buNone/>
            </a:pPr>
            <a:r>
              <a:rPr lang="en-GB" sz="1500" dirty="0"/>
              <a:t>Figures:</a:t>
            </a:r>
          </a:p>
          <a:p>
            <a:r>
              <a:rPr lang="en-GB" sz="1500" dirty="0"/>
              <a:t>(1): </a:t>
            </a:r>
            <a:r>
              <a:rPr lang="en-GB" sz="1500" dirty="0" err="1"/>
              <a:t>Evropský</a:t>
            </a:r>
            <a:r>
              <a:rPr lang="en-GB" sz="1500" dirty="0"/>
              <a:t> </a:t>
            </a:r>
            <a:r>
              <a:rPr lang="en-GB" sz="1500" dirty="0" err="1"/>
              <a:t>Kodex</a:t>
            </a:r>
            <a:r>
              <a:rPr lang="en-GB" sz="1500" dirty="0"/>
              <a:t> </a:t>
            </a:r>
            <a:r>
              <a:rPr lang="en-GB" sz="1500" dirty="0" err="1"/>
              <a:t>Proti</a:t>
            </a:r>
            <a:r>
              <a:rPr lang="en-GB" sz="1500" dirty="0"/>
              <a:t> </a:t>
            </a:r>
            <a:r>
              <a:rPr lang="en-GB" sz="1500" dirty="0" err="1"/>
              <a:t>Rakovině</a:t>
            </a:r>
            <a:r>
              <a:rPr lang="en-GB" sz="1500" dirty="0"/>
              <a:t>. </a:t>
            </a:r>
            <a:r>
              <a:rPr lang="en-GB" sz="1500" i="1" dirty="0"/>
              <a:t>International Agency for Research on Cancer. </a:t>
            </a:r>
            <a:r>
              <a:rPr lang="en-GB" sz="1500" dirty="0"/>
              <a:t>[online]. © 2016 [cit. 2016-12-31]. Retrieved from: http://cancer-code-europe.iarc.fr/index.php/cs/</a:t>
            </a:r>
          </a:p>
          <a:p>
            <a:endParaRPr lang="pl-PL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355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332</TotalTime>
  <Words>380</Words>
  <Application>Microsoft Office PowerPoint</Application>
  <PresentationFormat>Vlastní</PresentationFormat>
  <Paragraphs>38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Organika</vt:lpstr>
      <vt:lpstr>European Code Against Cancer</vt:lpstr>
      <vt:lpstr>European Code Against Cancer</vt:lpstr>
      <vt:lpstr>Snímek 3</vt:lpstr>
      <vt:lpstr>Snímek 4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Onkologická onemocnění</dc:title>
  <dc:creator>Zdeňka Smejkalová</dc:creator>
  <cp:lastModifiedBy>Your User Name</cp:lastModifiedBy>
  <cp:revision>23</cp:revision>
  <dcterms:created xsi:type="dcterms:W3CDTF">2018-11-18T17:33:51Z</dcterms:created>
  <dcterms:modified xsi:type="dcterms:W3CDTF">2020-02-11T08:19:19Z</dcterms:modified>
</cp:coreProperties>
</file>