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58" r:id="rId5"/>
    <p:sldId id="268" r:id="rId6"/>
    <p:sldId id="269" r:id="rId7"/>
    <p:sldId id="270" r:id="rId8"/>
    <p:sldId id="271" r:id="rId9"/>
    <p:sldId id="26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77" d="100"/>
          <a:sy n="77" d="100"/>
        </p:scale>
        <p:origin x="-162"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cs-CZ"/>
              <a:t>Kliknutím lze upravit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7534F47-C60C-4778-863B-3680E92D5E7A}" type="datetimeFigureOut">
              <a:rPr lang="cs-CZ" smtClean="0"/>
              <a:pPr/>
              <a:t>11.2.2020</a:t>
            </a:fld>
            <a:endParaRPr lang="cs-CZ"/>
          </a:p>
        </p:txBody>
      </p:sp>
      <p:sp>
        <p:nvSpPr>
          <p:cNvPr id="5" name="Footer Placeholder 4"/>
          <p:cNvSpPr>
            <a:spLocks noGrp="1"/>
          </p:cNvSpPr>
          <p:nvPr>
            <p:ph type="ftr" sz="quarter" idx="11"/>
          </p:nvPr>
        </p:nvSpPr>
        <p:spPr>
          <a:xfrm>
            <a:off x="2692397" y="5037663"/>
            <a:ext cx="5214635" cy="279400"/>
          </a:xfrm>
        </p:spPr>
        <p:txBody>
          <a:bodyPr/>
          <a:lstStyle/>
          <a:p>
            <a:endParaRPr lang="cs-CZ"/>
          </a:p>
        </p:txBody>
      </p:sp>
      <p:sp>
        <p:nvSpPr>
          <p:cNvPr id="6" name="Slide Number Placeholder 5"/>
          <p:cNvSpPr>
            <a:spLocks noGrp="1"/>
          </p:cNvSpPr>
          <p:nvPr>
            <p:ph type="sldNum" sz="quarter" idx="12"/>
          </p:nvPr>
        </p:nvSpPr>
        <p:spPr>
          <a:xfrm>
            <a:off x="8956900" y="5037663"/>
            <a:ext cx="551167" cy="279400"/>
          </a:xfrm>
        </p:spPr>
        <p:txBody>
          <a:bodyPr/>
          <a:lstStyle/>
          <a:p>
            <a:fld id="{9DC08FF8-A29F-45CD-96EB-9FAE3310D47F}" type="slidenum">
              <a:rPr lang="cs-CZ" smtClean="0"/>
              <a:pPr/>
              <a:t>‹#›</a:t>
            </a:fld>
            <a:endParaRPr lang="cs-CZ"/>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654251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F7534F47-C60C-4778-863B-3680E92D5E7A}" type="datetimeFigureOut">
              <a:rPr lang="cs-CZ" smtClean="0"/>
              <a:pPr/>
              <a:t>11.2.2020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DC08FF8-A29F-45CD-96EB-9FAE3310D47F}" type="slidenum">
              <a:rPr lang="cs-CZ" smtClean="0"/>
              <a:pPr/>
              <a:t>‹#›</a:t>
            </a:fld>
            <a:endParaRPr lang="cs-CZ"/>
          </a:p>
        </p:txBody>
      </p:sp>
    </p:spTree>
    <p:extLst>
      <p:ext uri="{BB962C8B-B14F-4D97-AF65-F5344CB8AC3E}">
        <p14:creationId xmlns="" xmlns:p14="http://schemas.microsoft.com/office/powerpoint/2010/main" val="427581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F7534F47-C60C-4778-863B-3680E92D5E7A}" type="datetimeFigureOut">
              <a:rPr lang="cs-CZ" smtClean="0"/>
              <a:pPr/>
              <a:t>11.2.2020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DC08FF8-A29F-45CD-96EB-9FAE3310D47F}" type="slidenum">
              <a:rPr lang="cs-CZ" smtClean="0"/>
              <a:pPr/>
              <a:t>‹#›</a:t>
            </a:fld>
            <a:endParaRPr lang="cs-CZ"/>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32643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F7534F47-C60C-4778-863B-3680E92D5E7A}" type="datetimeFigureOut">
              <a:rPr lang="cs-CZ" smtClean="0"/>
              <a:pPr/>
              <a:t>11.2.2020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DC08FF8-A29F-45CD-96EB-9FAE3310D47F}" type="slidenum">
              <a:rPr lang="cs-CZ" smtClean="0"/>
              <a:pPr/>
              <a:t>‹#›</a:t>
            </a:fld>
            <a:endParaRPr lang="cs-CZ"/>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4266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F7534F47-C60C-4778-863B-3680E92D5E7A}" type="datetimeFigureOut">
              <a:rPr lang="cs-CZ" smtClean="0"/>
              <a:pPr/>
              <a:t>11.2.2020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DC08FF8-A29F-45CD-96EB-9FAE3310D47F}" type="slidenum">
              <a:rPr lang="cs-CZ" smtClean="0"/>
              <a:pPr/>
              <a:t>‹#›</a:t>
            </a:fld>
            <a:endParaRPr lang="cs-CZ"/>
          </a:p>
        </p:txBody>
      </p:sp>
    </p:spTree>
    <p:extLst>
      <p:ext uri="{BB962C8B-B14F-4D97-AF65-F5344CB8AC3E}">
        <p14:creationId xmlns="" xmlns:p14="http://schemas.microsoft.com/office/powerpoint/2010/main" val="2760769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F7534F47-C60C-4778-863B-3680E92D5E7A}" type="datetimeFigureOut">
              <a:rPr lang="cs-CZ" smtClean="0"/>
              <a:pPr/>
              <a:t>11.2.2020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DC08FF8-A29F-45CD-96EB-9FAE3310D47F}" type="slidenum">
              <a:rPr lang="cs-CZ" smtClean="0"/>
              <a:pPr/>
              <a:t>‹#›</a:t>
            </a:fld>
            <a:endParaRPr lang="cs-CZ"/>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343358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F7534F47-C60C-4778-863B-3680E92D5E7A}" type="datetimeFigureOut">
              <a:rPr lang="cs-CZ" smtClean="0"/>
              <a:pPr/>
              <a:t>11.2.2020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DC08FF8-A29F-45CD-96EB-9FAE3310D47F}" type="slidenum">
              <a:rPr lang="cs-CZ" smtClean="0"/>
              <a:pPr/>
              <a:t>‹#›</a:t>
            </a:fld>
            <a:endParaRPr lang="cs-CZ"/>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884092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7534F47-C60C-4778-863B-3680E92D5E7A}" type="datetimeFigureOut">
              <a:rPr lang="cs-CZ" smtClean="0"/>
              <a:pPr/>
              <a:t>11.2.2020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DC08FF8-A29F-45CD-96EB-9FAE3310D47F}" type="slidenum">
              <a:rPr lang="cs-CZ" smtClean="0"/>
              <a:pPr/>
              <a:t>‹#›</a:t>
            </a:fld>
            <a:endParaRPr lang="cs-C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173884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7534F47-C60C-4778-863B-3680E92D5E7A}" type="datetimeFigureOut">
              <a:rPr lang="cs-CZ" smtClean="0"/>
              <a:pPr/>
              <a:t>11.2.2020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DC08FF8-A29F-45CD-96EB-9FAE3310D47F}" type="slidenum">
              <a:rPr lang="cs-CZ" smtClean="0"/>
              <a:pPr/>
              <a:t>‹#›</a:t>
            </a:fld>
            <a:endParaRPr lang="cs-CZ"/>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19074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7534F47-C60C-4778-863B-3680E92D5E7A}" type="datetimeFigureOut">
              <a:rPr lang="cs-CZ" smtClean="0"/>
              <a:pPr/>
              <a:t>11.2.2020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DC08FF8-A29F-45CD-96EB-9FAE3310D47F}" type="slidenum">
              <a:rPr lang="cs-CZ" smtClean="0"/>
              <a:pPr/>
              <a:t>‹#›</a:t>
            </a:fld>
            <a:endParaRPr lang="cs-CZ"/>
          </a:p>
        </p:txBody>
      </p:sp>
    </p:spTree>
    <p:extLst>
      <p:ext uri="{BB962C8B-B14F-4D97-AF65-F5344CB8AC3E}">
        <p14:creationId xmlns="" xmlns:p14="http://schemas.microsoft.com/office/powerpoint/2010/main" val="1546022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F7534F47-C60C-4778-863B-3680E92D5E7A}" type="datetimeFigureOut">
              <a:rPr lang="cs-CZ" smtClean="0"/>
              <a:pPr/>
              <a:t>11.2.2020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DC08FF8-A29F-45CD-96EB-9FAE3310D47F}" type="slidenum">
              <a:rPr lang="cs-CZ" smtClean="0"/>
              <a:pPr/>
              <a:t>‹#›</a:t>
            </a:fld>
            <a:endParaRPr lang="cs-CZ"/>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311247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F7534F47-C60C-4778-863B-3680E92D5E7A}" type="datetimeFigureOut">
              <a:rPr lang="cs-CZ" smtClean="0"/>
              <a:pPr/>
              <a:t>11.2.2020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DC08FF8-A29F-45CD-96EB-9FAE3310D47F}" type="slidenum">
              <a:rPr lang="cs-CZ" smtClean="0"/>
              <a:pPr/>
              <a:t>‹#›</a:t>
            </a:fld>
            <a:endParaRPr lang="cs-CZ"/>
          </a:p>
        </p:txBody>
      </p:sp>
    </p:spTree>
    <p:extLst>
      <p:ext uri="{BB962C8B-B14F-4D97-AF65-F5344CB8AC3E}">
        <p14:creationId xmlns="" xmlns:p14="http://schemas.microsoft.com/office/powerpoint/2010/main" val="1478693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F7534F47-C60C-4778-863B-3680E92D5E7A}" type="datetimeFigureOut">
              <a:rPr lang="cs-CZ" smtClean="0"/>
              <a:pPr/>
              <a:t>11.2.2020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DC08FF8-A29F-45CD-96EB-9FAE3310D47F}" type="slidenum">
              <a:rPr lang="cs-CZ" smtClean="0"/>
              <a:pPr/>
              <a:t>‹#›</a:t>
            </a:fld>
            <a:endParaRPr lang="cs-CZ"/>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037737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F7534F47-C60C-4778-863B-3680E92D5E7A}" type="datetimeFigureOut">
              <a:rPr lang="cs-CZ" smtClean="0"/>
              <a:pPr/>
              <a:t>11.2.2020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9DC08FF8-A29F-45CD-96EB-9FAE3310D47F}" type="slidenum">
              <a:rPr lang="cs-CZ" smtClean="0"/>
              <a:pPr/>
              <a:t>‹#›</a:t>
            </a:fld>
            <a:endParaRPr lang="cs-C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333897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34F47-C60C-4778-863B-3680E92D5E7A}" type="datetimeFigureOut">
              <a:rPr lang="cs-CZ" smtClean="0"/>
              <a:pPr/>
              <a:t>11.2.2020</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9DC08FF8-A29F-45CD-96EB-9FAE3310D47F}" type="slidenum">
              <a:rPr lang="cs-CZ" smtClean="0"/>
              <a:pPr/>
              <a:t>‹#›</a:t>
            </a:fld>
            <a:endParaRPr lang="cs-CZ"/>
          </a:p>
        </p:txBody>
      </p:sp>
    </p:spTree>
    <p:extLst>
      <p:ext uri="{BB962C8B-B14F-4D97-AF65-F5344CB8AC3E}">
        <p14:creationId xmlns="" xmlns:p14="http://schemas.microsoft.com/office/powerpoint/2010/main" val="3950105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cs-CZ"/>
              <a:t>Kliknutím lze upravit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F7534F47-C60C-4778-863B-3680E92D5E7A}" type="datetimeFigureOut">
              <a:rPr lang="cs-CZ" smtClean="0"/>
              <a:pPr/>
              <a:t>11.2.2020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DC08FF8-A29F-45CD-96EB-9FAE3310D47F}" type="slidenum">
              <a:rPr lang="cs-CZ" smtClean="0"/>
              <a:pPr/>
              <a:t>‹#›</a:t>
            </a:fld>
            <a:endParaRPr lang="cs-CZ"/>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940031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cs-CZ"/>
              <a:t>Kliknutím lze upravit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F7534F47-C60C-4778-863B-3680E92D5E7A}" type="datetimeFigureOut">
              <a:rPr lang="cs-CZ" smtClean="0"/>
              <a:pPr/>
              <a:t>11.2.2020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DC08FF8-A29F-45CD-96EB-9FAE3310D47F}" type="slidenum">
              <a:rPr lang="cs-CZ" smtClean="0"/>
              <a:pPr/>
              <a:t>‹#›</a:t>
            </a:fld>
            <a:endParaRPr lang="cs-CZ"/>
          </a:p>
        </p:txBody>
      </p:sp>
    </p:spTree>
    <p:extLst>
      <p:ext uri="{BB962C8B-B14F-4D97-AF65-F5344CB8AC3E}">
        <p14:creationId xmlns="" xmlns:p14="http://schemas.microsoft.com/office/powerpoint/2010/main" val="278787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7534F47-C60C-4778-863B-3680E92D5E7A}" type="datetimeFigureOut">
              <a:rPr lang="cs-CZ" smtClean="0"/>
              <a:pPr/>
              <a:t>11.2.2020</a:t>
            </a:fld>
            <a:endParaRPr lang="cs-CZ"/>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cs-CZ"/>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C08FF8-A29F-45CD-96EB-9FAE3310D47F}" type="slidenum">
              <a:rPr lang="cs-CZ" smtClean="0"/>
              <a:pPr/>
              <a:t>‹#›</a:t>
            </a:fld>
            <a:endParaRPr lang="cs-CZ"/>
          </a:p>
        </p:txBody>
      </p:sp>
    </p:spTree>
    <p:extLst>
      <p:ext uri="{BB962C8B-B14F-4D97-AF65-F5344CB8AC3E}">
        <p14:creationId xmlns="" xmlns:p14="http://schemas.microsoft.com/office/powerpoint/2010/main" val="2414021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pruvodce-onemocnenim.cz/dvd/nejcastejsi-gynekologicke-malignity"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864AEA4-FCAA-4C04-B2B9-FFA63B7FC580}"/>
              </a:ext>
            </a:extLst>
          </p:cNvPr>
          <p:cNvSpPr>
            <a:spLocks noGrp="1"/>
          </p:cNvSpPr>
          <p:nvPr>
            <p:ph type="ctrTitle"/>
          </p:nvPr>
        </p:nvSpPr>
        <p:spPr>
          <a:xfrm>
            <a:off x="2513011" y="1913467"/>
            <a:ext cx="7165977" cy="1515533"/>
          </a:xfrm>
        </p:spPr>
        <p:txBody>
          <a:bodyPr/>
          <a:lstStyle/>
          <a:p>
            <a:r>
              <a:rPr lang="en-GB" sz="4800" dirty="0"/>
              <a:t>Oncological disease of the cervix</a:t>
            </a:r>
          </a:p>
        </p:txBody>
      </p:sp>
      <p:sp>
        <p:nvSpPr>
          <p:cNvPr id="3" name="Podnadpis 2">
            <a:extLst>
              <a:ext uri="{FF2B5EF4-FFF2-40B4-BE49-F238E27FC236}">
                <a16:creationId xmlns:a16="http://schemas.microsoft.com/office/drawing/2014/main" xmlns="" id="{B0A8A5E6-ADF3-403E-A565-F5E3968CC59D}"/>
              </a:ext>
            </a:extLst>
          </p:cNvPr>
          <p:cNvSpPr>
            <a:spLocks noGrp="1"/>
          </p:cNvSpPr>
          <p:nvPr>
            <p:ph type="subTitle" idx="1"/>
          </p:nvPr>
        </p:nvSpPr>
        <p:spPr>
          <a:xfrm>
            <a:off x="2692398" y="3657597"/>
            <a:ext cx="6815669" cy="1771653"/>
          </a:xfrm>
        </p:spPr>
        <p:txBody>
          <a:bodyPr>
            <a:normAutofit lnSpcReduction="10000"/>
          </a:bodyPr>
          <a:lstStyle/>
          <a:p>
            <a:r>
              <a:rPr lang="en-GB" sz="2800" dirty="0"/>
              <a:t>Teaching lesson 5</a:t>
            </a:r>
          </a:p>
          <a:p>
            <a:pPr algn="l"/>
            <a:endParaRPr lang="cs-CZ" dirty="0"/>
          </a:p>
          <a:p>
            <a:pPr algn="l"/>
            <a:endParaRPr lang="cs-CZ" dirty="0"/>
          </a:p>
          <a:p>
            <a:pPr algn="l"/>
            <a:r>
              <a:rPr lang="en-GB" sz="1600" dirty="0"/>
              <a:t>Written by: </a:t>
            </a:r>
            <a:r>
              <a:rPr lang="en-GB" sz="1600" dirty="0" err="1" smtClean="0"/>
              <a:t>Zdeňka</a:t>
            </a:r>
            <a:r>
              <a:rPr lang="en-GB" sz="1600" dirty="0" smtClean="0"/>
              <a:t> </a:t>
            </a:r>
            <a:r>
              <a:rPr lang="en-GB" sz="1600" dirty="0" err="1" smtClean="0"/>
              <a:t>Smejkalová</a:t>
            </a:r>
            <a:r>
              <a:rPr lang="cs-CZ" sz="1600" dirty="0" smtClean="0"/>
              <a:t>. Jitka Slaná </a:t>
            </a:r>
            <a:r>
              <a:rPr lang="cs-CZ" sz="1600" smtClean="0"/>
              <a:t>Reissmannová</a:t>
            </a:r>
            <a:endParaRPr lang="en-GB" sz="1600" dirty="0"/>
          </a:p>
        </p:txBody>
      </p:sp>
    </p:spTree>
    <p:extLst>
      <p:ext uri="{BB962C8B-B14F-4D97-AF65-F5344CB8AC3E}">
        <p14:creationId xmlns="" xmlns:p14="http://schemas.microsoft.com/office/powerpoint/2010/main" val="2598480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45070C8-1356-42F2-BDAE-31651DAA989A}"/>
              </a:ext>
            </a:extLst>
          </p:cNvPr>
          <p:cNvSpPr>
            <a:spLocks noGrp="1"/>
          </p:cNvSpPr>
          <p:nvPr>
            <p:ph type="title"/>
          </p:nvPr>
        </p:nvSpPr>
        <p:spPr>
          <a:xfrm>
            <a:off x="1171575" y="978426"/>
            <a:ext cx="9848848" cy="1303867"/>
          </a:xfrm>
        </p:spPr>
        <p:txBody>
          <a:bodyPr>
            <a:normAutofit/>
          </a:bodyPr>
          <a:lstStyle/>
          <a:p>
            <a:r>
              <a:rPr lang="en-GB" dirty="0"/>
              <a:t>Oncological disease of the cervix</a:t>
            </a:r>
          </a:p>
        </p:txBody>
      </p:sp>
      <p:sp>
        <p:nvSpPr>
          <p:cNvPr id="3" name="Zástupný obsah 2">
            <a:extLst>
              <a:ext uri="{FF2B5EF4-FFF2-40B4-BE49-F238E27FC236}">
                <a16:creationId xmlns:a16="http://schemas.microsoft.com/office/drawing/2014/main" xmlns="" id="{22E8E79F-99A2-477F-9DA4-993DF72A545E}"/>
              </a:ext>
            </a:extLst>
          </p:cNvPr>
          <p:cNvSpPr>
            <a:spLocks noGrp="1"/>
          </p:cNvSpPr>
          <p:nvPr>
            <p:ph idx="1"/>
          </p:nvPr>
        </p:nvSpPr>
        <p:spPr>
          <a:xfrm>
            <a:off x="1295401" y="2556932"/>
            <a:ext cx="9601196" cy="3318936"/>
          </a:xfrm>
        </p:spPr>
        <p:txBody>
          <a:bodyPr/>
          <a:lstStyle/>
          <a:p>
            <a:r>
              <a:rPr lang="en-GB" dirty="0"/>
              <a:t>Cervix (cervix uteri in Latin)</a:t>
            </a:r>
          </a:p>
          <a:p>
            <a:pPr marL="0" indent="0">
              <a:buNone/>
            </a:pPr>
            <a:endParaRPr lang="cs-CZ" dirty="0"/>
          </a:p>
        </p:txBody>
      </p:sp>
      <p:grpSp>
        <p:nvGrpSpPr>
          <p:cNvPr id="10" name="Skupina 9">
            <a:extLst>
              <a:ext uri="{FF2B5EF4-FFF2-40B4-BE49-F238E27FC236}">
                <a16:creationId xmlns:a16="http://schemas.microsoft.com/office/drawing/2014/main" xmlns="" id="{E150F9E7-481D-4A26-90D3-CEDA0C817D18}"/>
              </a:ext>
            </a:extLst>
          </p:cNvPr>
          <p:cNvGrpSpPr/>
          <p:nvPr/>
        </p:nvGrpSpPr>
        <p:grpSpPr>
          <a:xfrm>
            <a:off x="787879" y="2961361"/>
            <a:ext cx="4833276" cy="3189146"/>
            <a:chOff x="787879" y="2961361"/>
            <a:chExt cx="4833276" cy="3189146"/>
          </a:xfrm>
        </p:grpSpPr>
        <p:grpSp>
          <p:nvGrpSpPr>
            <p:cNvPr id="8" name="Skupina 7">
              <a:extLst>
                <a:ext uri="{FF2B5EF4-FFF2-40B4-BE49-F238E27FC236}">
                  <a16:creationId xmlns:a16="http://schemas.microsoft.com/office/drawing/2014/main" xmlns="" id="{406FBF57-61FB-4845-9B5F-AB3B32491107}"/>
                </a:ext>
              </a:extLst>
            </p:cNvPr>
            <p:cNvGrpSpPr/>
            <p:nvPr/>
          </p:nvGrpSpPr>
          <p:grpSpPr>
            <a:xfrm>
              <a:off x="787879" y="2961361"/>
              <a:ext cx="4833276" cy="3189146"/>
              <a:chOff x="3226276" y="3080492"/>
              <a:chExt cx="4833276" cy="3189146"/>
            </a:xfrm>
          </p:grpSpPr>
          <p:pic>
            <p:nvPicPr>
              <p:cNvPr id="5" name="Obrázek 4">
                <a:extLst>
                  <a:ext uri="{FF2B5EF4-FFF2-40B4-BE49-F238E27FC236}">
                    <a16:creationId xmlns:a16="http://schemas.microsoft.com/office/drawing/2014/main" xmlns="" id="{0184672A-E361-441D-89E9-B9685C84E6C8}"/>
                  </a:ext>
                </a:extLst>
              </p:cNvPr>
              <p:cNvPicPr/>
              <p:nvPr/>
            </p:nvPicPr>
            <p:blipFill>
              <a:blip r:embed="rId2" cstate="print">
                <a:extLst>
                  <a:ext uri="{28A0092B-C50C-407E-A947-70E740481C1C}">
                    <a14:useLocalDpi xmlns="" xmlns:a14="http://schemas.microsoft.com/office/drawing/2010/main" val="0"/>
                  </a:ext>
                </a:extLst>
              </a:blip>
              <a:stretch>
                <a:fillRect/>
              </a:stretch>
            </p:blipFill>
            <p:spPr>
              <a:xfrm>
                <a:off x="3226276" y="3548131"/>
                <a:ext cx="4833276" cy="2721507"/>
              </a:xfrm>
              <a:prstGeom prst="rect">
                <a:avLst/>
              </a:prstGeom>
            </p:spPr>
          </p:pic>
          <p:sp>
            <p:nvSpPr>
              <p:cNvPr id="7" name="Textové pole 2">
                <a:extLst>
                  <a:ext uri="{FF2B5EF4-FFF2-40B4-BE49-F238E27FC236}">
                    <a16:creationId xmlns:a16="http://schemas.microsoft.com/office/drawing/2014/main" xmlns="" id="{E3B2EAB4-6F24-431E-83A0-1E2A811CFC7B}"/>
                  </a:ext>
                </a:extLst>
              </p:cNvPr>
              <p:cNvSpPr txBox="1">
                <a:spLocks noChangeArrowheads="1"/>
              </p:cNvSpPr>
              <p:nvPr/>
            </p:nvSpPr>
            <p:spPr bwMode="auto">
              <a:xfrm>
                <a:off x="4051538" y="3080492"/>
                <a:ext cx="3105508" cy="389885"/>
              </a:xfrm>
              <a:prstGeom prst="rect">
                <a:avLst/>
              </a:prstGeom>
              <a:noFill/>
              <a:ln w="9525">
                <a:noFill/>
                <a:miter lim="800000"/>
                <a:headEnd/>
                <a:tailEnd/>
              </a:ln>
            </p:spPr>
            <p:txBody>
              <a:bodyPr rot="0" vert="horz" wrap="square" lIns="91440" tIns="45720" rIns="91440" bIns="45720" anchor="t" anchorCtr="0">
                <a:noAutofit/>
              </a:bodyPr>
              <a:lstStyle/>
              <a:p>
                <a:pPr algn="just">
                  <a:lnSpc>
                    <a:spcPct val="150000"/>
                  </a:lnSpc>
                  <a:spcAft>
                    <a:spcPts val="800"/>
                  </a:spcAft>
                  <a:tabLst>
                    <a:tab pos="180340" algn="l"/>
                  </a:tabLst>
                </a:pPr>
                <a:r>
                  <a:rPr lang="en-GB" sz="1400" dirty="0">
                    <a:latin typeface="Times New Roman" panose="02020603050405020304" pitchFamily="18" charset="0"/>
                    <a:ea typeface="Calibri" panose="020F0502020204030204" pitchFamily="34" charset="0"/>
                    <a:cs typeface="Times New Roman" panose="02020603050405020304" pitchFamily="18" charset="0"/>
                  </a:rPr>
                  <a:t>Structure of female reproductive system</a:t>
                </a:r>
              </a:p>
            </p:txBody>
          </p:sp>
        </p:grpSp>
        <p:sp>
          <p:nvSpPr>
            <p:cNvPr id="9" name="TextovéPole 8">
              <a:extLst>
                <a:ext uri="{FF2B5EF4-FFF2-40B4-BE49-F238E27FC236}">
                  <a16:creationId xmlns:a16="http://schemas.microsoft.com/office/drawing/2014/main" xmlns="" id="{C3E9ECBD-D68F-48A7-88DD-5FFD1AA35CCD}"/>
                </a:ext>
              </a:extLst>
            </p:cNvPr>
            <p:cNvSpPr txBox="1"/>
            <p:nvPr/>
          </p:nvSpPr>
          <p:spPr>
            <a:xfrm flipH="1">
              <a:off x="5059177" y="5676623"/>
              <a:ext cx="398648" cy="276999"/>
            </a:xfrm>
            <a:prstGeom prst="rect">
              <a:avLst/>
            </a:prstGeom>
            <a:noFill/>
          </p:spPr>
          <p:txBody>
            <a:bodyPr wrap="square" rtlCol="0">
              <a:spAutoFit/>
            </a:bodyPr>
            <a:lstStyle/>
            <a:p>
              <a:r>
                <a:rPr lang="en-GB" sz="1200" dirty="0"/>
                <a:t>(1)</a:t>
              </a:r>
            </a:p>
          </p:txBody>
        </p:sp>
      </p:grpSp>
      <p:grpSp>
        <p:nvGrpSpPr>
          <p:cNvPr id="13" name="Skupina 12">
            <a:extLst>
              <a:ext uri="{FF2B5EF4-FFF2-40B4-BE49-F238E27FC236}">
                <a16:creationId xmlns:a16="http://schemas.microsoft.com/office/drawing/2014/main" xmlns="" id="{17CACB64-E380-4BA6-9655-FF4E2E865E2A}"/>
              </a:ext>
            </a:extLst>
          </p:cNvPr>
          <p:cNvGrpSpPr/>
          <p:nvPr/>
        </p:nvGrpSpPr>
        <p:grpSpPr>
          <a:xfrm>
            <a:off x="6506851" y="2918804"/>
            <a:ext cx="3584926" cy="3257192"/>
            <a:chOff x="6506851" y="2918804"/>
            <a:chExt cx="3584926" cy="3257192"/>
          </a:xfrm>
        </p:grpSpPr>
        <p:pic>
          <p:nvPicPr>
            <p:cNvPr id="11" name="Picture 4" descr="VÃ½sledek obrÃ¡zku pro rakovina dÄloÅ¾nÃ­ho ÄÃ­pku">
              <a:extLst>
                <a:ext uri="{FF2B5EF4-FFF2-40B4-BE49-F238E27FC236}">
                  <a16:creationId xmlns:a16="http://schemas.microsoft.com/office/drawing/2014/main" xmlns="" id="{49712C22-BC3F-4445-9A14-D69647E46695}"/>
                </a:ext>
              </a:extLst>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3666"/>
            <a:stretch/>
          </p:blipFill>
          <p:spPr bwMode="auto">
            <a:xfrm>
              <a:off x="6506851" y="2918804"/>
              <a:ext cx="3504050" cy="3257192"/>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ovéPole 11">
              <a:extLst>
                <a:ext uri="{FF2B5EF4-FFF2-40B4-BE49-F238E27FC236}">
                  <a16:creationId xmlns:a16="http://schemas.microsoft.com/office/drawing/2014/main" xmlns="" id="{3D25CA56-9D71-41E6-9454-8F810D9E827B}"/>
                </a:ext>
              </a:extLst>
            </p:cNvPr>
            <p:cNvSpPr txBox="1"/>
            <p:nvPr/>
          </p:nvSpPr>
          <p:spPr>
            <a:xfrm flipH="1">
              <a:off x="9693129" y="5875868"/>
              <a:ext cx="398648" cy="276999"/>
            </a:xfrm>
            <a:prstGeom prst="rect">
              <a:avLst/>
            </a:prstGeom>
            <a:noFill/>
          </p:spPr>
          <p:txBody>
            <a:bodyPr wrap="square" rtlCol="0">
              <a:spAutoFit/>
            </a:bodyPr>
            <a:lstStyle/>
            <a:p>
              <a:r>
                <a:rPr lang="en-GB" sz="1200" dirty="0"/>
                <a:t>(2)</a:t>
              </a:r>
            </a:p>
          </p:txBody>
        </p:sp>
      </p:grpSp>
    </p:spTree>
    <p:extLst>
      <p:ext uri="{BB962C8B-B14F-4D97-AF65-F5344CB8AC3E}">
        <p14:creationId xmlns="" xmlns:p14="http://schemas.microsoft.com/office/powerpoint/2010/main" val="187623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A7940D3-E0CC-45C6-A375-B9EF2D9C55A6}"/>
              </a:ext>
            </a:extLst>
          </p:cNvPr>
          <p:cNvSpPr>
            <a:spLocks noGrp="1"/>
          </p:cNvSpPr>
          <p:nvPr>
            <p:ph type="title"/>
          </p:nvPr>
        </p:nvSpPr>
        <p:spPr>
          <a:xfrm>
            <a:off x="1295402" y="424907"/>
            <a:ext cx="9601196" cy="1303867"/>
          </a:xfrm>
        </p:spPr>
        <p:txBody>
          <a:bodyPr/>
          <a:lstStyle/>
          <a:p>
            <a:r>
              <a:rPr lang="en-GB" dirty="0"/>
              <a:t>Occurrence of cervical cancer</a:t>
            </a:r>
          </a:p>
        </p:txBody>
      </p:sp>
      <p:pic>
        <p:nvPicPr>
          <p:cNvPr id="5" name="Zástupný symbol pro obsah 4">
            <a:extLst>
              <a:ext uri="{FF2B5EF4-FFF2-40B4-BE49-F238E27FC236}">
                <a16:creationId xmlns:a16="http://schemas.microsoft.com/office/drawing/2014/main" xmlns="" id="{77B0EA7A-E993-4A04-81EA-CB04D990AAFB}"/>
              </a:ext>
            </a:extLst>
          </p:cNvPr>
          <p:cNvPicPr>
            <a:picLocks noGrp="1" noChangeAspect="1"/>
          </p:cNvPicPr>
          <p:nvPr>
            <p:ph idx="1"/>
          </p:nvPr>
        </p:nvPicPr>
        <p:blipFill rotWithShape="1">
          <a:blip r:embed="rId2" cstate="print">
            <a:extLst>
              <a:ext uri="{28A0092B-C50C-407E-A947-70E740481C1C}">
                <a14:useLocalDpi xmlns="" xmlns:a14="http://schemas.microsoft.com/office/drawing/2010/main" val="0"/>
              </a:ext>
            </a:extLst>
          </a:blip>
          <a:srcRect b="4352"/>
          <a:stretch/>
        </p:blipFill>
        <p:spPr>
          <a:xfrm>
            <a:off x="1295402" y="1430137"/>
            <a:ext cx="9601196" cy="4750037"/>
          </a:xfrm>
        </p:spPr>
      </p:pic>
      <p:sp>
        <p:nvSpPr>
          <p:cNvPr id="4" name="TextovéPole 3">
            <a:extLst>
              <a:ext uri="{FF2B5EF4-FFF2-40B4-BE49-F238E27FC236}">
                <a16:creationId xmlns:a16="http://schemas.microsoft.com/office/drawing/2014/main" xmlns="" id="{1E1C49D7-B4E6-47D7-95A1-E25FAA157C7A}"/>
              </a:ext>
            </a:extLst>
          </p:cNvPr>
          <p:cNvSpPr txBox="1"/>
          <p:nvPr/>
        </p:nvSpPr>
        <p:spPr>
          <a:xfrm flipH="1">
            <a:off x="10497950" y="5903175"/>
            <a:ext cx="398648" cy="276999"/>
          </a:xfrm>
          <a:prstGeom prst="rect">
            <a:avLst/>
          </a:prstGeom>
          <a:noFill/>
        </p:spPr>
        <p:txBody>
          <a:bodyPr wrap="square" rtlCol="0">
            <a:spAutoFit/>
          </a:bodyPr>
          <a:lstStyle/>
          <a:p>
            <a:r>
              <a:rPr lang="en-GB" sz="1200" dirty="0"/>
              <a:t>(3)</a:t>
            </a:r>
          </a:p>
        </p:txBody>
      </p:sp>
    </p:spTree>
    <p:extLst>
      <p:ext uri="{BB962C8B-B14F-4D97-AF65-F5344CB8AC3E}">
        <p14:creationId xmlns="" xmlns:p14="http://schemas.microsoft.com/office/powerpoint/2010/main" val="176006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805EF62-2E2C-4659-B2F4-61C3CD1F7026}"/>
              </a:ext>
            </a:extLst>
          </p:cNvPr>
          <p:cNvSpPr>
            <a:spLocks noGrp="1"/>
          </p:cNvSpPr>
          <p:nvPr>
            <p:ph type="title"/>
          </p:nvPr>
        </p:nvSpPr>
        <p:spPr/>
        <p:txBody>
          <a:bodyPr/>
          <a:lstStyle/>
          <a:p>
            <a:endParaRPr lang="cs-CZ" dirty="0"/>
          </a:p>
        </p:txBody>
      </p:sp>
      <p:pic>
        <p:nvPicPr>
          <p:cNvPr id="5" name="Zástupný symbol pro obsah 4">
            <a:extLst>
              <a:ext uri="{FF2B5EF4-FFF2-40B4-BE49-F238E27FC236}">
                <a16:creationId xmlns:a16="http://schemas.microsoft.com/office/drawing/2014/main" xmlns="" id="{EC91C8EE-ABC8-424C-B1FB-2F031D756678}"/>
              </a:ext>
            </a:extLst>
          </p:cNvPr>
          <p:cNvPicPr>
            <a:picLocks noGrp="1" noChangeAspect="1"/>
          </p:cNvPicPr>
          <p:nvPr>
            <p:ph idx="1"/>
          </p:nvPr>
        </p:nvPicPr>
        <p:blipFill rotWithShape="1">
          <a:blip r:embed="rId2" cstate="print">
            <a:extLst>
              <a:ext uri="{28A0092B-C50C-407E-A947-70E740481C1C}">
                <a14:useLocalDpi xmlns="" xmlns:a14="http://schemas.microsoft.com/office/drawing/2010/main" val="0"/>
              </a:ext>
            </a:extLst>
          </a:blip>
          <a:srcRect b="5100"/>
          <a:stretch/>
        </p:blipFill>
        <p:spPr>
          <a:xfrm>
            <a:off x="780146" y="819653"/>
            <a:ext cx="10631707" cy="5218694"/>
          </a:xfrm>
        </p:spPr>
      </p:pic>
      <p:sp>
        <p:nvSpPr>
          <p:cNvPr id="4" name="TextovéPole 3">
            <a:extLst>
              <a:ext uri="{FF2B5EF4-FFF2-40B4-BE49-F238E27FC236}">
                <a16:creationId xmlns:a16="http://schemas.microsoft.com/office/drawing/2014/main" xmlns="" id="{12061738-7B93-4721-AC8F-727982C856D8}"/>
              </a:ext>
            </a:extLst>
          </p:cNvPr>
          <p:cNvSpPr txBox="1"/>
          <p:nvPr/>
        </p:nvSpPr>
        <p:spPr>
          <a:xfrm flipH="1">
            <a:off x="10896598" y="5951412"/>
            <a:ext cx="398648" cy="276999"/>
          </a:xfrm>
          <a:prstGeom prst="rect">
            <a:avLst/>
          </a:prstGeom>
          <a:noFill/>
        </p:spPr>
        <p:txBody>
          <a:bodyPr wrap="square" rtlCol="0">
            <a:spAutoFit/>
          </a:bodyPr>
          <a:lstStyle/>
          <a:p>
            <a:r>
              <a:rPr lang="en-GB" sz="1200" dirty="0"/>
              <a:t>(4)</a:t>
            </a:r>
          </a:p>
        </p:txBody>
      </p:sp>
    </p:spTree>
    <p:extLst>
      <p:ext uri="{BB962C8B-B14F-4D97-AF65-F5344CB8AC3E}">
        <p14:creationId xmlns="" xmlns:p14="http://schemas.microsoft.com/office/powerpoint/2010/main" val="3617734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5905679-FB5E-493D-B8EA-2BEE80E11371}"/>
              </a:ext>
            </a:extLst>
          </p:cNvPr>
          <p:cNvSpPr>
            <a:spLocks noGrp="1"/>
          </p:cNvSpPr>
          <p:nvPr>
            <p:ph type="title"/>
          </p:nvPr>
        </p:nvSpPr>
        <p:spPr/>
        <p:txBody>
          <a:bodyPr/>
          <a:lstStyle/>
          <a:p>
            <a:r>
              <a:rPr lang="en-GB" dirty="0"/>
              <a:t>Risk factors and symptoms</a:t>
            </a:r>
          </a:p>
        </p:txBody>
      </p:sp>
      <p:sp>
        <p:nvSpPr>
          <p:cNvPr id="3" name="Zástupný text 2">
            <a:extLst>
              <a:ext uri="{FF2B5EF4-FFF2-40B4-BE49-F238E27FC236}">
                <a16:creationId xmlns:a16="http://schemas.microsoft.com/office/drawing/2014/main" xmlns="" id="{E2BBA1C3-3FBD-4027-9274-DB5F0A2F650F}"/>
              </a:ext>
            </a:extLst>
          </p:cNvPr>
          <p:cNvSpPr>
            <a:spLocks noGrp="1"/>
          </p:cNvSpPr>
          <p:nvPr>
            <p:ph type="body" idx="1"/>
          </p:nvPr>
        </p:nvSpPr>
        <p:spPr>
          <a:xfrm>
            <a:off x="865909" y="2670848"/>
            <a:ext cx="4718304" cy="576262"/>
          </a:xfrm>
        </p:spPr>
        <p:txBody>
          <a:bodyPr/>
          <a:lstStyle/>
          <a:p>
            <a:r>
              <a:rPr lang="en-GB" b="1" dirty="0"/>
              <a:t>Risk factors</a:t>
            </a:r>
          </a:p>
        </p:txBody>
      </p:sp>
      <p:sp>
        <p:nvSpPr>
          <p:cNvPr id="4" name="Zástupný obsah 3">
            <a:extLst>
              <a:ext uri="{FF2B5EF4-FFF2-40B4-BE49-F238E27FC236}">
                <a16:creationId xmlns:a16="http://schemas.microsoft.com/office/drawing/2014/main" xmlns="" id="{8B389C1C-0456-48A6-B648-1DFCE5094A94}"/>
              </a:ext>
            </a:extLst>
          </p:cNvPr>
          <p:cNvSpPr>
            <a:spLocks noGrp="1"/>
          </p:cNvSpPr>
          <p:nvPr>
            <p:ph sz="half" idx="2"/>
          </p:nvPr>
        </p:nvSpPr>
        <p:spPr>
          <a:xfrm>
            <a:off x="865909" y="3255699"/>
            <a:ext cx="5145422" cy="3131246"/>
          </a:xfrm>
        </p:spPr>
        <p:txBody>
          <a:bodyPr>
            <a:normAutofit fontScale="85000" lnSpcReduction="20000"/>
          </a:bodyPr>
          <a:lstStyle/>
          <a:p>
            <a:r>
              <a:rPr lang="en-GB" dirty="0"/>
              <a:t>HPV infection</a:t>
            </a:r>
          </a:p>
          <a:p>
            <a:r>
              <a:rPr lang="en-GB" dirty="0"/>
              <a:t>Promiscuity </a:t>
            </a:r>
          </a:p>
          <a:p>
            <a:r>
              <a:rPr lang="en-GB" dirty="0"/>
              <a:t>Selection of a partner with risky sexual behaviour</a:t>
            </a:r>
          </a:p>
          <a:p>
            <a:r>
              <a:rPr lang="en-GB" dirty="0"/>
              <a:t>Sexual intercourse at a young age</a:t>
            </a:r>
          </a:p>
          <a:p>
            <a:r>
              <a:rPr lang="en-GB" dirty="0"/>
              <a:t>Unprotected sexual intercourse</a:t>
            </a:r>
          </a:p>
          <a:p>
            <a:r>
              <a:rPr lang="en-GB" dirty="0"/>
              <a:t>Smoking</a:t>
            </a:r>
          </a:p>
          <a:p>
            <a:r>
              <a:rPr lang="en-GB" dirty="0"/>
              <a:t>Immunity disorders</a:t>
            </a:r>
          </a:p>
          <a:p>
            <a:endParaRPr lang="cs-CZ" dirty="0"/>
          </a:p>
        </p:txBody>
      </p:sp>
      <p:sp>
        <p:nvSpPr>
          <p:cNvPr id="5" name="Zástupný text 4">
            <a:extLst>
              <a:ext uri="{FF2B5EF4-FFF2-40B4-BE49-F238E27FC236}">
                <a16:creationId xmlns:a16="http://schemas.microsoft.com/office/drawing/2014/main" xmlns="" id="{AE40899E-ADAC-435C-9044-65E0D5B6F548}"/>
              </a:ext>
            </a:extLst>
          </p:cNvPr>
          <p:cNvSpPr>
            <a:spLocks noGrp="1"/>
          </p:cNvSpPr>
          <p:nvPr>
            <p:ph type="body" sz="quarter" idx="3"/>
          </p:nvPr>
        </p:nvSpPr>
        <p:spPr>
          <a:xfrm>
            <a:off x="5955081" y="2658414"/>
            <a:ext cx="4718304" cy="576262"/>
          </a:xfrm>
        </p:spPr>
        <p:txBody>
          <a:bodyPr/>
          <a:lstStyle/>
          <a:p>
            <a:r>
              <a:rPr lang="en-GB" b="1" dirty="0"/>
              <a:t>Symptoms </a:t>
            </a:r>
          </a:p>
        </p:txBody>
      </p:sp>
      <p:sp>
        <p:nvSpPr>
          <p:cNvPr id="6" name="Zástupný obsah 5">
            <a:extLst>
              <a:ext uri="{FF2B5EF4-FFF2-40B4-BE49-F238E27FC236}">
                <a16:creationId xmlns:a16="http://schemas.microsoft.com/office/drawing/2014/main" xmlns="" id="{A3369638-257B-4DAB-8051-121E783F0A54}"/>
              </a:ext>
            </a:extLst>
          </p:cNvPr>
          <p:cNvSpPr>
            <a:spLocks noGrp="1"/>
          </p:cNvSpPr>
          <p:nvPr>
            <p:ph sz="quarter" idx="4"/>
          </p:nvPr>
        </p:nvSpPr>
        <p:spPr>
          <a:xfrm>
            <a:off x="5955081" y="3234676"/>
            <a:ext cx="5145422" cy="3131246"/>
          </a:xfrm>
        </p:spPr>
        <p:txBody>
          <a:bodyPr>
            <a:normAutofit fontScale="92500" lnSpcReduction="20000"/>
          </a:bodyPr>
          <a:lstStyle/>
          <a:p>
            <a:r>
              <a:rPr lang="en-GB" dirty="0"/>
              <a:t>There are usually no symptoms in the pre-cancer stage and initial stage.</a:t>
            </a:r>
          </a:p>
          <a:p>
            <a:r>
              <a:rPr lang="en-GB" dirty="0"/>
              <a:t>Symptoms of late cancer stage</a:t>
            </a:r>
          </a:p>
          <a:p>
            <a:pPr lvl="1"/>
            <a:r>
              <a:rPr lang="en-GB" dirty="0"/>
              <a:t>Pain in the lower abdomen</a:t>
            </a:r>
          </a:p>
          <a:p>
            <a:pPr lvl="1"/>
            <a:r>
              <a:rPr lang="en-GB" dirty="0"/>
              <a:t>Bleeding other than menstruation</a:t>
            </a:r>
          </a:p>
          <a:p>
            <a:pPr lvl="1"/>
            <a:r>
              <a:rPr lang="en-GB" dirty="0"/>
              <a:t>Pain during sexual intercourse</a:t>
            </a:r>
          </a:p>
          <a:p>
            <a:pPr lvl="1"/>
            <a:r>
              <a:rPr lang="en-GB" dirty="0"/>
              <a:t>Discharge from the vagina</a:t>
            </a:r>
          </a:p>
          <a:p>
            <a:pPr lvl="1"/>
            <a:r>
              <a:rPr lang="en-GB" dirty="0"/>
              <a:t>Pain during urination</a:t>
            </a:r>
          </a:p>
          <a:p>
            <a:endParaRPr lang="cs-CZ" dirty="0"/>
          </a:p>
        </p:txBody>
      </p:sp>
      <p:sp>
        <p:nvSpPr>
          <p:cNvPr id="7" name="TextovéPole 6">
            <a:extLst>
              <a:ext uri="{FF2B5EF4-FFF2-40B4-BE49-F238E27FC236}">
                <a16:creationId xmlns:a16="http://schemas.microsoft.com/office/drawing/2014/main" xmlns="" id="{B4008CF3-940B-4947-851B-F29FF5FCFDBE}"/>
              </a:ext>
            </a:extLst>
          </p:cNvPr>
          <p:cNvSpPr txBox="1"/>
          <p:nvPr/>
        </p:nvSpPr>
        <p:spPr>
          <a:xfrm>
            <a:off x="7882788" y="2013324"/>
            <a:ext cx="3443303" cy="1200329"/>
          </a:xfrm>
          <a:prstGeom prst="rect">
            <a:avLst/>
          </a:prstGeom>
          <a:solidFill>
            <a:schemeClr val="bg1"/>
          </a:solidFill>
        </p:spPr>
        <p:txBody>
          <a:bodyPr wrap="square" rtlCol="0">
            <a:spAutoFit/>
          </a:bodyPr>
          <a:lstStyle/>
          <a:p>
            <a:pPr algn="ctr"/>
            <a:r>
              <a:rPr lang="en-GB" dirty="0">
                <a:solidFill>
                  <a:srgbClr val="FF0000"/>
                </a:solidFill>
              </a:rPr>
              <a:t>These signs need not necessarily mean a neoplastic disease, but certainly should be given attention! </a:t>
            </a:r>
          </a:p>
        </p:txBody>
      </p:sp>
    </p:spTree>
    <p:extLst>
      <p:ext uri="{BB962C8B-B14F-4D97-AF65-F5344CB8AC3E}">
        <p14:creationId xmlns="" xmlns:p14="http://schemas.microsoft.com/office/powerpoint/2010/main" val="135602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5" grpId="0" build="p"/>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70D283A-D321-4C44-BA81-9F2E34F12905}"/>
              </a:ext>
            </a:extLst>
          </p:cNvPr>
          <p:cNvSpPr>
            <a:spLocks noGrp="1"/>
          </p:cNvSpPr>
          <p:nvPr>
            <p:ph type="title"/>
          </p:nvPr>
        </p:nvSpPr>
        <p:spPr/>
        <p:txBody>
          <a:bodyPr/>
          <a:lstStyle/>
          <a:p>
            <a:r>
              <a:rPr lang="en-GB" dirty="0"/>
              <a:t>HPV</a:t>
            </a:r>
          </a:p>
        </p:txBody>
      </p:sp>
      <p:sp>
        <p:nvSpPr>
          <p:cNvPr id="3" name="Zástupný obsah 2">
            <a:extLst>
              <a:ext uri="{FF2B5EF4-FFF2-40B4-BE49-F238E27FC236}">
                <a16:creationId xmlns:a16="http://schemas.microsoft.com/office/drawing/2014/main" xmlns="" id="{E2449402-FD45-4455-9047-A8598993B656}"/>
              </a:ext>
            </a:extLst>
          </p:cNvPr>
          <p:cNvSpPr>
            <a:spLocks noGrp="1"/>
          </p:cNvSpPr>
          <p:nvPr>
            <p:ph idx="1"/>
          </p:nvPr>
        </p:nvSpPr>
        <p:spPr>
          <a:xfrm>
            <a:off x="900113" y="2556932"/>
            <a:ext cx="10306049" cy="3318936"/>
          </a:xfrm>
        </p:spPr>
        <p:txBody>
          <a:bodyPr>
            <a:normAutofit fontScale="92500" lnSpcReduction="10000"/>
          </a:bodyPr>
          <a:lstStyle/>
          <a:p>
            <a:r>
              <a:rPr lang="en-GB" dirty="0"/>
              <a:t>Human papillomavirus</a:t>
            </a:r>
          </a:p>
          <a:p>
            <a:r>
              <a:rPr lang="en-GB" dirty="0"/>
              <a:t>The main factor of the onset of cervical cancer</a:t>
            </a:r>
          </a:p>
          <a:p>
            <a:r>
              <a:rPr lang="en-GB" dirty="0"/>
              <a:t>Transmitted by sexual intercourse</a:t>
            </a:r>
          </a:p>
          <a:p>
            <a:r>
              <a:rPr lang="en-GB" dirty="0"/>
              <a:t>Can also be transmitted by touching </a:t>
            </a:r>
          </a:p>
          <a:p>
            <a:pPr marL="0" indent="0">
              <a:buNone/>
            </a:pPr>
            <a:r>
              <a:rPr lang="en-GB" dirty="0"/>
              <a:t>     (hand – genital, genital – genital)</a:t>
            </a:r>
          </a:p>
          <a:p>
            <a:r>
              <a:rPr lang="en-GB" dirty="0"/>
              <a:t>Men can also be infected by the virus</a:t>
            </a:r>
          </a:p>
          <a:p>
            <a:r>
              <a:rPr lang="en-GB" dirty="0"/>
              <a:t>Men are mostly carriers</a:t>
            </a:r>
          </a:p>
          <a:p>
            <a:endParaRPr lang="cs-CZ" dirty="0"/>
          </a:p>
        </p:txBody>
      </p:sp>
      <p:grpSp>
        <p:nvGrpSpPr>
          <p:cNvPr id="5" name="Skupina 4">
            <a:extLst>
              <a:ext uri="{FF2B5EF4-FFF2-40B4-BE49-F238E27FC236}">
                <a16:creationId xmlns:a16="http://schemas.microsoft.com/office/drawing/2014/main" xmlns="" id="{2BD9C61F-E597-46FE-9FC0-439026C4C3B3}"/>
              </a:ext>
            </a:extLst>
          </p:cNvPr>
          <p:cNvGrpSpPr/>
          <p:nvPr/>
        </p:nvGrpSpPr>
        <p:grpSpPr>
          <a:xfrm>
            <a:off x="7101241" y="3176516"/>
            <a:ext cx="4547099" cy="3019713"/>
            <a:chOff x="7101241" y="3176516"/>
            <a:chExt cx="4547099" cy="3019713"/>
          </a:xfrm>
        </p:grpSpPr>
        <p:pic>
          <p:nvPicPr>
            <p:cNvPr id="1026" name="Picture 2" descr="r">
              <a:extLst>
                <a:ext uri="{FF2B5EF4-FFF2-40B4-BE49-F238E27FC236}">
                  <a16:creationId xmlns:a16="http://schemas.microsoft.com/office/drawing/2014/main" xmlns="" id="{E64F4D63-C08B-4B45-9251-27D9A5C9E4C3}"/>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01241" y="3450482"/>
              <a:ext cx="4307327" cy="214861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xmlns="" id="{71E04FBD-EBDC-4287-B5DF-8DF3FB2367D5}"/>
                </a:ext>
              </a:extLst>
            </p:cNvPr>
            <p:cNvSpPr txBox="1"/>
            <p:nvPr/>
          </p:nvSpPr>
          <p:spPr>
            <a:xfrm>
              <a:off x="7801550" y="3176516"/>
              <a:ext cx="2906708" cy="276999"/>
            </a:xfrm>
            <a:prstGeom prst="rect">
              <a:avLst/>
            </a:prstGeom>
            <a:solidFill>
              <a:schemeClr val="bg1"/>
            </a:solidFill>
          </p:spPr>
          <p:txBody>
            <a:bodyPr wrap="square" rtlCol="0">
              <a:spAutoFit/>
            </a:bodyPr>
            <a:lstStyle/>
            <a:p>
              <a:pPr algn="ctr"/>
              <a:r>
                <a:rPr lang="en-GB" sz="1200" dirty="0"/>
                <a:t>Development of cervical cancer</a:t>
              </a:r>
            </a:p>
          </p:txBody>
        </p:sp>
        <p:sp>
          <p:nvSpPr>
            <p:cNvPr id="7" name="TextovéPole 8">
              <a:extLst>
                <a:ext uri="{FF2B5EF4-FFF2-40B4-BE49-F238E27FC236}">
                  <a16:creationId xmlns:a16="http://schemas.microsoft.com/office/drawing/2014/main" xmlns="" id="{BB7A2555-6878-4B31-953E-0AF9073A68B6}"/>
                </a:ext>
              </a:extLst>
            </p:cNvPr>
            <p:cNvSpPr txBox="1"/>
            <p:nvPr/>
          </p:nvSpPr>
          <p:spPr>
            <a:xfrm flipH="1">
              <a:off x="11147331" y="5322099"/>
              <a:ext cx="398648"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dirty="0"/>
                <a:t>(5)</a:t>
              </a:r>
            </a:p>
          </p:txBody>
        </p:sp>
        <p:sp>
          <p:nvSpPr>
            <p:cNvPr id="9" name="TextovéPole 8">
              <a:extLst>
                <a:ext uri="{FF2B5EF4-FFF2-40B4-BE49-F238E27FC236}">
                  <a16:creationId xmlns:a16="http://schemas.microsoft.com/office/drawing/2014/main" xmlns="" id="{FF4A7523-3380-4E80-BB1F-4CCBF8FD8F79}"/>
                </a:ext>
              </a:extLst>
            </p:cNvPr>
            <p:cNvSpPr txBox="1"/>
            <p:nvPr/>
          </p:nvSpPr>
          <p:spPr>
            <a:xfrm flipH="1">
              <a:off x="7101241" y="5549898"/>
              <a:ext cx="4547099"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dirty="0"/>
                <a:t>healthy uterus – 1st neoplastic stage causing an inflammatory response – 2nd neoplastic stage covering the whole cervix – 3rd neoplastic stage reaching the vagina and surrounding parts</a:t>
              </a:r>
            </a:p>
          </p:txBody>
        </p:sp>
      </p:grpSp>
    </p:spTree>
    <p:extLst>
      <p:ext uri="{BB962C8B-B14F-4D97-AF65-F5344CB8AC3E}">
        <p14:creationId xmlns="" xmlns:p14="http://schemas.microsoft.com/office/powerpoint/2010/main" val="317457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5B4A23A-D072-4A5F-B083-B9B682D97A68}"/>
              </a:ext>
            </a:extLst>
          </p:cNvPr>
          <p:cNvSpPr>
            <a:spLocks noGrp="1"/>
          </p:cNvSpPr>
          <p:nvPr>
            <p:ph type="title"/>
          </p:nvPr>
        </p:nvSpPr>
        <p:spPr/>
        <p:txBody>
          <a:bodyPr/>
          <a:lstStyle/>
          <a:p>
            <a:r>
              <a:rPr lang="en-GB" dirty="0"/>
              <a:t>Prevention of cervical cancer</a:t>
            </a:r>
          </a:p>
        </p:txBody>
      </p:sp>
      <p:sp>
        <p:nvSpPr>
          <p:cNvPr id="3" name="Zástupný obsah 2">
            <a:extLst>
              <a:ext uri="{FF2B5EF4-FFF2-40B4-BE49-F238E27FC236}">
                <a16:creationId xmlns:a16="http://schemas.microsoft.com/office/drawing/2014/main" xmlns="" id="{BE4DC70F-236E-498D-8C35-6A9A7E737B94}"/>
              </a:ext>
            </a:extLst>
          </p:cNvPr>
          <p:cNvSpPr>
            <a:spLocks noGrp="1"/>
          </p:cNvSpPr>
          <p:nvPr>
            <p:ph idx="1"/>
          </p:nvPr>
        </p:nvSpPr>
        <p:spPr/>
        <p:txBody>
          <a:bodyPr>
            <a:normAutofit lnSpcReduction="10000"/>
          </a:bodyPr>
          <a:lstStyle/>
          <a:p>
            <a:r>
              <a:rPr lang="en-GB" dirty="0"/>
              <a:t>General primary prevention rules</a:t>
            </a:r>
          </a:p>
          <a:p>
            <a:r>
              <a:rPr lang="en-GB" dirty="0"/>
              <a:t>Preventive gynaecological examination once a year</a:t>
            </a:r>
          </a:p>
          <a:p>
            <a:r>
              <a:rPr lang="en-GB" dirty="0"/>
              <a:t>Delaying the first sexual intercourse (preferably until 18 years of age)</a:t>
            </a:r>
          </a:p>
          <a:p>
            <a:r>
              <a:rPr lang="en-GB" dirty="0"/>
              <a:t>Partner stability</a:t>
            </a:r>
          </a:p>
          <a:p>
            <a:r>
              <a:rPr lang="en-GB" dirty="0"/>
              <a:t>Protected sexual intercourse using a condom</a:t>
            </a:r>
          </a:p>
          <a:p>
            <a:r>
              <a:rPr lang="en-GB" dirty="0"/>
              <a:t>HPV vaccination</a:t>
            </a:r>
          </a:p>
          <a:p>
            <a:endParaRPr lang="cs-CZ" dirty="0"/>
          </a:p>
          <a:p>
            <a:endParaRPr lang="cs-CZ" dirty="0"/>
          </a:p>
        </p:txBody>
      </p:sp>
    </p:spTree>
    <p:extLst>
      <p:ext uri="{BB962C8B-B14F-4D97-AF65-F5344CB8AC3E}">
        <p14:creationId xmlns="" xmlns:p14="http://schemas.microsoft.com/office/powerpoint/2010/main" val="1022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D07386F-7FDF-4BB7-A864-68CB207A03F3}"/>
              </a:ext>
            </a:extLst>
          </p:cNvPr>
          <p:cNvSpPr>
            <a:spLocks noGrp="1"/>
          </p:cNvSpPr>
          <p:nvPr>
            <p:ph type="title"/>
          </p:nvPr>
        </p:nvSpPr>
        <p:spPr/>
        <p:txBody>
          <a:bodyPr>
            <a:normAutofit fontScale="90000"/>
          </a:bodyPr>
          <a:lstStyle/>
          <a:p>
            <a:r>
              <a:rPr lang="en-GB" dirty="0"/>
              <a:t>Screening of cervical cancer</a:t>
            </a:r>
            <a:br>
              <a:rPr lang="en-GB" dirty="0"/>
            </a:br>
            <a:r>
              <a:rPr lang="en-GB" dirty="0"/>
              <a:t>HPV vaccination</a:t>
            </a:r>
          </a:p>
        </p:txBody>
      </p:sp>
      <p:sp>
        <p:nvSpPr>
          <p:cNvPr id="3" name="Zástupný text 2">
            <a:extLst>
              <a:ext uri="{FF2B5EF4-FFF2-40B4-BE49-F238E27FC236}">
                <a16:creationId xmlns:a16="http://schemas.microsoft.com/office/drawing/2014/main" xmlns="" id="{12A0560F-636E-496A-A5B5-71BBD0BE1FC9}"/>
              </a:ext>
            </a:extLst>
          </p:cNvPr>
          <p:cNvSpPr>
            <a:spLocks noGrp="1"/>
          </p:cNvSpPr>
          <p:nvPr>
            <p:ph type="body" idx="1"/>
          </p:nvPr>
        </p:nvSpPr>
        <p:spPr>
          <a:xfrm>
            <a:off x="1293026" y="2476499"/>
            <a:ext cx="4718304" cy="576262"/>
          </a:xfrm>
        </p:spPr>
        <p:txBody>
          <a:bodyPr/>
          <a:lstStyle/>
          <a:p>
            <a:r>
              <a:rPr lang="en-GB" b="1" dirty="0"/>
              <a:t>Screening</a:t>
            </a:r>
            <a:r>
              <a:rPr lang="en-GB" dirty="0"/>
              <a:t> </a:t>
            </a:r>
          </a:p>
        </p:txBody>
      </p:sp>
      <p:sp>
        <p:nvSpPr>
          <p:cNvPr id="5" name="Zástupný text 4">
            <a:extLst>
              <a:ext uri="{FF2B5EF4-FFF2-40B4-BE49-F238E27FC236}">
                <a16:creationId xmlns:a16="http://schemas.microsoft.com/office/drawing/2014/main" xmlns="" id="{A64393EC-A526-4072-9018-2454B9761547}"/>
              </a:ext>
            </a:extLst>
          </p:cNvPr>
          <p:cNvSpPr>
            <a:spLocks noGrp="1"/>
          </p:cNvSpPr>
          <p:nvPr>
            <p:ph type="body" sz="quarter" idx="3"/>
          </p:nvPr>
        </p:nvSpPr>
        <p:spPr>
          <a:xfrm>
            <a:off x="6180669" y="2471731"/>
            <a:ext cx="4718304" cy="576262"/>
          </a:xfrm>
        </p:spPr>
        <p:txBody>
          <a:bodyPr/>
          <a:lstStyle/>
          <a:p>
            <a:r>
              <a:rPr lang="en-GB" b="1" dirty="0"/>
              <a:t>HPV vaccination</a:t>
            </a:r>
          </a:p>
        </p:txBody>
      </p:sp>
      <p:sp>
        <p:nvSpPr>
          <p:cNvPr id="4" name="Zástupný obsah 3">
            <a:extLst>
              <a:ext uri="{FF2B5EF4-FFF2-40B4-BE49-F238E27FC236}">
                <a16:creationId xmlns:a16="http://schemas.microsoft.com/office/drawing/2014/main" xmlns="" id="{1A4B17E1-0013-4669-8AE3-DA90A45561F5}"/>
              </a:ext>
            </a:extLst>
          </p:cNvPr>
          <p:cNvSpPr>
            <a:spLocks noGrp="1"/>
          </p:cNvSpPr>
          <p:nvPr>
            <p:ph sz="half" idx="2"/>
          </p:nvPr>
        </p:nvSpPr>
        <p:spPr>
          <a:xfrm>
            <a:off x="826301" y="3052759"/>
            <a:ext cx="5185029" cy="3376615"/>
          </a:xfrm>
        </p:spPr>
        <p:txBody>
          <a:bodyPr>
            <a:normAutofit fontScale="92500" lnSpcReduction="20000"/>
          </a:bodyPr>
          <a:lstStyle/>
          <a:p>
            <a:r>
              <a:rPr lang="en-GB" dirty="0"/>
              <a:t>Detection of pre-cancer stage or initial cancer stage.</a:t>
            </a:r>
          </a:p>
          <a:p>
            <a:r>
              <a:rPr lang="en-GB" dirty="0"/>
              <a:t>Cervical smear is taken during regular gynaecological examination.</a:t>
            </a:r>
          </a:p>
          <a:p>
            <a:r>
              <a:rPr lang="en-GB" dirty="0"/>
              <a:t>For the purposes of cancer prevention, girls should be first examined after the beginning of sexual life, but for the first time should see the gynaecologist at the age of 15. </a:t>
            </a:r>
          </a:p>
        </p:txBody>
      </p:sp>
      <p:sp>
        <p:nvSpPr>
          <p:cNvPr id="6" name="Zástupný obsah 5">
            <a:extLst>
              <a:ext uri="{FF2B5EF4-FFF2-40B4-BE49-F238E27FC236}">
                <a16:creationId xmlns:a16="http://schemas.microsoft.com/office/drawing/2014/main" xmlns="" id="{242BD408-A163-4574-913F-6AD6DF3FAA17}"/>
              </a:ext>
            </a:extLst>
          </p:cNvPr>
          <p:cNvSpPr>
            <a:spLocks noGrp="1"/>
          </p:cNvSpPr>
          <p:nvPr>
            <p:ph sz="quarter" idx="4"/>
          </p:nvPr>
        </p:nvSpPr>
        <p:spPr>
          <a:xfrm>
            <a:off x="6096000" y="3047993"/>
            <a:ext cx="5434013" cy="3048020"/>
          </a:xfrm>
        </p:spPr>
        <p:txBody>
          <a:bodyPr>
            <a:normAutofit fontScale="92500" lnSpcReduction="10000"/>
          </a:bodyPr>
          <a:lstStyle/>
          <a:p>
            <a:r>
              <a:rPr lang="en-GB" dirty="0"/>
              <a:t>Vaccination is not the only protection against HPV!</a:t>
            </a:r>
          </a:p>
          <a:p>
            <a:pPr marL="0" indent="0">
              <a:buNone/>
            </a:pPr>
            <a:endParaRPr lang="cs-CZ" dirty="0"/>
          </a:p>
          <a:p>
            <a:pPr marL="0" indent="0">
              <a:buNone/>
            </a:pPr>
            <a:endParaRPr lang="cs-CZ" dirty="0"/>
          </a:p>
          <a:p>
            <a:r>
              <a:rPr lang="en-GB" dirty="0"/>
              <a:t>Girls between 13 and 14 year and boys at the age of 13 years have this vaccination paid by the health insurance company.</a:t>
            </a:r>
          </a:p>
          <a:p>
            <a:endParaRPr lang="cs-CZ" dirty="0"/>
          </a:p>
        </p:txBody>
      </p:sp>
      <p:sp>
        <p:nvSpPr>
          <p:cNvPr id="9" name="TextovéPole 8">
            <a:extLst>
              <a:ext uri="{FF2B5EF4-FFF2-40B4-BE49-F238E27FC236}">
                <a16:creationId xmlns:a16="http://schemas.microsoft.com/office/drawing/2014/main" xmlns="" id="{185E1461-B4F7-4BFE-90DC-C2ADAE7B6194}"/>
              </a:ext>
            </a:extLst>
          </p:cNvPr>
          <p:cNvSpPr txBox="1"/>
          <p:nvPr/>
        </p:nvSpPr>
        <p:spPr>
          <a:xfrm>
            <a:off x="8539821" y="5848436"/>
            <a:ext cx="3081528" cy="307777"/>
          </a:xfrm>
          <a:prstGeom prst="rect">
            <a:avLst/>
          </a:prstGeom>
          <a:noFill/>
        </p:spPr>
        <p:txBody>
          <a:bodyPr wrap="square" rtlCol="0">
            <a:spAutoFit/>
          </a:bodyPr>
          <a:lstStyle/>
          <a:p>
            <a:r>
              <a:rPr lang="en-GB" sz="1400" dirty="0">
                <a:hlinkClick r:id="rId2"/>
              </a:rPr>
              <a:t>Vaccination and screening – video</a:t>
            </a:r>
          </a:p>
        </p:txBody>
      </p:sp>
    </p:spTree>
    <p:extLst>
      <p:ext uri="{BB962C8B-B14F-4D97-AF65-F5344CB8AC3E}">
        <p14:creationId xmlns="" xmlns:p14="http://schemas.microsoft.com/office/powerpoint/2010/main" val="284065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4" grpId="0" build="p"/>
      <p:bldP spid="6" grpId="0" build="p"/>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CBFD7AED-4537-4BAB-ACB7-AA655001982E}"/>
              </a:ext>
            </a:extLst>
          </p:cNvPr>
          <p:cNvSpPr>
            <a:spLocks noGrp="1"/>
          </p:cNvSpPr>
          <p:nvPr>
            <p:ph type="title"/>
          </p:nvPr>
        </p:nvSpPr>
        <p:spPr/>
        <p:txBody>
          <a:bodyPr/>
          <a:lstStyle/>
          <a:p>
            <a:r>
              <a:rPr lang="en-GB" dirty="0"/>
              <a:t>References</a:t>
            </a:r>
          </a:p>
        </p:txBody>
      </p:sp>
      <p:sp>
        <p:nvSpPr>
          <p:cNvPr id="3" name="Zástupný symbol pro obsah 2">
            <a:extLst>
              <a:ext uri="{FF2B5EF4-FFF2-40B4-BE49-F238E27FC236}">
                <a16:creationId xmlns:a16="http://schemas.microsoft.com/office/drawing/2014/main" xmlns="" id="{8BA83090-7D96-4ABC-B268-FBD2E943A3DF}"/>
              </a:ext>
            </a:extLst>
          </p:cNvPr>
          <p:cNvSpPr>
            <a:spLocks noGrp="1"/>
          </p:cNvSpPr>
          <p:nvPr>
            <p:ph idx="1"/>
          </p:nvPr>
        </p:nvSpPr>
        <p:spPr>
          <a:xfrm>
            <a:off x="1295401" y="2556932"/>
            <a:ext cx="9601196" cy="3615268"/>
          </a:xfrm>
        </p:spPr>
        <p:txBody>
          <a:bodyPr>
            <a:normAutofit fontScale="55000" lnSpcReduction="20000"/>
          </a:bodyPr>
          <a:lstStyle/>
          <a:p>
            <a:pPr lvl="0"/>
            <a:r>
              <a:rPr lang="en-GB" dirty="0" err="1"/>
              <a:t>Lidský</a:t>
            </a:r>
            <a:r>
              <a:rPr lang="en-GB" dirty="0"/>
              <a:t> </a:t>
            </a:r>
            <a:r>
              <a:rPr lang="en-GB" dirty="0" err="1"/>
              <a:t>papilomavirus</a:t>
            </a:r>
            <a:r>
              <a:rPr lang="en-GB" dirty="0"/>
              <a:t>. </a:t>
            </a:r>
            <a:r>
              <a:rPr lang="en-GB" i="1" dirty="0"/>
              <a:t>Cervix</a:t>
            </a:r>
            <a:r>
              <a:rPr lang="en-GB" dirty="0"/>
              <a:t> [online]. 2018, 6. 3. 2014 [cit. 2018-05-05]. Retrieved from: https://www.cervix.cz/index.php?pg=pro-verejnost--lidsky-papilomavirus-hpv</a:t>
            </a:r>
          </a:p>
          <a:p>
            <a:pPr lvl="0"/>
            <a:r>
              <a:rPr lang="en-GB" dirty="0" err="1"/>
              <a:t>Rakovina</a:t>
            </a:r>
            <a:r>
              <a:rPr lang="en-GB" dirty="0"/>
              <a:t> </a:t>
            </a:r>
            <a:r>
              <a:rPr lang="en-GB" dirty="0" err="1"/>
              <a:t>děložního</a:t>
            </a:r>
            <a:r>
              <a:rPr lang="en-GB" dirty="0"/>
              <a:t> </a:t>
            </a:r>
            <a:r>
              <a:rPr lang="en-GB" dirty="0" err="1"/>
              <a:t>čípku</a:t>
            </a:r>
            <a:r>
              <a:rPr lang="en-GB" dirty="0"/>
              <a:t>. </a:t>
            </a:r>
            <a:r>
              <a:rPr lang="en-GB" i="1" dirty="0"/>
              <a:t>Cervix</a:t>
            </a:r>
            <a:r>
              <a:rPr lang="en-GB" dirty="0"/>
              <a:t> [online]. 2018, 18. 12. 2017 [cit. 2018-05-05]. Retrieved from: https://www.cervix.cz/index.php?pg=pro-verejnost--rakovina-delozniho-cipku--prevence</a:t>
            </a:r>
          </a:p>
          <a:p>
            <a:pPr lvl="0"/>
            <a:r>
              <a:rPr lang="en-GB" dirty="0" err="1"/>
              <a:t>Rakovina</a:t>
            </a:r>
            <a:r>
              <a:rPr lang="en-GB" dirty="0"/>
              <a:t> </a:t>
            </a:r>
            <a:r>
              <a:rPr lang="en-GB" dirty="0" err="1"/>
              <a:t>děložního</a:t>
            </a:r>
            <a:r>
              <a:rPr lang="en-GB" dirty="0"/>
              <a:t> </a:t>
            </a:r>
            <a:r>
              <a:rPr lang="en-GB" dirty="0" err="1"/>
              <a:t>čípku</a:t>
            </a:r>
            <a:r>
              <a:rPr lang="en-GB" dirty="0"/>
              <a:t>. </a:t>
            </a:r>
            <a:r>
              <a:rPr lang="en-GB" i="1" dirty="0" err="1"/>
              <a:t>Vitalion</a:t>
            </a:r>
            <a:r>
              <a:rPr lang="en-GB" dirty="0"/>
              <a:t> [online]. c2018 [cit. 2018-05-05]. Retrieved from: https://nemoci.vitalion.cz/rakovina-delozniho-cipku/</a:t>
            </a:r>
          </a:p>
          <a:p>
            <a:pPr marL="0" indent="0">
              <a:buNone/>
            </a:pPr>
            <a:r>
              <a:rPr lang="en-GB" dirty="0"/>
              <a:t>Figures:</a:t>
            </a:r>
          </a:p>
          <a:p>
            <a:pPr lvl="0"/>
            <a:r>
              <a:rPr lang="en-GB" dirty="0"/>
              <a:t>(1): </a:t>
            </a:r>
            <a:r>
              <a:rPr lang="en-GB" dirty="0" err="1"/>
              <a:t>Ženské</a:t>
            </a:r>
            <a:r>
              <a:rPr lang="en-GB" dirty="0"/>
              <a:t> </a:t>
            </a:r>
            <a:r>
              <a:rPr lang="en-GB" dirty="0" err="1"/>
              <a:t>pohlaví</a:t>
            </a:r>
            <a:r>
              <a:rPr lang="en-GB" dirty="0"/>
              <a:t> "pod </a:t>
            </a:r>
            <a:r>
              <a:rPr lang="en-GB" dirty="0" err="1"/>
              <a:t>lupou</a:t>
            </a:r>
            <a:r>
              <a:rPr lang="en-GB" dirty="0"/>
              <a:t>". </a:t>
            </a:r>
            <a:r>
              <a:rPr lang="en-GB" i="1" dirty="0"/>
              <a:t>Kalíšek.cz</a:t>
            </a:r>
            <a:r>
              <a:rPr lang="en-GB" dirty="0"/>
              <a:t> [online]. 2017 [cit. 2018-05-05]. Retrieved from: http://kalisek.cz/zenske-pohlavi-pod-lupou</a:t>
            </a:r>
          </a:p>
          <a:p>
            <a:r>
              <a:rPr lang="en-GB" dirty="0"/>
              <a:t>(2): </a:t>
            </a:r>
            <a:r>
              <a:rPr lang="en-GB" dirty="0" err="1"/>
              <a:t>Rakovina</a:t>
            </a:r>
            <a:r>
              <a:rPr lang="en-GB" dirty="0"/>
              <a:t> </a:t>
            </a:r>
            <a:r>
              <a:rPr lang="en-GB" dirty="0" err="1"/>
              <a:t>děložního</a:t>
            </a:r>
            <a:r>
              <a:rPr lang="en-GB" dirty="0"/>
              <a:t> </a:t>
            </a:r>
            <a:r>
              <a:rPr lang="en-GB" dirty="0" err="1"/>
              <a:t>čípku</a:t>
            </a:r>
            <a:r>
              <a:rPr lang="en-GB" dirty="0"/>
              <a:t>. </a:t>
            </a:r>
            <a:r>
              <a:rPr lang="en-GB" i="1" dirty="0" err="1"/>
              <a:t>Symptomy</a:t>
            </a:r>
            <a:r>
              <a:rPr lang="en-GB" dirty="0"/>
              <a:t> [online]. 2017 [cit. 2019-03-20]. Retrieved from: https://www.symptomy.cz/nemoc/rakovina-delozniho-cipku</a:t>
            </a:r>
          </a:p>
          <a:p>
            <a:r>
              <a:rPr lang="en-GB" dirty="0"/>
              <a:t>(3), (4): </a:t>
            </a:r>
            <a:r>
              <a:rPr lang="en-GB" i="1" dirty="0" err="1"/>
              <a:t>Novotvary</a:t>
            </a:r>
            <a:r>
              <a:rPr lang="en-GB" i="1" dirty="0"/>
              <a:t> 2015 </a:t>
            </a:r>
            <a:r>
              <a:rPr lang="en-GB" i="1" dirty="0" err="1"/>
              <a:t>ČR</a:t>
            </a:r>
            <a:r>
              <a:rPr lang="en-GB" i="1" dirty="0"/>
              <a:t> </a:t>
            </a:r>
            <a:r>
              <a:rPr lang="en-GB" dirty="0"/>
              <a:t>[online]. Praha: </a:t>
            </a:r>
            <a:r>
              <a:rPr lang="en-GB" dirty="0" err="1"/>
              <a:t>Ústav</a:t>
            </a:r>
            <a:r>
              <a:rPr lang="en-GB" dirty="0"/>
              <a:t> </a:t>
            </a:r>
            <a:r>
              <a:rPr lang="en-GB" dirty="0" err="1"/>
              <a:t>zdravotnických</a:t>
            </a:r>
            <a:r>
              <a:rPr lang="en-GB" dirty="0"/>
              <a:t> </a:t>
            </a:r>
            <a:r>
              <a:rPr lang="en-GB" dirty="0" err="1"/>
              <a:t>informací</a:t>
            </a:r>
            <a:r>
              <a:rPr lang="en-GB" dirty="0"/>
              <a:t> a </a:t>
            </a:r>
            <a:r>
              <a:rPr lang="en-GB" dirty="0" err="1"/>
              <a:t>statistik</a:t>
            </a:r>
            <a:r>
              <a:rPr lang="en-GB" dirty="0"/>
              <a:t> </a:t>
            </a:r>
            <a:r>
              <a:rPr lang="en-GB" dirty="0" err="1"/>
              <a:t>ČR</a:t>
            </a:r>
            <a:r>
              <a:rPr lang="en-GB" dirty="0"/>
              <a:t>, 2015. [cit. 30/04/2018]. Retrieved from: http://www.uzis.cz/publikace/novotvary-2015</a:t>
            </a:r>
          </a:p>
          <a:p>
            <a:r>
              <a:rPr lang="en-GB" dirty="0"/>
              <a:t>(5): </a:t>
            </a:r>
            <a:r>
              <a:rPr lang="en-GB" dirty="0" err="1"/>
              <a:t>Nenech</a:t>
            </a:r>
            <a:r>
              <a:rPr lang="en-GB" dirty="0"/>
              <a:t> to </a:t>
            </a:r>
            <a:r>
              <a:rPr lang="en-GB" dirty="0" err="1"/>
              <a:t>náhodě</a:t>
            </a:r>
            <a:r>
              <a:rPr lang="en-GB" dirty="0"/>
              <a:t>! </a:t>
            </a:r>
            <a:r>
              <a:rPr lang="en-GB" dirty="0" err="1"/>
              <a:t>Rakovina</a:t>
            </a:r>
            <a:r>
              <a:rPr lang="en-GB" dirty="0"/>
              <a:t> </a:t>
            </a:r>
            <a:r>
              <a:rPr lang="en-GB" dirty="0" err="1"/>
              <a:t>děložního</a:t>
            </a:r>
            <a:r>
              <a:rPr lang="en-GB" dirty="0"/>
              <a:t> </a:t>
            </a:r>
            <a:r>
              <a:rPr lang="en-GB" dirty="0" err="1"/>
              <a:t>čípku</a:t>
            </a:r>
            <a:r>
              <a:rPr lang="en-GB" dirty="0"/>
              <a:t> </a:t>
            </a:r>
            <a:r>
              <a:rPr lang="en-GB" dirty="0" err="1"/>
              <a:t>už</a:t>
            </a:r>
            <a:r>
              <a:rPr lang="en-GB" dirty="0"/>
              <a:t> </a:t>
            </a:r>
            <a:r>
              <a:rPr lang="en-GB" dirty="0" err="1"/>
              <a:t>si</a:t>
            </a:r>
            <a:r>
              <a:rPr lang="en-GB" dirty="0"/>
              <a:t> </a:t>
            </a:r>
            <a:r>
              <a:rPr lang="en-GB" dirty="0" err="1"/>
              <a:t>nemusí</a:t>
            </a:r>
            <a:r>
              <a:rPr lang="en-GB" dirty="0"/>
              <a:t> </a:t>
            </a:r>
            <a:r>
              <a:rPr lang="en-GB" dirty="0" err="1"/>
              <a:t>vyžádat</a:t>
            </a:r>
            <a:r>
              <a:rPr lang="en-GB" dirty="0"/>
              <a:t> </a:t>
            </a:r>
            <a:r>
              <a:rPr lang="en-GB" dirty="0" err="1"/>
              <a:t>život</a:t>
            </a:r>
            <a:r>
              <a:rPr lang="en-GB" dirty="0"/>
              <a:t> </a:t>
            </a:r>
            <a:r>
              <a:rPr lang="en-GB" dirty="0" err="1"/>
              <a:t>žádné</a:t>
            </a:r>
            <a:r>
              <a:rPr lang="en-GB" dirty="0"/>
              <a:t> </a:t>
            </a:r>
            <a:r>
              <a:rPr lang="en-GB" dirty="0" err="1"/>
              <a:t>ženy</a:t>
            </a:r>
            <a:r>
              <a:rPr lang="en-GB" dirty="0"/>
              <a:t>. </a:t>
            </a:r>
            <a:r>
              <a:rPr lang="en-GB" i="1" dirty="0"/>
              <a:t>Marianne</a:t>
            </a:r>
            <a:r>
              <a:rPr lang="en-GB" dirty="0"/>
              <a:t> [online]. 2019 [cit. 2019-03-20]. Retrieved from: https://www.marianne.cz/clanek/nenech-nahode-rakovina-delozniho-cipku-uz-si-nemusi-vyzadat-zivot-zadne-zeny</a:t>
            </a:r>
          </a:p>
        </p:txBody>
      </p:sp>
    </p:spTree>
    <p:extLst>
      <p:ext uri="{BB962C8B-B14F-4D97-AF65-F5344CB8AC3E}">
        <p14:creationId xmlns="" xmlns:p14="http://schemas.microsoft.com/office/powerpoint/2010/main" val="40278542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a">
  <a:themeElements>
    <a:clrScheme name="Vlastní 2">
      <a:dk1>
        <a:srgbClr val="000000"/>
      </a:dk1>
      <a:lt1>
        <a:sysClr val="window" lastClr="FFFFFF"/>
      </a:lt1>
      <a:dk2>
        <a:srgbClr val="212121"/>
      </a:dk2>
      <a:lt2>
        <a:srgbClr val="DADADA"/>
      </a:lt2>
      <a:accent1>
        <a:srgbClr val="000000"/>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ganika">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165</TotalTime>
  <Words>352</Words>
  <Application>Microsoft Office PowerPoint</Application>
  <PresentationFormat>Vlastní</PresentationFormat>
  <Paragraphs>69</Paragraphs>
  <Slides>9</Slides>
  <Notes>0</Notes>
  <HiddenSlides>0</HiddenSlides>
  <MMClips>0</MMClips>
  <ScaleCrop>false</ScaleCrop>
  <HeadingPairs>
    <vt:vector size="4" baseType="variant">
      <vt:variant>
        <vt:lpstr>Motiv</vt:lpstr>
      </vt:variant>
      <vt:variant>
        <vt:i4>1</vt:i4>
      </vt:variant>
      <vt:variant>
        <vt:lpstr>Nadpisy snímků</vt:lpstr>
      </vt:variant>
      <vt:variant>
        <vt:i4>9</vt:i4>
      </vt:variant>
    </vt:vector>
  </HeadingPairs>
  <TitlesOfParts>
    <vt:vector size="10" baseType="lpstr">
      <vt:lpstr>Organika</vt:lpstr>
      <vt:lpstr>Oncological disease of the cervix</vt:lpstr>
      <vt:lpstr>Oncological disease of the cervix</vt:lpstr>
      <vt:lpstr>Occurrence of cervical cancer</vt:lpstr>
      <vt:lpstr>Snímek 4</vt:lpstr>
      <vt:lpstr>Risk factors and symptoms</vt:lpstr>
      <vt:lpstr>HPV</vt:lpstr>
      <vt:lpstr>Prevention of cervical cancer</vt:lpstr>
      <vt:lpstr>Screening of cervical cancer HPV vaccination</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Onkologické onemocnění děložního čípku</dc:title>
  <dc:creator>Zdeňka Smejkalová</dc:creator>
  <cp:lastModifiedBy>Your User Name</cp:lastModifiedBy>
  <cp:revision>18</cp:revision>
  <dcterms:created xsi:type="dcterms:W3CDTF">2018-12-06T04:35:27Z</dcterms:created>
  <dcterms:modified xsi:type="dcterms:W3CDTF">2020-02-11T08:17:22Z</dcterms:modified>
</cp:coreProperties>
</file>