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58" r:id="rId5"/>
    <p:sldId id="268" r:id="rId6"/>
    <p:sldId id="269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87078D-0DA0-4BF6-8B53-37AA6A6CB156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380348-858E-49C3-AFB4-8A28D2B197E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215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57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99961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17928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47029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73837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29059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19648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7568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4469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7543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8849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7692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9175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485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2974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4246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87078D-0DA0-4BF6-8B53-37AA6A6CB156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380348-858E-49C3-AFB4-8A28D2B197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1709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EC5B59-4F4F-46FB-9D8C-F6826FE3BF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Oncological disease of the lungs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10C0CC8-6288-4F6B-932A-D556AD9EE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743078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Teaching lesson 8</a:t>
            </a:r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r>
              <a:rPr lang="en-GB" sz="1600" dirty="0"/>
              <a:t>Written by: </a:t>
            </a:r>
            <a:r>
              <a:rPr lang="en-GB" sz="1600" dirty="0" err="1" smtClean="0"/>
              <a:t>Zdeňka</a:t>
            </a:r>
            <a:r>
              <a:rPr lang="en-GB" sz="1600" dirty="0" smtClean="0"/>
              <a:t> </a:t>
            </a:r>
            <a:r>
              <a:rPr lang="en-GB" sz="1600" dirty="0" err="1" smtClean="0"/>
              <a:t>Smejkalová</a:t>
            </a:r>
            <a:r>
              <a:rPr lang="cs-CZ" sz="1600" dirty="0" smtClean="0"/>
              <a:t>, Jitka Slaná </a:t>
            </a:r>
            <a:r>
              <a:rPr lang="cs-CZ" sz="1600" smtClean="0"/>
              <a:t>Reissmannová</a:t>
            </a:r>
            <a:endParaRPr lang="en-GB" sz="1600" dirty="0"/>
          </a:p>
        </p:txBody>
      </p:sp>
    </p:spTree>
    <p:extLst>
      <p:ext uri="{BB962C8B-B14F-4D97-AF65-F5344CB8AC3E}">
        <p14:creationId xmlns="" xmlns:p14="http://schemas.microsoft.com/office/powerpoint/2010/main" val="229339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kupina 17">
            <a:extLst>
              <a:ext uri="{FF2B5EF4-FFF2-40B4-BE49-F238E27FC236}">
                <a16:creationId xmlns:a16="http://schemas.microsoft.com/office/drawing/2014/main" xmlns="" id="{193B1B88-2C67-4F83-A2D2-96A885E379BD}"/>
              </a:ext>
            </a:extLst>
          </p:cNvPr>
          <p:cNvGrpSpPr/>
          <p:nvPr/>
        </p:nvGrpSpPr>
        <p:grpSpPr>
          <a:xfrm>
            <a:off x="7320315" y="2403043"/>
            <a:ext cx="4057297" cy="3840595"/>
            <a:chOff x="7294422" y="2441622"/>
            <a:chExt cx="4057297" cy="3840595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xmlns="" id="{8E5F6919-677B-4CE9-B354-6029E1232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1237" y="2672242"/>
              <a:ext cx="2743200" cy="3609975"/>
            </a:xfrm>
            <a:prstGeom prst="rect">
              <a:avLst/>
            </a:prstGeom>
          </p:spPr>
        </p:pic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xmlns="" id="{46F5C56F-9683-4FAB-BD8B-B76AC6EFD20C}"/>
                </a:ext>
              </a:extLst>
            </p:cNvPr>
            <p:cNvSpPr txBox="1"/>
            <p:nvPr/>
          </p:nvSpPr>
          <p:spPr>
            <a:xfrm flipH="1">
              <a:off x="8258648" y="2441622"/>
              <a:ext cx="22283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Structure of the breathing system</a:t>
              </a: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xmlns="" id="{A7DAC650-BC3D-428A-A49B-42FEBCA4DD99}"/>
                </a:ext>
              </a:extLst>
            </p:cNvPr>
            <p:cNvSpPr txBox="1"/>
            <p:nvPr/>
          </p:nvSpPr>
          <p:spPr>
            <a:xfrm flipH="1">
              <a:off x="7294422" y="3414182"/>
              <a:ext cx="11093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Nasal cavity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xmlns="" id="{4962FAF3-9C6D-4B7F-840F-1059BA6DBACC}"/>
                </a:ext>
              </a:extLst>
            </p:cNvPr>
            <p:cNvSpPr txBox="1"/>
            <p:nvPr/>
          </p:nvSpPr>
          <p:spPr>
            <a:xfrm flipH="1">
              <a:off x="10487025" y="3646290"/>
              <a:ext cx="8646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Pharynx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xmlns="" id="{FEA75B85-6AD0-4CD6-907E-09C8BB65EFB9}"/>
                </a:ext>
              </a:extLst>
            </p:cNvPr>
            <p:cNvSpPr txBox="1"/>
            <p:nvPr/>
          </p:nvSpPr>
          <p:spPr>
            <a:xfrm flipH="1">
              <a:off x="7696917" y="3962114"/>
              <a:ext cx="706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Larynx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xmlns="" id="{22ED77FE-A81C-441A-92C6-180183D9DD13}"/>
                </a:ext>
              </a:extLst>
            </p:cNvPr>
            <p:cNvSpPr txBox="1"/>
            <p:nvPr/>
          </p:nvSpPr>
          <p:spPr>
            <a:xfrm flipH="1">
              <a:off x="10242409" y="4400285"/>
              <a:ext cx="11093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Trachea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xmlns="" id="{C7E3F37A-8D4E-4070-8C32-5C116C1BE5F6}"/>
                </a:ext>
              </a:extLst>
            </p:cNvPr>
            <p:cNvSpPr txBox="1"/>
            <p:nvPr/>
          </p:nvSpPr>
          <p:spPr>
            <a:xfrm flipH="1">
              <a:off x="7546115" y="4964376"/>
              <a:ext cx="8118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Bronchi</a:t>
              </a: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xmlns="" id="{D93A0ABE-29D4-43C8-869C-966BAF1CE394}"/>
                </a:ext>
              </a:extLst>
            </p:cNvPr>
            <p:cNvSpPr txBox="1"/>
            <p:nvPr/>
          </p:nvSpPr>
          <p:spPr>
            <a:xfrm flipH="1">
              <a:off x="7740016" y="5465507"/>
              <a:ext cx="7068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Lungs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xmlns="" id="{B51F909E-1E8E-4D21-81A7-C1652E567E09}"/>
                </a:ext>
              </a:extLst>
            </p:cNvPr>
            <p:cNvSpPr txBox="1"/>
            <p:nvPr/>
          </p:nvSpPr>
          <p:spPr>
            <a:xfrm flipH="1">
              <a:off x="10482497" y="5966639"/>
              <a:ext cx="4022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(1)</a:t>
              </a: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B48687A-BEB1-497E-B0E6-7F313038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Oncological disease of the lungs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5913920-9A0D-4B14-8DAD-CEA5FA67A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388" y="2556932"/>
            <a:ext cx="10082209" cy="3686706"/>
          </a:xfrm>
        </p:spPr>
        <p:txBody>
          <a:bodyPr>
            <a:normAutofit/>
          </a:bodyPr>
          <a:lstStyle/>
          <a:p>
            <a:r>
              <a:rPr lang="en-GB" dirty="0" smtClean="0"/>
              <a:t>Paired respiratory organ</a:t>
            </a:r>
          </a:p>
          <a:p>
            <a:r>
              <a:rPr lang="en-GB" dirty="0" smtClean="0"/>
              <a:t>Main functions</a:t>
            </a:r>
          </a:p>
          <a:p>
            <a:pPr lvl="1"/>
            <a:r>
              <a:rPr lang="en-GB" dirty="0" smtClean="0"/>
              <a:t>Exchange of respiratory gases between air and blood</a:t>
            </a:r>
          </a:p>
          <a:p>
            <a:endParaRPr lang="en-GB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Air passages frequently have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    metastases of other tumours, but these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    tumours are not classified as lung cancer.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840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0587" y="458430"/>
            <a:ext cx="9601196" cy="1303867"/>
          </a:xfrm>
        </p:spPr>
        <p:txBody>
          <a:bodyPr/>
          <a:lstStyle/>
          <a:p>
            <a:r>
              <a:rPr lang="en-GB" dirty="0"/>
              <a:t>Occurrence of lung cancer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33"/>
          <a:stretch/>
        </p:blipFill>
        <p:spPr>
          <a:xfrm>
            <a:off x="1646436" y="1821358"/>
            <a:ext cx="8899127" cy="4385132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04CE622B-D132-457C-8192-F256A8734BED}"/>
              </a:ext>
            </a:extLst>
          </p:cNvPr>
          <p:cNvSpPr txBox="1"/>
          <p:nvPr/>
        </p:nvSpPr>
        <p:spPr>
          <a:xfrm>
            <a:off x="2230125" y="1452026"/>
            <a:ext cx="773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Lung cancer is the fourth most frequent neoplastic disease!</a:t>
            </a:r>
          </a:p>
        </p:txBody>
      </p:sp>
    </p:spTree>
    <p:extLst>
      <p:ext uri="{BB962C8B-B14F-4D97-AF65-F5344CB8AC3E}">
        <p14:creationId xmlns="" xmlns:p14="http://schemas.microsoft.com/office/powerpoint/2010/main" val="236648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89"/>
          <a:stretch/>
        </p:blipFill>
        <p:spPr>
          <a:xfrm>
            <a:off x="1295401" y="1207853"/>
            <a:ext cx="9861565" cy="48616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001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5905679-FB5E-493D-B8EA-2BEE80E11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factors and symptoms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2BBA1C3-3FBD-4027-9274-DB5F0A2F6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5909" y="2670848"/>
            <a:ext cx="4718304" cy="576262"/>
          </a:xfrm>
        </p:spPr>
        <p:txBody>
          <a:bodyPr/>
          <a:lstStyle/>
          <a:p>
            <a:r>
              <a:rPr lang="en-GB" b="1" dirty="0"/>
              <a:t>Risk factors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8B389C1C-0456-48A6-B648-1DFCE5094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5909" y="3255699"/>
            <a:ext cx="5145422" cy="3131246"/>
          </a:xfrm>
        </p:spPr>
        <p:txBody>
          <a:bodyPr>
            <a:normAutofit/>
          </a:bodyPr>
          <a:lstStyle/>
          <a:p>
            <a:r>
              <a:rPr lang="en-GB" dirty="0"/>
              <a:t>Smoking </a:t>
            </a:r>
          </a:p>
          <a:p>
            <a:pPr lvl="1"/>
            <a:r>
              <a:rPr lang="en-GB" dirty="0"/>
              <a:t>Active smoking = smoke is inhaled by the person who IS SMOKING.</a:t>
            </a:r>
          </a:p>
          <a:p>
            <a:pPr lvl="1"/>
            <a:r>
              <a:rPr lang="en-GB" dirty="0"/>
              <a:t>Passive smoking = smoke is inhaled by a person who IS NOT SMOKING.</a:t>
            </a:r>
          </a:p>
          <a:p>
            <a:r>
              <a:rPr lang="en-GB" dirty="0"/>
              <a:t>Low-quality environment</a:t>
            </a:r>
          </a:p>
          <a:p>
            <a:r>
              <a:rPr lang="en-GB" dirty="0"/>
              <a:t>Genetic factors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AE40899E-ADAC-435C-9044-65E0D5B6F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5081" y="2658414"/>
            <a:ext cx="4718304" cy="576262"/>
          </a:xfrm>
        </p:spPr>
        <p:txBody>
          <a:bodyPr/>
          <a:lstStyle/>
          <a:p>
            <a:r>
              <a:rPr lang="en-GB" b="1" dirty="0"/>
              <a:t>Symptoms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A3369638-257B-4DAB-8051-121E783F0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5081" y="3234676"/>
            <a:ext cx="5371010" cy="317329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There are usually no symptoms in the initial stage.</a:t>
            </a:r>
          </a:p>
          <a:p>
            <a:r>
              <a:rPr lang="en-GB" dirty="0" smtClean="0"/>
              <a:t>Symptoms of late cancer stage</a:t>
            </a:r>
          </a:p>
          <a:p>
            <a:pPr lvl="1"/>
            <a:r>
              <a:rPr lang="en-GB" dirty="0" smtClean="0"/>
              <a:t>Cough – the most frequent sign of lung cancer</a:t>
            </a:r>
          </a:p>
          <a:p>
            <a:pPr lvl="1"/>
            <a:r>
              <a:rPr lang="en-GB" dirty="0" smtClean="0"/>
              <a:t>Blood coughing</a:t>
            </a:r>
          </a:p>
          <a:p>
            <a:pPr lvl="1"/>
            <a:r>
              <a:rPr lang="en-GB" dirty="0" smtClean="0"/>
              <a:t>Pain in the chest</a:t>
            </a:r>
          </a:p>
          <a:p>
            <a:pPr lvl="1"/>
            <a:r>
              <a:rPr lang="en-GB" dirty="0" smtClean="0"/>
              <a:t>Hoarseness, difficult swallowing</a:t>
            </a:r>
          </a:p>
          <a:p>
            <a:pPr lvl="1"/>
            <a:r>
              <a:rPr lang="en-GB" dirty="0" smtClean="0"/>
              <a:t>Loss of appetite, weight loss, temperature, fatigue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5602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6E061A-09CA-43DE-B6C1-DA77F1E6C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Prevention of lung cancer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18536CF-4B0A-46E9-82B3-2EABC7205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Non-smoking </a:t>
            </a:r>
            <a:r>
              <a:rPr lang="en-GB" dirty="0"/>
              <a:t>– the most important preventive measure</a:t>
            </a:r>
          </a:p>
          <a:p>
            <a:endParaRPr lang="cs-CZ" dirty="0"/>
          </a:p>
          <a:p>
            <a:r>
              <a:rPr lang="en-GB" dirty="0"/>
              <a:t>Avoiding passive smoking</a:t>
            </a:r>
          </a:p>
          <a:p>
            <a:endParaRPr lang="cs-CZ" dirty="0"/>
          </a:p>
          <a:p>
            <a:r>
              <a:rPr lang="en-GB" dirty="0"/>
              <a:t>Preventive programmes in school </a:t>
            </a:r>
          </a:p>
        </p:txBody>
      </p:sp>
    </p:spTree>
    <p:extLst>
      <p:ext uri="{BB962C8B-B14F-4D97-AF65-F5344CB8AC3E}">
        <p14:creationId xmlns="" xmlns:p14="http://schemas.microsoft.com/office/powerpoint/2010/main" val="153421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9828A00-8482-403B-AA25-4290912C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689803E-720D-41EF-9AAC-85571CB72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6677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GB" dirty="0" err="1"/>
              <a:t>MACHOVÁ</a:t>
            </a:r>
            <a:r>
              <a:rPr lang="en-GB" dirty="0"/>
              <a:t>, Jitka. </a:t>
            </a:r>
            <a:r>
              <a:rPr lang="en-GB" i="1" dirty="0" err="1"/>
              <a:t>Biologie</a:t>
            </a:r>
            <a:r>
              <a:rPr lang="en-GB" i="1" dirty="0"/>
              <a:t> </a:t>
            </a:r>
            <a:r>
              <a:rPr lang="en-GB" i="1" dirty="0" err="1"/>
              <a:t>člověka</a:t>
            </a:r>
            <a:r>
              <a:rPr lang="en-GB" i="1" dirty="0"/>
              <a:t> pro </a:t>
            </a:r>
            <a:r>
              <a:rPr lang="en-GB" i="1" dirty="0" err="1"/>
              <a:t>učitele</a:t>
            </a:r>
            <a:r>
              <a:rPr lang="en-GB" dirty="0"/>
              <a:t>. Second edition. Praha: </a:t>
            </a:r>
            <a:r>
              <a:rPr lang="en-GB" dirty="0" err="1"/>
              <a:t>Univerzita</a:t>
            </a:r>
            <a:r>
              <a:rPr lang="en-GB" dirty="0"/>
              <a:t> </a:t>
            </a:r>
            <a:r>
              <a:rPr lang="en-GB" dirty="0" err="1"/>
              <a:t>Karlova</a:t>
            </a:r>
            <a:r>
              <a:rPr lang="en-GB" dirty="0"/>
              <a:t> v </a:t>
            </a:r>
            <a:r>
              <a:rPr lang="en-GB" dirty="0" err="1"/>
              <a:t>Praze</a:t>
            </a:r>
            <a:r>
              <a:rPr lang="en-GB" dirty="0"/>
              <a:t>, </a:t>
            </a:r>
            <a:r>
              <a:rPr lang="en-GB" dirty="0" err="1"/>
              <a:t>nakladatelství</a:t>
            </a:r>
            <a:r>
              <a:rPr lang="en-GB" dirty="0"/>
              <a:t> </a:t>
            </a:r>
            <a:r>
              <a:rPr lang="en-GB" dirty="0" err="1"/>
              <a:t>Karolinum</a:t>
            </a:r>
            <a:r>
              <a:rPr lang="en-GB" dirty="0"/>
              <a:t>, 2016. ISBN 978-80-246-3357-2.</a:t>
            </a:r>
          </a:p>
          <a:p>
            <a:pPr lvl="0"/>
            <a:r>
              <a:rPr lang="en-GB" dirty="0" err="1"/>
              <a:t>Rakovina</a:t>
            </a:r>
            <a:r>
              <a:rPr lang="en-GB" dirty="0"/>
              <a:t> </a:t>
            </a:r>
            <a:r>
              <a:rPr lang="en-GB" dirty="0" err="1"/>
              <a:t>plic</a:t>
            </a:r>
            <a:r>
              <a:rPr lang="en-GB" dirty="0"/>
              <a:t>. </a:t>
            </a:r>
            <a:r>
              <a:rPr lang="en-GB" i="1" dirty="0" err="1"/>
              <a:t>Vitalion</a:t>
            </a:r>
            <a:r>
              <a:rPr lang="en-GB" dirty="0"/>
              <a:t> [online]. c2018 [cit. 2018-05-09]. Retrieved from z: https://nemoci.vitalion.cz/rakovina-plic/</a:t>
            </a:r>
          </a:p>
          <a:p>
            <a:pPr lvl="0"/>
            <a:r>
              <a:rPr lang="en-GB" dirty="0" err="1"/>
              <a:t>Faktory</a:t>
            </a:r>
            <a:r>
              <a:rPr lang="en-GB" dirty="0"/>
              <a:t> </a:t>
            </a:r>
            <a:r>
              <a:rPr lang="en-GB" dirty="0" err="1"/>
              <a:t>zevního</a:t>
            </a:r>
            <a:r>
              <a:rPr lang="en-GB" dirty="0"/>
              <a:t> </a:t>
            </a:r>
            <a:r>
              <a:rPr lang="en-GB" dirty="0" err="1"/>
              <a:t>prostředí</a:t>
            </a:r>
            <a:r>
              <a:rPr lang="en-GB" dirty="0"/>
              <a:t>, </a:t>
            </a:r>
            <a:r>
              <a:rPr lang="en-GB" dirty="0" err="1"/>
              <a:t>vliv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zdraví</a:t>
            </a:r>
            <a:r>
              <a:rPr lang="en-GB" dirty="0"/>
              <a:t>, </a:t>
            </a:r>
            <a:r>
              <a:rPr lang="en-GB" dirty="0" err="1"/>
              <a:t>prevence</a:t>
            </a:r>
            <a:r>
              <a:rPr lang="en-GB" dirty="0"/>
              <a:t>. </a:t>
            </a:r>
            <a:r>
              <a:rPr lang="en-GB" dirty="0" err="1"/>
              <a:t>Manuál</a:t>
            </a:r>
            <a:r>
              <a:rPr lang="en-GB" dirty="0"/>
              <a:t> </a:t>
            </a:r>
            <a:r>
              <a:rPr lang="en-GB" dirty="0" err="1"/>
              <a:t>prevence</a:t>
            </a:r>
            <a:r>
              <a:rPr lang="en-GB" dirty="0"/>
              <a:t> v </a:t>
            </a:r>
            <a:r>
              <a:rPr lang="en-GB" dirty="0" err="1"/>
              <a:t>lékařské</a:t>
            </a:r>
            <a:r>
              <a:rPr lang="en-GB" dirty="0"/>
              <a:t> </a:t>
            </a:r>
            <a:r>
              <a:rPr lang="en-GB" dirty="0" err="1"/>
              <a:t>praxi</a:t>
            </a:r>
            <a:r>
              <a:rPr lang="en-GB" dirty="0"/>
              <a:t> [online]. 2008 [cit. 2018-09-14]. Retrieved from: http://www.szu.cz/manual-prevence-v-lekarske-praxi</a:t>
            </a:r>
          </a:p>
          <a:p>
            <a:r>
              <a:rPr lang="en-GB" dirty="0" err="1"/>
              <a:t>DIENSTBIER</a:t>
            </a:r>
            <a:r>
              <a:rPr lang="en-GB" dirty="0"/>
              <a:t>, Zdeněk a Evžen </a:t>
            </a:r>
            <a:r>
              <a:rPr lang="en-GB" dirty="0" err="1"/>
              <a:t>SKALA</a:t>
            </a:r>
            <a:r>
              <a:rPr lang="en-GB" dirty="0"/>
              <a:t>. </a:t>
            </a:r>
            <a:r>
              <a:rPr lang="en-GB" i="1" dirty="0"/>
              <a:t>Co </a:t>
            </a:r>
            <a:r>
              <a:rPr lang="en-GB" i="1" dirty="0" err="1"/>
              <a:t>bychom</a:t>
            </a:r>
            <a:r>
              <a:rPr lang="en-GB" i="1" dirty="0"/>
              <a:t> </a:t>
            </a:r>
            <a:r>
              <a:rPr lang="en-GB" i="1" dirty="0" err="1"/>
              <a:t>měli</a:t>
            </a:r>
            <a:r>
              <a:rPr lang="en-GB" i="1" dirty="0"/>
              <a:t> </a:t>
            </a:r>
            <a:r>
              <a:rPr lang="en-GB" i="1" dirty="0" err="1"/>
              <a:t>vědět</a:t>
            </a:r>
            <a:r>
              <a:rPr lang="en-GB" i="1" dirty="0"/>
              <a:t> o </a:t>
            </a:r>
            <a:r>
              <a:rPr lang="en-GB" i="1" dirty="0" err="1"/>
              <a:t>rakovině</a:t>
            </a:r>
            <a:r>
              <a:rPr lang="en-GB" i="1" dirty="0"/>
              <a:t>. </a:t>
            </a:r>
            <a:r>
              <a:rPr lang="en-GB" dirty="0"/>
              <a:t>Praha: </a:t>
            </a:r>
            <a:r>
              <a:rPr lang="en-GB" dirty="0" err="1"/>
              <a:t>Liga</a:t>
            </a:r>
            <a:r>
              <a:rPr lang="en-GB" dirty="0"/>
              <a:t> </a:t>
            </a:r>
            <a:r>
              <a:rPr lang="en-GB" dirty="0" err="1"/>
              <a:t>proti</a:t>
            </a:r>
            <a:r>
              <a:rPr lang="en-GB" dirty="0"/>
              <a:t> </a:t>
            </a:r>
            <a:r>
              <a:rPr lang="en-GB" dirty="0" err="1"/>
              <a:t>rakovině</a:t>
            </a:r>
            <a:r>
              <a:rPr lang="en-GB" dirty="0"/>
              <a:t> Praha, 2014. ISBN 978-80-260-7710-7.</a:t>
            </a:r>
          </a:p>
          <a:p>
            <a:pPr marL="0" indent="0">
              <a:buNone/>
            </a:pPr>
            <a:r>
              <a:rPr lang="en-GB" dirty="0"/>
              <a:t>Figures:</a:t>
            </a:r>
          </a:p>
          <a:p>
            <a:pPr lvl="0"/>
            <a:r>
              <a:rPr lang="en-GB" dirty="0"/>
              <a:t>(1): Respiratory system. </a:t>
            </a:r>
            <a:r>
              <a:rPr lang="en-GB" i="1" dirty="0" err="1"/>
              <a:t>Volny-cas-uceni-cz</a:t>
            </a:r>
            <a:r>
              <a:rPr lang="en-GB" dirty="0"/>
              <a:t> [online]. c2015 [cit. 2018-06-12]. Retrieved from: https://volny-cas-uceni-cz.webnode.cz/prirodoveda/a5-rocnik/clovek/soustavy/dychaci-soustava/</a:t>
            </a:r>
          </a:p>
          <a:p>
            <a:r>
              <a:rPr lang="en-GB" dirty="0"/>
              <a:t>(2), (3): </a:t>
            </a:r>
            <a:r>
              <a:rPr lang="en-GB" i="1" dirty="0" err="1"/>
              <a:t>Novotvary</a:t>
            </a:r>
            <a:r>
              <a:rPr lang="en-GB" i="1" dirty="0"/>
              <a:t> 2015 </a:t>
            </a:r>
            <a:r>
              <a:rPr lang="en-GB" i="1" dirty="0" err="1"/>
              <a:t>ČR</a:t>
            </a:r>
            <a:r>
              <a:rPr lang="en-GB" i="1" dirty="0"/>
              <a:t> </a:t>
            </a:r>
            <a:r>
              <a:rPr lang="en-GB" dirty="0"/>
              <a:t>[online]. Praha: </a:t>
            </a:r>
            <a:r>
              <a:rPr lang="en-GB" dirty="0" err="1"/>
              <a:t>Ústav</a:t>
            </a:r>
            <a:r>
              <a:rPr lang="en-GB" dirty="0"/>
              <a:t> </a:t>
            </a:r>
            <a:r>
              <a:rPr lang="en-GB" dirty="0" err="1"/>
              <a:t>zdravotnických</a:t>
            </a:r>
            <a:r>
              <a:rPr lang="en-GB" dirty="0"/>
              <a:t> </a:t>
            </a:r>
            <a:r>
              <a:rPr lang="en-GB" dirty="0" err="1"/>
              <a:t>informací</a:t>
            </a:r>
            <a:r>
              <a:rPr lang="en-GB" dirty="0"/>
              <a:t> a </a:t>
            </a:r>
            <a:r>
              <a:rPr lang="en-GB" dirty="0" err="1"/>
              <a:t>statistik</a:t>
            </a:r>
            <a:r>
              <a:rPr lang="en-GB" dirty="0"/>
              <a:t> </a:t>
            </a:r>
            <a:r>
              <a:rPr lang="en-GB" dirty="0" err="1"/>
              <a:t>ČR</a:t>
            </a:r>
            <a:r>
              <a:rPr lang="en-GB" dirty="0"/>
              <a:t>, 2015. [cit. 30/04/2018]. Retrieved from: http://www.uzis.cz/publikace/novotvary-2015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5575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Vlastní 2">
      <a:dk1>
        <a:srgbClr val="000000"/>
      </a:dk1>
      <a:lt1>
        <a:sysClr val="window" lastClr="FFFFFF"/>
      </a:lt1>
      <a:dk2>
        <a:srgbClr val="212121"/>
      </a:dk2>
      <a:lt2>
        <a:srgbClr val="DADADA"/>
      </a:lt2>
      <a:accent1>
        <a:srgbClr val="000000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217</Words>
  <Application>Microsoft Office PowerPoint</Application>
  <PresentationFormat>Vlastní</PresentationFormat>
  <Paragraphs>52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Organika</vt:lpstr>
      <vt:lpstr>Oncological disease of the lungs</vt:lpstr>
      <vt:lpstr>Oncological disease of the lungs</vt:lpstr>
      <vt:lpstr>Occurrence of lung cancer</vt:lpstr>
      <vt:lpstr>Snímek 4</vt:lpstr>
      <vt:lpstr>Risk factors and symptoms</vt:lpstr>
      <vt:lpstr>Prevention of lung cancer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Onkologické onemocnění plic</dc:title>
  <dc:creator>Zdeňka Smejkalová</dc:creator>
  <cp:lastModifiedBy>Your User Name</cp:lastModifiedBy>
  <cp:revision>13</cp:revision>
  <dcterms:created xsi:type="dcterms:W3CDTF">2018-12-04T06:17:29Z</dcterms:created>
  <dcterms:modified xsi:type="dcterms:W3CDTF">2020-02-11T08:18:56Z</dcterms:modified>
</cp:coreProperties>
</file>