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91" r:id="rId3"/>
    <p:sldId id="257" r:id="rId4"/>
    <p:sldId id="293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7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5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1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r>
              <a:rPr lang="cs-CZ" dirty="0" smtClean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Socializace a 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opakuje, pokud je odměněno. </a:t>
            </a:r>
          </a:p>
          <a:p>
            <a:pPr marL="137160" indent="0">
              <a:buNone/>
            </a:pPr>
            <a:r>
              <a:rPr lang="cs-CZ" dirty="0"/>
              <a:t>(a naopak).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(oproti ostatním primátům) typická závislost na sociální podpoře a ocenění. 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2.-4. úroveň lze nazvat sociálními potřebami.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základní potřeby jsou naplňovány v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sociálním kontextu.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36B5E-EC86-44F6-9AAE-B894C485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A4289-57B4-4CC1-BA3C-20C46F5B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Behaviorismus vyloučil veškerou introspekci (tj. i vnitřní stavy jedince). Díval se tedy na jedince zcela „zvnějšku“.</a:t>
            </a:r>
          </a:p>
          <a:p>
            <a:r>
              <a:rPr lang="cs-CZ" dirty="0"/>
              <a:t>Trochu „pročistil“ terminologii psychologie.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dirty="0"/>
              <a:t>kde musela kočka většinou zatáhnout </a:t>
            </a:r>
          </a:p>
          <a:p>
            <a:pPr marL="137160" indent="0">
              <a:buNone/>
            </a:pPr>
            <a:r>
              <a:rPr lang="cs-CZ" dirty="0"/>
              <a:t>za páčku, aby dostala jídlo.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potřeb).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reakci.</a:t>
            </a:r>
          </a:p>
          <a:p>
            <a:r>
              <a:rPr lang="cs-CZ" dirty="0"/>
              <a:t>Výsledky učení se dostavují spíše postupně než najednou a vlivem opakovaných úspěchů se zlepšují.</a:t>
            </a:r>
          </a:p>
          <a:p>
            <a:r>
              <a:rPr lang="cs-CZ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35684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variance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(srov.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Kdy se uplatňuje klasické </a:t>
            </a:r>
            <a:r>
              <a:rPr lang="cs-CZ" dirty="0" smtClean="0"/>
              <a:t>a operantní podmiňování </a:t>
            </a:r>
            <a:r>
              <a:rPr lang="cs-CZ" dirty="0"/>
              <a:t>ve školní </a:t>
            </a:r>
            <a:r>
              <a:rPr lang="cs-CZ" dirty="0" smtClean="0"/>
              <a:t>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Učení do jednoho roku</a:t>
            </a:r>
          </a:p>
          <a:p>
            <a:pPr marL="118872" indent="0">
              <a:buNone/>
            </a:pPr>
            <a:r>
              <a:rPr lang="cs-CZ" dirty="0" smtClean="0"/>
              <a:t>Při hrůzovládě</a:t>
            </a:r>
          </a:p>
          <a:p>
            <a:pPr marL="118872" indent="0">
              <a:buNone/>
            </a:pPr>
            <a:r>
              <a:rPr lang="cs-CZ" dirty="0" smtClean="0"/>
              <a:t>Při zvonění</a:t>
            </a:r>
          </a:p>
          <a:p>
            <a:pPr marL="118872" indent="0">
              <a:buNone/>
            </a:pPr>
            <a:r>
              <a:rPr lang="cs-CZ" dirty="0" smtClean="0"/>
              <a:t>Speciální pedagogika (práce s MP, s PAS atd.)</a:t>
            </a:r>
          </a:p>
          <a:p>
            <a:pPr marL="118872" indent="0">
              <a:buNone/>
            </a:pPr>
            <a:r>
              <a:rPr lang="cs-CZ" dirty="0" smtClean="0"/>
              <a:t>Vůně třídy, školy atp.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lidské psychiky).</a:t>
            </a:r>
          </a:p>
          <a:p>
            <a:pPr marL="118872" indent="0">
              <a:buNone/>
            </a:pPr>
            <a:r>
              <a:rPr lang="cs-CZ" dirty="0"/>
              <a:t>Předně: tvrdí, že zpevnění vazby (asociace) mezi podnětem a chováním je dáno zcela zvenčí. Že je to </a:t>
            </a:r>
            <a:r>
              <a:rPr lang="cs-CZ" i="1" dirty="0"/>
              <a:t>vnější</a:t>
            </a:r>
            <a:r>
              <a:rPr lang="cs-CZ" dirty="0"/>
              <a:t> přírodní proces, který není nijak závislý na vnitřních procesech (jako je paměť, vůle, předjímání událostí apod.).</a:t>
            </a:r>
          </a:p>
          <a:p>
            <a:pPr marL="118872" indent="0">
              <a:buNone/>
            </a:pPr>
            <a:r>
              <a:rPr lang="cs-CZ" dirty="0"/>
              <a:t>Jenže lidská mysl je právě tímto a mnohým jinými vnitřními stavy (emoce, hodnoty, sociální vztahy apod.) ovlivněna.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výsledkům). Proces školního vzdělávání ale takto jednoduchý není. To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</a:t>
            </a:r>
            <a:r>
              <a:rPr lang="cs-CZ" b="1" dirty="0"/>
              <a:t>upevňování</a:t>
            </a:r>
            <a:r>
              <a:rPr lang="cs-CZ" dirty="0"/>
              <a:t> 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 apod.) třeba jen jednou a reprodukuje ji (resp. umí ji), aniž by ji opakovalo, či za její vykonáni bylo odměňováno.</a:t>
            </a:r>
          </a:p>
          <a:p>
            <a:r>
              <a:rPr lang="cs-CZ" dirty="0"/>
              <a:t>Dokonce jedinec upraví svoje chování, i když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3288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 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Minule bylo řečeno, že socializace spočívá v učení a učení se.</a:t>
            </a:r>
          </a:p>
          <a:p>
            <a:pPr marL="137160" indent="0">
              <a:buNone/>
            </a:pPr>
            <a:r>
              <a:rPr lang="cs-CZ" dirty="0"/>
              <a:t>Produktem socializace (učení) jsou </a:t>
            </a:r>
            <a:r>
              <a:rPr lang="cs-CZ" b="1" dirty="0"/>
              <a:t>vzorce chování</a:t>
            </a:r>
            <a:r>
              <a:rPr lang="cs-CZ" dirty="0"/>
              <a:t>, </a:t>
            </a:r>
            <a:r>
              <a:rPr lang="cs-CZ" b="1" dirty="0"/>
              <a:t>sociální  kategorie a reprezentace</a:t>
            </a:r>
            <a:r>
              <a:rPr lang="cs-CZ" dirty="0"/>
              <a:t>, soc. </a:t>
            </a:r>
            <a:r>
              <a:rPr lang="cs-CZ" b="1" dirty="0"/>
              <a:t>vztahy</a:t>
            </a:r>
            <a:r>
              <a:rPr lang="cs-CZ" dirty="0"/>
              <a:t>, z nich plynoucí s. </a:t>
            </a:r>
            <a:r>
              <a:rPr lang="cs-CZ" b="1" dirty="0"/>
              <a:t>role</a:t>
            </a:r>
            <a:r>
              <a:rPr lang="cs-CZ" dirty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</a:t>
            </a:r>
            <a:r>
              <a:rPr lang="cs-CZ" b="1" dirty="0"/>
              <a:t>ideály</a:t>
            </a:r>
            <a:r>
              <a:rPr lang="cs-CZ" dirty="0"/>
              <a:t>, rutiny ad. 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789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</a:t>
            </a:r>
            <a:r>
              <a:rPr lang="cs-CZ" dirty="0" smtClean="0"/>
              <a:t>davu (</a:t>
            </a:r>
            <a:r>
              <a:rPr lang="cs-CZ" i="1" dirty="0" err="1" smtClean="0"/>
              <a:t>elevator</a:t>
            </a:r>
            <a:r>
              <a:rPr lang="cs-CZ" i="1" dirty="0" smtClean="0"/>
              <a:t> experiment</a:t>
            </a:r>
            <a:r>
              <a:rPr lang="cs-CZ" dirty="0" smtClean="0"/>
              <a:t>).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b="1" dirty="0"/>
              <a:t>Role zrcadlových neuronů v mozku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5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Autorem je </a:t>
            </a:r>
            <a:r>
              <a:rPr lang="cs-CZ" b="1" dirty="0"/>
              <a:t>A. Bandura </a:t>
            </a:r>
            <a:r>
              <a:rPr lang="cs-CZ" dirty="0"/>
              <a:t>(1961, 1963, 1971).</a:t>
            </a:r>
          </a:p>
          <a:p>
            <a:r>
              <a:rPr lang="cs-CZ" dirty="0"/>
              <a:t>Do té doby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</a:t>
            </a:r>
            <a:r>
              <a:rPr lang="cs-CZ" dirty="0" smtClean="0"/>
              <a:t>Př. </a:t>
            </a:r>
            <a:r>
              <a:rPr lang="cs-CZ" dirty="0" err="1" smtClean="0"/>
              <a:t>overregulation</a:t>
            </a:r>
            <a:r>
              <a:rPr lang="cs-CZ" dirty="0" smtClean="0"/>
              <a:t> </a:t>
            </a:r>
            <a:r>
              <a:rPr lang="cs-CZ" dirty="0" err="1" smtClean="0"/>
              <a:t>error</a:t>
            </a:r>
            <a:r>
              <a:rPr lang="cs-CZ" dirty="0" smtClean="0"/>
              <a:t>: Já </a:t>
            </a:r>
            <a:r>
              <a:rPr lang="cs-CZ" dirty="0"/>
              <a:t>pudu – Marta tam pudla. Můžu si to </a:t>
            </a:r>
            <a:r>
              <a:rPr lang="cs-CZ" dirty="0" err="1"/>
              <a:t>vezmout</a:t>
            </a:r>
            <a:r>
              <a:rPr lang="cs-CZ" dirty="0" smtClean="0"/>
              <a:t>? On </a:t>
            </a:r>
            <a:r>
              <a:rPr lang="cs-CZ" dirty="0"/>
              <a:t>tam šel – ona tam </a:t>
            </a:r>
            <a:r>
              <a:rPr lang="cs-CZ" dirty="0" err="1"/>
              <a:t>šela</a:t>
            </a:r>
            <a:r>
              <a:rPr lang="cs-CZ" dirty="0"/>
              <a:t>; hroch – </a:t>
            </a:r>
            <a:r>
              <a:rPr lang="cs-CZ" dirty="0" err="1"/>
              <a:t>pl</a:t>
            </a:r>
            <a:r>
              <a:rPr lang="cs-CZ" dirty="0"/>
              <a:t>. hrochy (místo hroši);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byly výzkumy Bandury (1961): děti se učí prostým pozorováním okolí, aniž by muselo docházet ke zpevňování.</a:t>
            </a:r>
          </a:p>
        </p:txBody>
      </p:sp>
    </p:spTree>
    <p:extLst>
      <p:ext uri="{BB962C8B-B14F-4D97-AF65-F5344CB8AC3E}">
        <p14:creationId xmlns:p14="http://schemas.microsoft.com/office/powerpoint/2010/main" val="6809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7367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9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 </a:t>
            </a:r>
            <a:r>
              <a:rPr lang="cs-CZ" dirty="0"/>
              <a:t>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8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</a:t>
            </a:r>
            <a:r>
              <a:rPr lang="cs-CZ" dirty="0" smtClean="0"/>
              <a:t>učení a sociální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Druhů učení je několik a jen určitá kategorie učení se nazývá </a:t>
            </a:r>
            <a:r>
              <a:rPr lang="cs-CZ" b="1" i="1" dirty="0"/>
              <a:t>sociální učení</a:t>
            </a:r>
            <a:r>
              <a:rPr lang="cs-CZ" dirty="0"/>
              <a:t>.</a:t>
            </a:r>
          </a:p>
          <a:p>
            <a:r>
              <a:rPr lang="cs-CZ" dirty="0"/>
              <a:t>Termín </a:t>
            </a:r>
            <a:r>
              <a:rPr lang="cs-CZ" b="1" i="1" dirty="0"/>
              <a:t>sociální učení </a:t>
            </a:r>
            <a:r>
              <a:rPr lang="cs-CZ" dirty="0"/>
              <a:t>dále rozvíjí behavioristické teorie, podle kterých bylo chování výhradně výsledkem opakování a zpevnění.</a:t>
            </a:r>
          </a:p>
          <a:p>
            <a:r>
              <a:rPr lang="cs-CZ" b="1" dirty="0"/>
              <a:t>Teorie sociálního učení </a:t>
            </a:r>
            <a:r>
              <a:rPr lang="cs-CZ" dirty="0"/>
              <a:t>tvrdí, že mimo klasické a operantní učení je zde i tzv. </a:t>
            </a:r>
            <a:r>
              <a:rPr lang="cs-CZ" b="1" dirty="0"/>
              <a:t>sociální učení</a:t>
            </a:r>
            <a:r>
              <a:rPr lang="cs-CZ" dirty="0"/>
              <a:t>, kdy k učení dochází na základě </a:t>
            </a:r>
            <a:r>
              <a:rPr lang="cs-CZ" b="1" dirty="0"/>
              <a:t>imitace</a:t>
            </a:r>
            <a:r>
              <a:rPr lang="cs-CZ" dirty="0"/>
              <a:t> (a instrukce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=Imitace i zcela zbytečných pohybů při učení se (napodobování) nějaké činnosti.</a:t>
            </a:r>
            <a:endParaRPr lang="cs-CZ" dirty="0" smtClean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https://www.youtube.com/watch?v=20Smx_nD9cw</a:t>
            </a:r>
            <a:r>
              <a:rPr lang="cs-CZ" dirty="0" smtClean="0"/>
              <a:t> (</a:t>
            </a:r>
            <a:r>
              <a:rPr lang="cs-CZ" dirty="0" err="1" smtClean="0"/>
              <a:t>Lyons</a:t>
            </a:r>
            <a:r>
              <a:rPr lang="cs-CZ" dirty="0" smtClean="0"/>
              <a:t> </a:t>
            </a:r>
            <a:r>
              <a:rPr lang="cs-CZ" dirty="0"/>
              <a:t>et al., 2007</a:t>
            </a:r>
            <a:r>
              <a:rPr lang="cs-CZ" dirty="0" smtClean="0"/>
              <a:t>)</a:t>
            </a: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1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kulturní univerzálii – i např. děti jihoafrických Křováků uplatňují </a:t>
            </a:r>
            <a:r>
              <a:rPr lang="cs-CZ" i="1" dirty="0" err="1" smtClean="0"/>
              <a:t>overimitation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Starší děti (6-13) </a:t>
            </a:r>
            <a:r>
              <a:rPr lang="cs-CZ" b="1" dirty="0" smtClean="0"/>
              <a:t>imitují více </a:t>
            </a:r>
            <a:r>
              <a:rPr lang="cs-CZ" dirty="0" smtClean="0"/>
              <a:t>než mladší děti (2-5)!</a:t>
            </a:r>
          </a:p>
          <a:p>
            <a:r>
              <a:rPr lang="cs-CZ" dirty="0" smtClean="0"/>
              <a:t>Chlapci imitují více než děvčata (</a:t>
            </a:r>
            <a:r>
              <a:rPr lang="cs-CZ" dirty="0" err="1" smtClean="0"/>
              <a:t>Frick</a:t>
            </a:r>
            <a:r>
              <a:rPr lang="cs-CZ" dirty="0" smtClean="0"/>
              <a:t>, </a:t>
            </a:r>
            <a:r>
              <a:rPr lang="cs-CZ" dirty="0" err="1" smtClean="0"/>
              <a:t>Clément</a:t>
            </a:r>
            <a:r>
              <a:rPr lang="cs-CZ" dirty="0" smtClean="0"/>
              <a:t> &amp; Gruber, 2017).</a:t>
            </a:r>
          </a:p>
          <a:p>
            <a:r>
              <a:rPr lang="cs-CZ" dirty="0" smtClean="0"/>
              <a:t>Ačkoli děti jsou schopny rozeznat zbytečnost akcí, mají za to, že to tak měly udělat (sociální konformita?).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6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u ostatních primátů?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U ostatních primátů (</a:t>
            </a:r>
            <a:r>
              <a:rPr lang="cs-CZ" dirty="0" err="1" smtClean="0"/>
              <a:t>bonobo</a:t>
            </a:r>
            <a:r>
              <a:rPr lang="cs-CZ" dirty="0" smtClean="0"/>
              <a:t>) ani jiných tvorů (pes, holub) nedochází k </a:t>
            </a:r>
            <a:r>
              <a:rPr lang="cs-CZ" dirty="0" err="1" smtClean="0"/>
              <a:t>overimitation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err="1" smtClean="0"/>
              <a:t>Bonobové</a:t>
            </a:r>
            <a:r>
              <a:rPr lang="cs-CZ" dirty="0" smtClean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Jsou tedy primáti mazanější než lidé?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016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u lidí dochází k </a:t>
            </a:r>
            <a:r>
              <a:rPr lang="cs-CZ" dirty="0" err="1" smtClean="0"/>
              <a:t>overimitation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sociálním učení nejde tolik o to „proč“, ale „jak“.</a:t>
            </a:r>
          </a:p>
          <a:p>
            <a:r>
              <a:rPr lang="cs-CZ" dirty="0" smtClean="0"/>
              <a:t>Celá kultura je o tom dělat věci rituálním způsobem.</a:t>
            </a:r>
          </a:p>
          <a:p>
            <a:r>
              <a:rPr lang="cs-CZ" dirty="0" smtClean="0"/>
              <a:t>Role sociální konformity.</a:t>
            </a:r>
          </a:p>
          <a:p>
            <a:r>
              <a:rPr lang="cs-CZ" dirty="0" smtClean="0"/>
              <a:t>Člověk je jediný tvor, který umí napodobovat věci (tvory, jevy) ve svém okolí.</a:t>
            </a:r>
          </a:p>
          <a:p>
            <a:r>
              <a:rPr lang="cs-CZ" dirty="0" smtClean="0"/>
              <a:t>Pravděpodobně tato schopnost pomáhá při učení se řeči.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11311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50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197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2442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Významné jsou </a:t>
            </a:r>
            <a:r>
              <a:rPr lang="cs-CZ" dirty="0" smtClean="0"/>
              <a:t>tyto </a:t>
            </a:r>
            <a:r>
              <a:rPr lang="cs-CZ" dirty="0"/>
              <a:t>základní typy učení: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Klasické asociativní učení.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Operantní učení </a:t>
            </a:r>
            <a:r>
              <a:rPr lang="cs-CZ" dirty="0"/>
              <a:t>(role sociálního </a:t>
            </a:r>
            <a:r>
              <a:rPr lang="cs-CZ" b="1" dirty="0"/>
              <a:t>posílení</a:t>
            </a:r>
            <a:r>
              <a:rPr lang="cs-CZ" dirty="0"/>
              <a:t> – srov. závislost na pochvale).</a:t>
            </a:r>
          </a:p>
          <a:p>
            <a:pPr marL="651510" indent="-514350">
              <a:buClrTx/>
              <a:buAutoNum type="arabicPeriod"/>
            </a:pPr>
            <a:endParaRPr lang="cs-CZ" b="1" dirty="0"/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Nápodoba (imitace </a:t>
            </a:r>
            <a:r>
              <a:rPr lang="cs-CZ" dirty="0">
                <a:solidFill>
                  <a:srgbClr val="0070C0"/>
                </a:solidFill>
              </a:rPr>
              <a:t>chování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: vybírá se chování modelu.</a:t>
            </a: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Identifikace </a:t>
            </a:r>
            <a:r>
              <a:rPr lang="cs-CZ" dirty="0">
                <a:solidFill>
                  <a:srgbClr val="0070C0"/>
                </a:solidFill>
              </a:rPr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Verbální</a:t>
            </a:r>
            <a:r>
              <a:rPr lang="cs-CZ" dirty="0">
                <a:solidFill>
                  <a:srgbClr val="0070C0"/>
                </a:solidFill>
              </a:rPr>
              <a:t> instrukcí, tj. klasické školní „učení“, skrze poslouchání návodů (verbální, konceptuální a narativní složka kultury).</a:t>
            </a:r>
            <a:endParaRPr lang="cs-CZ" b="1" dirty="0">
              <a:solidFill>
                <a:srgbClr val="0070C0"/>
              </a:solidFill>
            </a:endParaRP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„Čtení“ médií (knih, filmů, videí, dramat, modelů atd</a:t>
            </a:r>
            <a:r>
              <a:rPr lang="cs-CZ" b="1" dirty="0" smtClean="0">
                <a:solidFill>
                  <a:srgbClr val="0070C0"/>
                </a:solidFill>
              </a:rPr>
              <a:t>.).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</a:t>
            </a:r>
            <a:r>
              <a:rPr lang="cs-CZ" dirty="0" smtClean="0"/>
              <a:t>je model učení, </a:t>
            </a:r>
            <a:r>
              <a:rPr lang="cs-CZ" dirty="0"/>
              <a:t>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 smtClean="0"/>
              <a:t>1.1 klasické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1.2</a:t>
            </a:r>
            <a:r>
              <a:rPr lang="cs-CZ" dirty="0" smtClean="0"/>
              <a:t> </a:t>
            </a:r>
            <a:r>
              <a:rPr lang="cs-CZ" b="1" dirty="0" smtClean="0"/>
              <a:t>operantní </a:t>
            </a:r>
            <a:r>
              <a:rPr lang="cs-CZ" b="1" dirty="0"/>
              <a:t>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95D1-419A-44FF-8DDF-05699A7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podmiňování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5A232-F5EC-4FF3-9BD2-AFD25320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Klasické podmiňování</a:t>
            </a:r>
            <a:r>
              <a:rPr lang="cs-CZ" dirty="0"/>
              <a:t>: když pes vidí potravu (NS=Nepodmíněný Stimulus), tak slintá (NR= </a:t>
            </a:r>
            <a:r>
              <a:rPr lang="cs-CZ" b="1" dirty="0"/>
              <a:t>nepodmíněná reakce</a:t>
            </a:r>
            <a:r>
              <a:rPr lang="cs-CZ" dirty="0"/>
              <a:t>). Když nějaký </a:t>
            </a:r>
            <a:r>
              <a:rPr lang="cs-CZ" b="1" dirty="0"/>
              <a:t>NS</a:t>
            </a:r>
            <a:r>
              <a:rPr lang="cs-CZ" dirty="0"/>
              <a:t> (třeba žrádlo) spojíme s </a:t>
            </a:r>
            <a:r>
              <a:rPr lang="cs-CZ" b="1" dirty="0"/>
              <a:t>PS</a:t>
            </a:r>
            <a:r>
              <a:rPr lang="cs-CZ" dirty="0"/>
              <a:t> (=Podmíněný stimulus), třeba se zvukem zvonku či modrým světlem, tak po dostatečně dlouhém </a:t>
            </a:r>
            <a:r>
              <a:rPr lang="cs-CZ" b="1" dirty="0"/>
              <a:t>opakování</a:t>
            </a:r>
            <a:r>
              <a:rPr lang="cs-CZ" dirty="0"/>
              <a:t> dojde k nové (=Podmíněné) asociaci i mezi PS a NR a vznikne </a:t>
            </a:r>
            <a:r>
              <a:rPr lang="cs-CZ" b="1" dirty="0"/>
              <a:t>PR</a:t>
            </a:r>
            <a:r>
              <a:rPr lang="cs-CZ" dirty="0"/>
              <a:t> = </a:t>
            </a:r>
            <a:r>
              <a:rPr lang="cs-CZ" b="1" dirty="0"/>
              <a:t>podmíněná reakce </a:t>
            </a:r>
            <a:r>
              <a:rPr lang="cs-CZ" dirty="0"/>
              <a:t>(srov. Pavlov).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Operantní podmiňování: </a:t>
            </a:r>
            <a:r>
              <a:rPr lang="cs-CZ" dirty="0"/>
              <a:t>S nezpůsobuje R tak jako u klas. podmiňování, ale </a:t>
            </a:r>
            <a:r>
              <a:rPr lang="cs-CZ" b="1" dirty="0"/>
              <a:t>tvoří se asociace mezi chováním a jeho následkem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5772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1701</Words>
  <Application>Microsoft Office PowerPoint</Application>
  <PresentationFormat>Předvádění na obrazovce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Corbel</vt:lpstr>
      <vt:lpstr>Wingdings</vt:lpstr>
      <vt:lpstr>Wingdings 2</vt:lpstr>
      <vt:lpstr>Wingdings 3</vt:lpstr>
      <vt:lpstr>Modul</vt:lpstr>
      <vt:lpstr>1_Modul</vt:lpstr>
      <vt:lpstr>Sociální psychologie 2 Socializace a učení</vt:lpstr>
      <vt:lpstr>Socializace a učení</vt:lpstr>
      <vt:lpstr>Druhy učení a sociální učení</vt:lpstr>
      <vt:lpstr>Druhy učení a sociální učení</vt:lpstr>
      <vt:lpstr>1. Asociativní učení</vt:lpstr>
      <vt:lpstr>1.1 Klasické podmiňování</vt:lpstr>
      <vt:lpstr>Prezentace aplikace PowerPoint</vt:lpstr>
      <vt:lpstr>1.2 Operantní podmiňování</vt:lpstr>
      <vt:lpstr>1.2 Operantní podmiňování</vt:lpstr>
      <vt:lpstr>1.2 Operantní podmiňování</vt:lpstr>
      <vt:lpstr>1.2 Operantní podmiňování</vt:lpstr>
      <vt:lpstr>Behaviorismus</vt:lpstr>
      <vt:lpstr>Edward Thorndike  (1874-1949) </vt:lpstr>
      <vt:lpstr>Burrhus F. Skinner (1904 – 1990)</vt:lpstr>
      <vt:lpstr>Prezentace aplikace PowerPoint</vt:lpstr>
      <vt:lpstr>Co je špatně s behaviorismem?</vt:lpstr>
      <vt:lpstr>Co je špatně s behaviorismem? </vt:lpstr>
      <vt:lpstr>Další typy učení</vt:lpstr>
      <vt:lpstr>Sociální učení</vt:lpstr>
      <vt:lpstr>3. Imitace</vt:lpstr>
      <vt:lpstr>Prezentace aplikace PowerPoint</vt:lpstr>
      <vt:lpstr>Prezentace aplikace PowerPoint</vt:lpstr>
      <vt:lpstr>Social learning theory teorie sociálního (observačního) učení</vt:lpstr>
      <vt:lpstr>A. Bandura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Prezentace aplikace PowerPoint</vt:lpstr>
      <vt:lpstr>Overimitation u člověka!</vt:lpstr>
      <vt:lpstr>Overimitation </vt:lpstr>
      <vt:lpstr>Overimitation u ostatních primátů?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2 Socializace a učení</dc:title>
  <dc:creator>Jan Krása</dc:creator>
  <cp:lastModifiedBy>Jan Krása</cp:lastModifiedBy>
  <cp:revision>2</cp:revision>
  <dcterms:created xsi:type="dcterms:W3CDTF">2020-02-11T14:12:49Z</dcterms:created>
  <dcterms:modified xsi:type="dcterms:W3CDTF">2020-02-11T14:29:33Z</dcterms:modified>
</cp:coreProperties>
</file>