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1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5" r:id="rId7"/>
  </p:sldIdLst>
  <p:sldSz cx="9144000" cy="5143500" type="screen16x9"/>
  <p:notesSz cx="6858000" cy="9144000"/>
  <p:embeddedFontLst>
    <p:embeddedFont>
      <p:font typeface="Candara" panose="020E0502030303020204" pitchFamily="34" charset="0"/>
      <p:regular r:id="rId9"/>
      <p:bold r:id="rId10"/>
      <p:italic r:id="rId11"/>
      <p:boldItalic r:id="rId12"/>
    </p:embeddedFont>
    <p:embeddedFont>
      <p:font typeface="Lato" panose="020B0604020202020204" charset="0"/>
      <p:regular r:id="rId13"/>
      <p:bold r:id="rId14"/>
      <p:italic r:id="rId15"/>
      <p:boldItalic r:id="rId16"/>
    </p:embeddedFont>
    <p:embeddedFont>
      <p:font typeface="Playfair Display" panose="020B0604020202020204" charset="0"/>
      <p:regular r:id="rId17"/>
      <p:bold r:id="rId18"/>
      <p:italic r:id="rId19"/>
      <p:boldItalic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720" y="5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13.fntdata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24" Type="http://schemas.openxmlformats.org/officeDocument/2006/relationships/font" Target="fonts/font16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23" Type="http://schemas.openxmlformats.org/officeDocument/2006/relationships/font" Target="fonts/font15.fntdata"/><Relationship Id="rId28" Type="http://schemas.openxmlformats.org/officeDocument/2006/relationships/tableStyles" Target="tableStyles.xml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font" Target="fonts/font14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6fe68d951c_0_2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5" name="Google Shape;85;g6fe68d951c_0_2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6" name="Google Shape;86;g6fe68d951c_0_21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c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6fe68d951c_0_2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4" name="Google Shape;94;g6fe68d951c_0_2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g6fe68d951c_0_29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c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6fe68d951c_0_3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2" name="Google Shape;102;g6fe68d951c_0_3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3" name="Google Shape;103;g6fe68d951c_0_3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c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6fe68d951c_0_3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2" name="Google Shape;112;g6fe68d951c_0_3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g6fe68d951c_0_38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c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6fe68d951c_0_4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6fe68d951c_0_4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586721" y="0"/>
            <a:ext cx="7970700" cy="66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586721" y="5076900"/>
            <a:ext cx="7970700" cy="6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2" name="Google Shape;12;p2"/>
          <p:cNvCxnSpPr/>
          <p:nvPr/>
        </p:nvCxnSpPr>
        <p:spPr>
          <a:xfrm>
            <a:off x="733219" y="2235351"/>
            <a:ext cx="3852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630600" y="136800"/>
            <a:ext cx="7893000" cy="1853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100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100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100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100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100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100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100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100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100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630600" y="3228375"/>
            <a:ext cx="7893000" cy="1274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1pPr>
            <a:lvl2pPr lv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2pPr>
            <a:lvl3pPr lvl="2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3pPr>
            <a:lvl4pPr lvl="3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4pPr>
            <a:lvl5pPr lvl="4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5pPr>
            <a:lvl6pPr lvl="5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6pPr>
            <a:lvl7pPr lvl="6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7pPr>
            <a:lvl8pPr lvl="7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8pPr>
            <a:lvl9pPr lvl="8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3"/>
          <p:cNvSpPr txBox="1">
            <a:spLocks noGrp="1"/>
          </p:cNvSpPr>
          <p:nvPr>
            <p:ph type="title"/>
          </p:nvPr>
        </p:nvSpPr>
        <p:spPr>
          <a:xfrm>
            <a:off x="768096" y="438912"/>
            <a:ext cx="7290000" cy="11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body" idx="1"/>
          </p:nvPr>
        </p:nvSpPr>
        <p:spPr>
          <a:xfrm>
            <a:off x="768096" y="1714500"/>
            <a:ext cx="7290000" cy="301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t" anchorCtr="0">
            <a:no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7" name="Google Shape;67;p13"/>
          <p:cNvSpPr txBox="1">
            <a:spLocks noGrp="1"/>
          </p:cNvSpPr>
          <p:nvPr>
            <p:ph type="dt" idx="10"/>
          </p:nvPr>
        </p:nvSpPr>
        <p:spPr>
          <a:xfrm>
            <a:off x="768097" y="4853028"/>
            <a:ext cx="1615500" cy="20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3"/>
          <p:cNvSpPr txBox="1">
            <a:spLocks noGrp="1"/>
          </p:cNvSpPr>
          <p:nvPr>
            <p:ph type="ftr" idx="11"/>
          </p:nvPr>
        </p:nvSpPr>
        <p:spPr>
          <a:xfrm>
            <a:off x="3632199" y="4853028"/>
            <a:ext cx="4426200" cy="20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3"/>
          <p:cNvSpPr txBox="1">
            <a:spLocks noGrp="1"/>
          </p:cNvSpPr>
          <p:nvPr>
            <p:ph type="sldNum" idx="12"/>
          </p:nvPr>
        </p:nvSpPr>
        <p:spPr>
          <a:xfrm>
            <a:off x="8128000" y="4853028"/>
            <a:ext cx="730200" cy="20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l" rtl="0">
              <a:spcBef>
                <a:spcPts val="0"/>
              </a:spcBef>
              <a:buNone/>
              <a:defRPr/>
            </a:lvl1pPr>
            <a:lvl2pPr marL="0" lvl="1" indent="0" algn="l" rtl="0">
              <a:spcBef>
                <a:spcPts val="0"/>
              </a:spcBef>
              <a:buNone/>
              <a:defRPr/>
            </a:lvl2pPr>
            <a:lvl3pPr marL="0" lvl="2" indent="0" algn="l" rtl="0">
              <a:spcBef>
                <a:spcPts val="0"/>
              </a:spcBef>
              <a:buNone/>
              <a:defRPr/>
            </a:lvl3pPr>
            <a:lvl4pPr marL="0" lvl="3" indent="0" algn="l" rtl="0">
              <a:spcBef>
                <a:spcPts val="0"/>
              </a:spcBef>
              <a:buNone/>
              <a:defRPr/>
            </a:lvl4pPr>
            <a:lvl5pPr marL="0" lvl="4" indent="0" algn="l" rtl="0">
              <a:spcBef>
                <a:spcPts val="0"/>
              </a:spcBef>
              <a:buNone/>
              <a:defRPr/>
            </a:lvl5pPr>
            <a:lvl6pPr marL="0" lvl="5" indent="0" algn="l" rtl="0">
              <a:spcBef>
                <a:spcPts val="0"/>
              </a:spcBef>
              <a:buNone/>
              <a:defRPr/>
            </a:lvl6pPr>
            <a:lvl7pPr marL="0" lvl="6" indent="0" algn="l" rtl="0">
              <a:spcBef>
                <a:spcPts val="0"/>
              </a:spcBef>
              <a:buNone/>
              <a:defRPr/>
            </a:lvl7pPr>
            <a:lvl8pPr marL="0" lvl="7" indent="0" algn="l" rtl="0">
              <a:spcBef>
                <a:spcPts val="0"/>
              </a:spcBef>
              <a:buNone/>
              <a:defRPr/>
            </a:lvl8pPr>
            <a:lvl9pPr marL="0" lvl="8" indent="0" algn="l" rtl="0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va obsahy" type="twoObj">
  <p:cSld name="TWO_OBJECTS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4"/>
          <p:cNvSpPr txBox="1">
            <a:spLocks noGrp="1"/>
          </p:cNvSpPr>
          <p:nvPr>
            <p:ph type="title"/>
          </p:nvPr>
        </p:nvSpPr>
        <p:spPr>
          <a:xfrm>
            <a:off x="457200" y="253746"/>
            <a:ext cx="8229600" cy="9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ndara"/>
              <a:buNone/>
              <a:defRPr sz="4400" b="0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2" name="Google Shape;72;p14"/>
          <p:cNvSpPr txBox="1">
            <a:spLocks noGrp="1"/>
          </p:cNvSpPr>
          <p:nvPr>
            <p:ph type="dt" idx="10"/>
          </p:nvPr>
        </p:nvSpPr>
        <p:spPr>
          <a:xfrm>
            <a:off x="5163672" y="4687623"/>
            <a:ext cx="3786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/>
          </a:p>
        </p:txBody>
      </p:sp>
      <p:sp>
        <p:nvSpPr>
          <p:cNvPr id="73" name="Google Shape;73;p14"/>
          <p:cNvSpPr txBox="1">
            <a:spLocks noGrp="1"/>
          </p:cNvSpPr>
          <p:nvPr>
            <p:ph type="ftr" idx="11"/>
          </p:nvPr>
        </p:nvSpPr>
        <p:spPr>
          <a:xfrm>
            <a:off x="193638" y="4687623"/>
            <a:ext cx="3786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/>
          </a:p>
        </p:txBody>
      </p:sp>
      <p:sp>
        <p:nvSpPr>
          <p:cNvPr id="74" name="Google Shape;74;p14"/>
          <p:cNvSpPr txBox="1">
            <a:spLocks noGrp="1"/>
          </p:cNvSpPr>
          <p:nvPr>
            <p:ph type="sldNum" idx="12"/>
          </p:nvPr>
        </p:nvSpPr>
        <p:spPr>
          <a:xfrm>
            <a:off x="3991088" y="4687622"/>
            <a:ext cx="11619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  <p:sp>
        <p:nvSpPr>
          <p:cNvPr id="75" name="Google Shape;75;p14"/>
          <p:cNvSpPr txBox="1">
            <a:spLocks noGrp="1"/>
          </p:cNvSpPr>
          <p:nvPr>
            <p:ph type="body" idx="1"/>
          </p:nvPr>
        </p:nvSpPr>
        <p:spPr>
          <a:xfrm>
            <a:off x="676655" y="2009394"/>
            <a:ext cx="3822300" cy="258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∗"/>
              <a:defRPr sz="24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914400" marR="0" lvl="1" indent="-3683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Noto Sans Symbols"/>
              <a:buChar char="∗"/>
              <a:defRPr sz="22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∗"/>
              <a:defRPr sz="20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∗"/>
              <a:defRPr sz="18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∗"/>
              <a:defRPr sz="16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∗"/>
              <a:defRPr sz="14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∗"/>
              <a:defRPr sz="14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∗"/>
              <a:defRPr sz="14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∗"/>
              <a:defRPr sz="14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/>
          </a:p>
        </p:txBody>
      </p:sp>
      <p:sp>
        <p:nvSpPr>
          <p:cNvPr id="76" name="Google Shape;76;p14"/>
          <p:cNvSpPr txBox="1">
            <a:spLocks noGrp="1"/>
          </p:cNvSpPr>
          <p:nvPr>
            <p:ph type="body" idx="2"/>
          </p:nvPr>
        </p:nvSpPr>
        <p:spPr>
          <a:xfrm>
            <a:off x="4645152" y="2009394"/>
            <a:ext cx="3822300" cy="258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∗"/>
              <a:defRPr sz="24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914400" marR="0" lvl="1" indent="-3683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Noto Sans Symbols"/>
              <a:buChar char="∗"/>
              <a:defRPr sz="22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∗"/>
              <a:defRPr sz="20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∗"/>
              <a:defRPr sz="18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∗"/>
              <a:defRPr sz="16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∗"/>
              <a:defRPr sz="14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∗"/>
              <a:defRPr sz="14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∗"/>
              <a:defRPr sz="14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∗"/>
              <a:defRPr sz="14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/>
          <p:nvPr/>
        </p:nvSpPr>
        <p:spPr>
          <a:xfrm>
            <a:off x="586721" y="5076900"/>
            <a:ext cx="7970700" cy="6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3"/>
          <p:cNvSpPr/>
          <p:nvPr/>
        </p:nvSpPr>
        <p:spPr>
          <a:xfrm>
            <a:off x="586721" y="0"/>
            <a:ext cx="7970700" cy="66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title"/>
          </p:nvPr>
        </p:nvSpPr>
        <p:spPr>
          <a:xfrm>
            <a:off x="509550" y="1921350"/>
            <a:ext cx="8124900" cy="130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/>
          <p:nvPr/>
        </p:nvSpPr>
        <p:spPr>
          <a:xfrm>
            <a:off x="-125" y="5045700"/>
            <a:ext cx="9144000" cy="97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3" name="Google Shape;23;p4"/>
          <p:cNvCxnSpPr/>
          <p:nvPr/>
        </p:nvCxnSpPr>
        <p:spPr>
          <a:xfrm>
            <a:off x="419425" y="1154195"/>
            <a:ext cx="3852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311700" y="1417800"/>
            <a:ext cx="8520600" cy="315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Google Shape;28;p5"/>
          <p:cNvCxnSpPr/>
          <p:nvPr/>
        </p:nvCxnSpPr>
        <p:spPr>
          <a:xfrm>
            <a:off x="419425" y="1154195"/>
            <a:ext cx="3852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9" name="Google Shape;29;p5"/>
          <p:cNvSpPr txBox="1">
            <a:spLocks noGrp="1"/>
          </p:cNvSpPr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body" idx="1"/>
          </p:nvPr>
        </p:nvSpPr>
        <p:spPr>
          <a:xfrm>
            <a:off x="311700" y="1417950"/>
            <a:ext cx="3999900" cy="315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2"/>
          </p:nvPr>
        </p:nvSpPr>
        <p:spPr>
          <a:xfrm>
            <a:off x="4832400" y="1417950"/>
            <a:ext cx="3999900" cy="315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7" name="Google Shape;37;p7"/>
          <p:cNvCxnSpPr/>
          <p:nvPr/>
        </p:nvCxnSpPr>
        <p:spPr>
          <a:xfrm>
            <a:off x="411044" y="1417772"/>
            <a:ext cx="3852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8" name="Google Shape;38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body" idx="1"/>
          </p:nvPr>
        </p:nvSpPr>
        <p:spPr>
          <a:xfrm>
            <a:off x="311700" y="1640350"/>
            <a:ext cx="2808000" cy="292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9"/>
          <p:cNvSpPr/>
          <p:nvPr/>
        </p:nvSpPr>
        <p:spPr>
          <a:xfrm>
            <a:off x="4572000" y="-10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8" name="Google Shape;48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9" name="Google Shape;49;p9"/>
          <p:cNvSpPr txBox="1">
            <a:spLocks noGrp="1"/>
          </p:cNvSpPr>
          <p:nvPr>
            <p:ph type="title"/>
          </p:nvPr>
        </p:nvSpPr>
        <p:spPr>
          <a:xfrm>
            <a:off x="265500" y="1084625"/>
            <a:ext cx="4045200" cy="1707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subTitle" idx="1"/>
          </p:nvPr>
        </p:nvSpPr>
        <p:spPr>
          <a:xfrm>
            <a:off x="265500" y="2845200"/>
            <a:ext cx="4045200" cy="142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1"/>
          <p:cNvSpPr/>
          <p:nvPr/>
        </p:nvSpPr>
        <p:spPr>
          <a:xfrm>
            <a:off x="586721" y="0"/>
            <a:ext cx="7970700" cy="66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11"/>
          <p:cNvSpPr/>
          <p:nvPr/>
        </p:nvSpPr>
        <p:spPr>
          <a:xfrm>
            <a:off x="586721" y="5076900"/>
            <a:ext cx="7970700" cy="6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11"/>
          <p:cNvSpPr txBox="1">
            <a:spLocks noGrp="1"/>
          </p:cNvSpPr>
          <p:nvPr>
            <p:ph type="title" hasCustomPrompt="1"/>
          </p:nvPr>
        </p:nvSpPr>
        <p:spPr>
          <a:xfrm>
            <a:off x="586725" y="1353788"/>
            <a:ext cx="7970700" cy="15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0" name="Google Shape;60;p11"/>
          <p:cNvSpPr txBox="1">
            <a:spLocks noGrp="1"/>
          </p:cNvSpPr>
          <p:nvPr>
            <p:ph type="body" idx="1"/>
          </p:nvPr>
        </p:nvSpPr>
        <p:spPr>
          <a:xfrm>
            <a:off x="586725" y="2968388"/>
            <a:ext cx="79707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1" name="Google Shape;61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blue-gold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417800"/>
            <a:ext cx="8520600" cy="31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Char char="●"/>
              <a:defRPr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5" r:id="rId7"/>
    <p:sldLayoutId id="2147483657" r:id="rId8"/>
    <p:sldLayoutId id="2147483658" r:id="rId9"/>
    <p:sldLayoutId id="2147483659" r:id="rId10"/>
    <p:sldLayoutId id="2147483660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7477@mail.muni.cz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5"/>
          <p:cNvSpPr txBox="1">
            <a:spLocks noGrp="1"/>
          </p:cNvSpPr>
          <p:nvPr>
            <p:ph type="ctrTitle"/>
          </p:nvPr>
        </p:nvSpPr>
        <p:spPr>
          <a:xfrm>
            <a:off x="630600" y="136800"/>
            <a:ext cx="7893000" cy="1853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cs"/>
              <a:t>SOCIÁLNÍ PSYCHOLOGIE</a:t>
            </a:r>
            <a:endParaRPr/>
          </a:p>
        </p:txBody>
      </p:sp>
      <p:sp>
        <p:nvSpPr>
          <p:cNvPr id="82" name="Google Shape;82;p15"/>
          <p:cNvSpPr txBox="1">
            <a:spLocks noGrp="1"/>
          </p:cNvSpPr>
          <p:nvPr>
            <p:ph type="subTitle" idx="1"/>
          </p:nvPr>
        </p:nvSpPr>
        <p:spPr>
          <a:xfrm>
            <a:off x="630600" y="3228375"/>
            <a:ext cx="7893000" cy="1274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cs"/>
              <a:t>JARO 2020							Mgr. Zuzana Kročáková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6"/>
          <p:cNvSpPr txBox="1">
            <a:spLocks noGrp="1"/>
          </p:cNvSpPr>
          <p:nvPr>
            <p:ph type="title"/>
          </p:nvPr>
        </p:nvSpPr>
        <p:spPr>
          <a:xfrm>
            <a:off x="457200" y="253746"/>
            <a:ext cx="8229600" cy="9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cs">
                <a:solidFill>
                  <a:srgbClr val="FFFF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CÍLE</a:t>
            </a:r>
            <a:endParaRPr>
              <a:solidFill>
                <a:srgbClr val="FFFF0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89" name="Google Shape;89;p16"/>
          <p:cNvSpPr txBox="1">
            <a:spLocks noGrp="1"/>
          </p:cNvSpPr>
          <p:nvPr>
            <p:ph type="sldNum" idx="12"/>
          </p:nvPr>
        </p:nvSpPr>
        <p:spPr>
          <a:xfrm>
            <a:off x="3991088" y="4687622"/>
            <a:ext cx="11619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cs"/>
              <a:t>2</a:t>
            </a:fld>
            <a:endParaRPr/>
          </a:p>
        </p:txBody>
      </p:sp>
      <p:sp>
        <p:nvSpPr>
          <p:cNvPr id="90" name="Google Shape;90;p16"/>
          <p:cNvSpPr txBox="1">
            <a:spLocks noGrp="1"/>
          </p:cNvSpPr>
          <p:nvPr>
            <p:ph type="body" idx="1"/>
          </p:nvPr>
        </p:nvSpPr>
        <p:spPr>
          <a:xfrm>
            <a:off x="676650" y="1325550"/>
            <a:ext cx="4105200" cy="326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cs" sz="3000" b="1">
                <a:latin typeface="Playfair Display"/>
                <a:ea typeface="Playfair Display"/>
                <a:cs typeface="Playfair Display"/>
                <a:sym typeface="Playfair Display"/>
              </a:rPr>
              <a:t>Porozumět sobě i vztahům </a:t>
            </a:r>
            <a:r>
              <a:rPr lang="cs" sz="3000">
                <a:latin typeface="Playfair Display"/>
                <a:ea typeface="Playfair Display"/>
                <a:cs typeface="Playfair Display"/>
                <a:sym typeface="Playfair Display"/>
              </a:rPr>
              <a:t>obzvláště</a:t>
            </a:r>
            <a:endParaRPr sz="3000" b="1"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cs" sz="3000" b="1">
                <a:latin typeface="Playfair Display"/>
                <a:ea typeface="Playfair Display"/>
                <a:cs typeface="Playfair Display"/>
                <a:sym typeface="Playfair Display"/>
              </a:rPr>
              <a:t>v pedagogických situacích s využitím poznatků sociální psychologie.</a:t>
            </a:r>
            <a:endParaRPr sz="3000" b="1"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91" name="Google Shape;91;p16"/>
          <p:cNvSpPr txBox="1">
            <a:spLocks noGrp="1"/>
          </p:cNvSpPr>
          <p:nvPr>
            <p:ph type="body" idx="2"/>
          </p:nvPr>
        </p:nvSpPr>
        <p:spPr>
          <a:xfrm>
            <a:off x="5252575" y="1325625"/>
            <a:ext cx="3214800" cy="326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cs" u="sng">
                <a:latin typeface="Playfair Display"/>
                <a:ea typeface="Playfair Display"/>
                <a:cs typeface="Playfair Display"/>
                <a:sym typeface="Playfair Display"/>
              </a:rPr>
              <a:t>Proč?</a:t>
            </a:r>
            <a:endParaRPr u="sng"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algn="l" rtl="0">
              <a:lnSpc>
                <a:spcPct val="80000"/>
              </a:lnSpc>
              <a:spcBef>
                <a:spcPts val="444"/>
              </a:spcBef>
              <a:spcAft>
                <a:spcPts val="0"/>
              </a:spcAft>
              <a:buSzPts val="2400"/>
              <a:buNone/>
            </a:pPr>
            <a:r>
              <a:rPr lang="cs" sz="2220">
                <a:solidFill>
                  <a:srgbClr val="00206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Abyste se snáze stali takovým pedagogem, jakým chcete být.</a:t>
            </a:r>
            <a:endParaRPr sz="2220">
              <a:solidFill>
                <a:srgbClr val="00206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algn="l" rtl="0">
              <a:lnSpc>
                <a:spcPct val="80000"/>
              </a:lnSpc>
              <a:spcBef>
                <a:spcPts val="444"/>
              </a:spcBef>
              <a:spcAft>
                <a:spcPts val="0"/>
              </a:spcAft>
              <a:buSzPts val="2400"/>
              <a:buNone/>
            </a:pPr>
            <a:endParaRPr sz="2220">
              <a:solidFill>
                <a:srgbClr val="00206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algn="l" rtl="0">
              <a:lnSpc>
                <a:spcPct val="80000"/>
              </a:lnSpc>
              <a:spcBef>
                <a:spcPts val="444"/>
              </a:spcBef>
              <a:spcAft>
                <a:spcPts val="0"/>
              </a:spcAft>
              <a:buSzPts val="2400"/>
              <a:buNone/>
            </a:pPr>
            <a:r>
              <a:rPr lang="cs" sz="2220">
                <a:solidFill>
                  <a:srgbClr val="00206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Abyste si našli vlastní cestu, jak věci dělat, na níž budete spokojeni.</a:t>
            </a:r>
            <a:endParaRPr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7"/>
          <p:cNvSpPr txBox="1">
            <a:spLocks noGrp="1"/>
          </p:cNvSpPr>
          <p:nvPr>
            <p:ph type="body" idx="1"/>
          </p:nvPr>
        </p:nvSpPr>
        <p:spPr>
          <a:xfrm>
            <a:off x="395536" y="1113588"/>
            <a:ext cx="8136900" cy="378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oto Sans Symbols"/>
              <a:buNone/>
            </a:pPr>
            <a:r>
              <a:rPr lang="cs" sz="2400" i="0" u="none" strike="noStrike" cap="none" dirty="0">
                <a:solidFill>
                  <a:srgbClr val="00206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Aby byl seminář opravdu seminářem,</a:t>
            </a:r>
            <a:r>
              <a:rPr lang="cs" sz="2400" dirty="0">
                <a:solidFill>
                  <a:srgbClr val="00206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 potřebuji</a:t>
            </a:r>
            <a:endParaRPr sz="2400" dirty="0"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274320" marR="0" lvl="0" indent="-229362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Playfair Display"/>
              <a:buChar char="…"/>
            </a:pPr>
            <a:r>
              <a:rPr lang="cs" sz="2400" i="0" u="none" strike="noStrike" cap="none" dirty="0">
                <a:solidFill>
                  <a:srgbClr val="00206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abyste byli přítomni pozorností i myšlenkami.</a:t>
            </a:r>
            <a:endParaRPr sz="2400" dirty="0"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274320" marR="0" lvl="0" indent="-229362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Playfair Display"/>
              <a:buChar char="…"/>
            </a:pPr>
            <a:r>
              <a:rPr lang="cs" sz="2400" i="0" u="none" strike="noStrike" cap="none" dirty="0">
                <a:solidFill>
                  <a:srgbClr val="00206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abyste přemýšleli, diskutovali, ptali se a oponovali.</a:t>
            </a:r>
            <a:endParaRPr sz="2400" dirty="0"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274320" marR="0" lvl="0" indent="-229362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Playfair Display"/>
              <a:buChar char="…"/>
            </a:pPr>
            <a:r>
              <a:rPr lang="cs" sz="2400" i="0" u="none" strike="noStrike" cap="none" dirty="0">
                <a:solidFill>
                  <a:srgbClr val="00206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abyste přinášeli svá témata, zkušenosti, názory, postřehy.</a:t>
            </a:r>
            <a:endParaRPr sz="2400" i="0" u="none" strike="noStrike" cap="none" dirty="0">
              <a:solidFill>
                <a:srgbClr val="00206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274320" marR="0" lvl="0" indent="-229362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Playfair Display"/>
              <a:buChar char="…"/>
            </a:pPr>
            <a:r>
              <a:rPr lang="cs" sz="2400" i="0" u="none" strike="noStrike" cap="none" dirty="0">
                <a:solidFill>
                  <a:srgbClr val="00206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abyste byli otevření, vytvářeli si názory a přijímali nové úhly pohledu na známé věci.</a:t>
            </a:r>
            <a:endParaRPr sz="2400" i="0" u="none" strike="noStrike" cap="none" dirty="0">
              <a:solidFill>
                <a:srgbClr val="00206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274320" marR="0" lvl="0" indent="-229362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Playfair Display"/>
              <a:buChar char="…"/>
            </a:pPr>
            <a:r>
              <a:rPr lang="cs" sz="2400" i="0" u="none" strike="noStrike" cap="none" dirty="0">
                <a:solidFill>
                  <a:srgbClr val="00206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abyste si chtěli něco odnést, ne jen sedět.</a:t>
            </a:r>
            <a:endParaRPr sz="2400" b="0" i="0" u="none" strike="noStrike" cap="none" dirty="0">
              <a:solidFill>
                <a:srgbClr val="002060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2D3439"/>
              </a:buClr>
              <a:buSzPts val="3360"/>
              <a:buFont typeface="Noto Sans Symbols"/>
              <a:buNone/>
            </a:pPr>
            <a:endParaRPr dirty="0"/>
          </a:p>
          <a:p>
            <a:pPr marL="274320" marR="0" lvl="0" indent="-12192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None/>
            </a:pPr>
            <a:endParaRPr sz="2400" b="0" i="0" u="none" strike="noStrike" cap="none" dirty="0">
              <a:solidFill>
                <a:schemeClr val="dk2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98" name="Google Shape;98;p17"/>
          <p:cNvSpPr txBox="1">
            <a:spLocks noGrp="1"/>
          </p:cNvSpPr>
          <p:nvPr>
            <p:ph type="title"/>
          </p:nvPr>
        </p:nvSpPr>
        <p:spPr>
          <a:xfrm>
            <a:off x="467544" y="303499"/>
            <a:ext cx="8352900" cy="7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20"/>
              <a:buFont typeface="Candara"/>
              <a:buNone/>
            </a:pPr>
            <a:r>
              <a:rPr lang="cs" sz="3000" b="1" i="0" u="none" strike="noStrike" cap="none">
                <a:solidFill>
                  <a:srgbClr val="FFFF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PRÁCE V SEMINÁŘI</a:t>
            </a:r>
            <a:endParaRPr sz="3000">
              <a:solidFill>
                <a:srgbClr val="FFFF0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99" name="Google Shape;99;p17"/>
          <p:cNvSpPr txBox="1">
            <a:spLocks noGrp="1"/>
          </p:cNvSpPr>
          <p:nvPr>
            <p:ph type="sldNum" idx="12"/>
          </p:nvPr>
        </p:nvSpPr>
        <p:spPr>
          <a:xfrm>
            <a:off x="8128000" y="4853028"/>
            <a:ext cx="730200" cy="20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"/>
              <a:t>3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8"/>
          <p:cNvSpPr txBox="1">
            <a:spLocks noGrp="1"/>
          </p:cNvSpPr>
          <p:nvPr>
            <p:ph type="body" idx="1"/>
          </p:nvPr>
        </p:nvSpPr>
        <p:spPr>
          <a:xfrm>
            <a:off x="372650" y="1163450"/>
            <a:ext cx="3961457" cy="227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cs" sz="2400" dirty="0">
                <a:solidFill>
                  <a:srgbClr val="002060"/>
                </a:solidFill>
              </a:rPr>
              <a:t>.</a:t>
            </a:r>
            <a:r>
              <a:rPr lang="cs" sz="2400" dirty="0">
                <a:solidFill>
                  <a:srgbClr val="00206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..nerozumíte.</a:t>
            </a:r>
            <a:endParaRPr sz="2400" dirty="0">
              <a:solidFill>
                <a:srgbClr val="00206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cs" sz="2400" dirty="0">
                <a:solidFill>
                  <a:srgbClr val="00206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...chcete vědět víc.</a:t>
            </a:r>
            <a:endParaRPr sz="2400" dirty="0">
              <a:solidFill>
                <a:srgbClr val="00206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cs" sz="2400" dirty="0">
                <a:solidFill>
                  <a:srgbClr val="00206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...chcete jít víc do hloubky.</a:t>
            </a:r>
            <a:endParaRPr sz="2400" dirty="0">
              <a:solidFill>
                <a:srgbClr val="00206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cs" sz="2400" dirty="0">
                <a:solidFill>
                  <a:srgbClr val="00206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...chcete téma propojit se svou zkušeností.</a:t>
            </a:r>
            <a:endParaRPr sz="2400" dirty="0">
              <a:solidFill>
                <a:srgbClr val="00206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endParaRPr sz="3000" dirty="0">
              <a:solidFill>
                <a:srgbClr val="00206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endParaRPr sz="3000" dirty="0">
              <a:solidFill>
                <a:srgbClr val="00206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endParaRPr sz="3000" dirty="0">
              <a:solidFill>
                <a:srgbClr val="00206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endParaRPr sz="3000" dirty="0">
              <a:solidFill>
                <a:srgbClr val="00206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endParaRPr dirty="0">
              <a:solidFill>
                <a:srgbClr val="002060"/>
              </a:solidFill>
            </a:endParaRPr>
          </a:p>
        </p:txBody>
      </p:sp>
      <p:sp>
        <p:nvSpPr>
          <p:cNvPr id="106" name="Google Shape;106;p18"/>
          <p:cNvSpPr txBox="1">
            <a:spLocks noGrp="1"/>
          </p:cNvSpPr>
          <p:nvPr>
            <p:ph type="sldNum" idx="12"/>
          </p:nvPr>
        </p:nvSpPr>
        <p:spPr>
          <a:xfrm>
            <a:off x="8128000" y="4853028"/>
            <a:ext cx="730200" cy="20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"/>
              <a:t>4</a:t>
            </a:fld>
            <a:endParaRPr/>
          </a:p>
        </p:txBody>
      </p:sp>
      <p:sp>
        <p:nvSpPr>
          <p:cNvPr id="107" name="Google Shape;107;p18"/>
          <p:cNvSpPr txBox="1">
            <a:spLocks noGrp="1"/>
          </p:cNvSpPr>
          <p:nvPr>
            <p:ph type="title"/>
          </p:nvPr>
        </p:nvSpPr>
        <p:spPr>
          <a:xfrm>
            <a:off x="145625" y="253650"/>
            <a:ext cx="4960200" cy="106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cs" sz="3000" b="1">
                <a:solidFill>
                  <a:srgbClr val="FFFF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PTEJTE SE, POKUD...</a:t>
            </a:r>
            <a:endParaRPr sz="3000" b="1">
              <a:solidFill>
                <a:srgbClr val="FFFF0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108" name="Google Shape;108;p18"/>
          <p:cNvSpPr txBox="1"/>
          <p:nvPr/>
        </p:nvSpPr>
        <p:spPr>
          <a:xfrm>
            <a:off x="4936850" y="401444"/>
            <a:ext cx="4030200" cy="1033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cs" sz="3000" b="1" dirty="0">
                <a:solidFill>
                  <a:srgbClr val="00FF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OZVĚTE SE, POKUD...</a:t>
            </a:r>
            <a:endParaRPr dirty="0">
              <a:solidFill>
                <a:srgbClr val="00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09" name="Google Shape;109;p18"/>
          <p:cNvSpPr txBox="1"/>
          <p:nvPr/>
        </p:nvSpPr>
        <p:spPr>
          <a:xfrm>
            <a:off x="4765288" y="1434790"/>
            <a:ext cx="4272262" cy="36239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r>
              <a:rPr lang="cs" sz="2000" dirty="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...vám to nedává smysl.</a:t>
            </a:r>
            <a:endParaRPr sz="2000" dirty="0">
              <a:solidFill>
                <a:srgbClr val="FFFFFF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cs" sz="2000" dirty="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...mluvíme o něčem, co už znáte.</a:t>
            </a:r>
            <a:endParaRPr sz="2000" dirty="0">
              <a:solidFill>
                <a:srgbClr val="FFFFFF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cs" sz="2000" dirty="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... mluvíme o něčem, co vám připadá nepoužitelné, moc teoretické, bez kontaktu s praxí.</a:t>
            </a:r>
            <a:endParaRPr sz="2000" dirty="0">
              <a:solidFill>
                <a:srgbClr val="FFFFFF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cs" sz="2000" dirty="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...nesouhlasíte či máte jinou zkušenost.</a:t>
            </a:r>
            <a:endParaRPr sz="2000" dirty="0">
              <a:solidFill>
                <a:srgbClr val="FFFFFF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cs" sz="2000" dirty="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...potřebujete něco jinak.</a:t>
            </a:r>
            <a:endParaRPr sz="2000" dirty="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9"/>
          <p:cNvSpPr txBox="1">
            <a:spLocks noGrp="1"/>
          </p:cNvSpPr>
          <p:nvPr>
            <p:ph type="body" idx="1"/>
          </p:nvPr>
        </p:nvSpPr>
        <p:spPr>
          <a:xfrm>
            <a:off x="395525" y="884663"/>
            <a:ext cx="8136900" cy="3901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55600" algn="l" rtl="0">
              <a:spcBef>
                <a:spcPts val="900"/>
              </a:spcBef>
              <a:spcAft>
                <a:spcPts val="0"/>
              </a:spcAft>
              <a:buClr>
                <a:srgbClr val="073763"/>
              </a:buClr>
              <a:buSzPts val="2000"/>
              <a:buFont typeface="Playfair Display"/>
              <a:buChar char="☛"/>
            </a:pPr>
            <a:r>
              <a:rPr lang="cs" sz="2000" b="1" dirty="0">
                <a:solidFill>
                  <a:srgbClr val="073763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Absence:</a:t>
            </a:r>
            <a:r>
              <a:rPr lang="cs" sz="2000" dirty="0">
                <a:solidFill>
                  <a:srgbClr val="073763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 </a:t>
            </a:r>
            <a:r>
              <a:rPr lang="cs" sz="2400" dirty="0">
                <a:solidFill>
                  <a:srgbClr val="FFFF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1+1 </a:t>
            </a:r>
            <a:r>
              <a:rPr lang="cs" sz="2400" dirty="0">
                <a:solidFill>
                  <a:srgbClr val="073763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(</a:t>
            </a:r>
            <a:r>
              <a:rPr lang="cs" sz="2000" dirty="0">
                <a:solidFill>
                  <a:srgbClr val="073763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neomluvená + neomluvená </a:t>
            </a:r>
            <a:r>
              <a:rPr lang="cs" sz="2000" dirty="0" smtClean="0">
                <a:solidFill>
                  <a:srgbClr val="073763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a/nebo nahrazená</a:t>
            </a:r>
            <a:r>
              <a:rPr lang="cs" sz="2000" dirty="0" smtClean="0">
                <a:solidFill>
                  <a:srgbClr val="073763"/>
                </a:solidFill>
                <a:latin typeface="Playfair Display"/>
                <a:ea typeface="Playfair Display"/>
                <a:cs typeface="Playfair Display"/>
                <a:sym typeface="Wingdings" panose="05000000000000000000" pitchFamily="2" charset="2"/>
              </a:rPr>
              <a:t></a:t>
            </a:r>
            <a:r>
              <a:rPr lang="cs" sz="2000" dirty="0" smtClean="0">
                <a:solidFill>
                  <a:srgbClr val="073763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)</a:t>
            </a:r>
            <a:endParaRPr sz="2000" dirty="0">
              <a:solidFill>
                <a:srgbClr val="073763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457200" lvl="0" indent="-355600" algn="l" rtl="0">
              <a:spcBef>
                <a:spcPts val="90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Playfair Display"/>
              <a:buChar char="☛"/>
            </a:pPr>
            <a:r>
              <a:rPr lang="cs" sz="2000" b="1" dirty="0">
                <a:solidFill>
                  <a:srgbClr val="073763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Generální pravidlo</a:t>
            </a:r>
            <a:r>
              <a:rPr lang="cs" sz="2000" dirty="0">
                <a:solidFill>
                  <a:srgbClr val="073763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: řešte svůj hrozící problém s ukončením semináře nejpozději, když nastane, lépe před tímto okamžikem. Napište mi na </a:t>
            </a:r>
            <a:r>
              <a:rPr lang="cs" sz="2000" u="sng" dirty="0">
                <a:solidFill>
                  <a:srgbClr val="073763"/>
                </a:solidFill>
                <a:latin typeface="Playfair Display"/>
                <a:ea typeface="Playfair Display"/>
                <a:cs typeface="Playfair Display"/>
                <a:sym typeface="Playfair Display"/>
                <a:hlinkClick r:id="rId3"/>
              </a:rPr>
              <a:t>7477@mail.muni.cz</a:t>
            </a:r>
            <a:r>
              <a:rPr lang="cs" sz="2000" dirty="0">
                <a:solidFill>
                  <a:srgbClr val="073763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, popište mi svou situaci a </a:t>
            </a:r>
            <a:r>
              <a:rPr lang="cs" sz="2000" dirty="0">
                <a:solidFill>
                  <a:srgbClr val="FFFF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navrhněte řešení</a:t>
            </a:r>
            <a:r>
              <a:rPr lang="cs" sz="2000" dirty="0">
                <a:solidFill>
                  <a:srgbClr val="073763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.</a:t>
            </a:r>
            <a:endParaRPr sz="2000" dirty="0">
              <a:solidFill>
                <a:srgbClr val="073763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457200" lvl="0" indent="-355600" algn="l" rtl="0">
              <a:spcBef>
                <a:spcPts val="900"/>
              </a:spcBef>
              <a:spcAft>
                <a:spcPts val="0"/>
              </a:spcAft>
              <a:buClr>
                <a:srgbClr val="073763"/>
              </a:buClr>
              <a:buSzPts val="2000"/>
              <a:buFont typeface="Playfair Display"/>
              <a:buChar char="☛"/>
            </a:pPr>
            <a:r>
              <a:rPr lang="cs" sz="2000" dirty="0">
                <a:solidFill>
                  <a:srgbClr val="073763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K semináři náležejí </a:t>
            </a:r>
            <a:r>
              <a:rPr lang="cs" sz="2000" dirty="0">
                <a:solidFill>
                  <a:srgbClr val="FFFF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přednášky</a:t>
            </a:r>
            <a:r>
              <a:rPr lang="cs" sz="2000" dirty="0">
                <a:solidFill>
                  <a:srgbClr val="073763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, které vás nasytí teorií a zpřesní vaši představu o obsahu a podobě zkoušky.</a:t>
            </a:r>
            <a:endParaRPr sz="2000" dirty="0">
              <a:solidFill>
                <a:srgbClr val="073763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457200" lvl="0" indent="-355600" algn="l" rtl="0">
              <a:spcBef>
                <a:spcPts val="900"/>
              </a:spcBef>
              <a:spcAft>
                <a:spcPts val="0"/>
              </a:spcAft>
              <a:buClr>
                <a:srgbClr val="073763"/>
              </a:buClr>
              <a:buSzPts val="2000"/>
              <a:buFont typeface="Playfair Display"/>
              <a:buChar char="☛"/>
            </a:pPr>
            <a:r>
              <a:rPr lang="cs" sz="2000" dirty="0">
                <a:solidFill>
                  <a:srgbClr val="073763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Ze seminářů budou zadávány </a:t>
            </a:r>
            <a:r>
              <a:rPr lang="cs" sz="2000" dirty="0">
                <a:solidFill>
                  <a:srgbClr val="FFFF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domácí úkoly</a:t>
            </a:r>
            <a:r>
              <a:rPr lang="cs" sz="2000" dirty="0">
                <a:solidFill>
                  <a:srgbClr val="073763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, jejichž splnění je podmínkou </a:t>
            </a:r>
            <a:r>
              <a:rPr lang="cs" sz="2000" dirty="0" smtClean="0">
                <a:solidFill>
                  <a:srgbClr val="073763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účasti </a:t>
            </a:r>
            <a:r>
              <a:rPr lang="cs" sz="2000" dirty="0">
                <a:solidFill>
                  <a:srgbClr val="073763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v dalším </a:t>
            </a:r>
            <a:r>
              <a:rPr lang="cs" sz="2000" dirty="0" smtClean="0">
                <a:solidFill>
                  <a:srgbClr val="073763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semináři</a:t>
            </a:r>
          </a:p>
          <a:p>
            <a:pPr marL="101600" lvl="0" indent="0">
              <a:buClr>
                <a:srgbClr val="073763"/>
              </a:buClr>
              <a:buSzPts val="2000"/>
              <a:buNone/>
            </a:pPr>
            <a:r>
              <a:rPr lang="cs" sz="2000" dirty="0" smtClean="0">
                <a:solidFill>
                  <a:srgbClr val="073763"/>
                </a:solidFill>
                <a:latin typeface="Playfair Display"/>
                <a:ea typeface="Playfair Display"/>
                <a:cs typeface="Playfair Display"/>
                <a:sym typeface="Wingdings" panose="05000000000000000000" pitchFamily="2" charset="2"/>
              </a:rPr>
              <a:t></a:t>
            </a:r>
            <a:r>
              <a:rPr lang="cs" sz="1600" dirty="0" smtClean="0">
                <a:solidFill>
                  <a:srgbClr val="073763"/>
                </a:solidFill>
                <a:latin typeface="Playfair Display"/>
                <a:ea typeface="Playfair Display"/>
                <a:cs typeface="Playfair Display"/>
                <a:sym typeface="Wingdings" panose="05000000000000000000" pitchFamily="2" charset="2"/>
              </a:rPr>
              <a:t> </a:t>
            </a:r>
            <a:r>
              <a:rPr lang="cs" sz="1200" dirty="0" smtClean="0">
                <a:solidFill>
                  <a:srgbClr val="073763"/>
                </a:solidFill>
                <a:latin typeface="Playfair Display"/>
                <a:ea typeface="Playfair Display"/>
                <a:cs typeface="Playfair Display"/>
                <a:sym typeface="Wingdings" panose="05000000000000000000" pitchFamily="2" charset="2"/>
              </a:rPr>
              <a:t>Absenci lze nahradit </a:t>
            </a:r>
            <a:r>
              <a:rPr lang="cs" sz="1200" b="1" dirty="0" smtClean="0">
                <a:solidFill>
                  <a:srgbClr val="073763"/>
                </a:solidFill>
                <a:latin typeface="Playfair Display"/>
                <a:ea typeface="Playfair Display"/>
                <a:cs typeface="Playfair Display"/>
                <a:sym typeface="Wingdings" panose="05000000000000000000" pitchFamily="2" charset="2"/>
              </a:rPr>
              <a:t>návštěvou jiného semináře </a:t>
            </a:r>
            <a:r>
              <a:rPr lang="cs" sz="1200" dirty="0" smtClean="0">
                <a:solidFill>
                  <a:srgbClr val="073763"/>
                </a:solidFill>
                <a:latin typeface="Playfair Display"/>
                <a:ea typeface="Playfair Display"/>
                <a:cs typeface="Playfair Display"/>
                <a:sym typeface="Wingdings" panose="05000000000000000000" pitchFamily="2" charset="2"/>
              </a:rPr>
              <a:t>se stejným tématem (pak to není absence – byli jste tam, jen jindy).</a:t>
            </a:r>
            <a:r>
              <a:rPr lang="cs" sz="1200" i="1" dirty="0" smtClean="0">
                <a:solidFill>
                  <a:srgbClr val="073763"/>
                </a:solidFill>
                <a:latin typeface="Playfair Display"/>
                <a:ea typeface="Playfair Display"/>
                <a:cs typeface="Playfair Display"/>
                <a:sym typeface="Wingdings" panose="05000000000000000000" pitchFamily="2" charset="2"/>
              </a:rPr>
              <a:t> První seminář byl lichý (navzdory rozvrhu), tj. </a:t>
            </a:r>
            <a:r>
              <a:rPr lang="cs-CZ" sz="1200" i="1" dirty="0">
                <a:solidFill>
                  <a:srgbClr val="073763"/>
                </a:solidFill>
                <a:latin typeface="Playfair Display"/>
                <a:ea typeface="Playfair Display"/>
                <a:cs typeface="Playfair Display"/>
                <a:sym typeface="Wingdings" panose="05000000000000000000" pitchFamily="2" charset="2"/>
              </a:rPr>
              <a:t>a</a:t>
            </a:r>
            <a:r>
              <a:rPr lang="cs" sz="1200" i="1" dirty="0" smtClean="0">
                <a:solidFill>
                  <a:srgbClr val="073763"/>
                </a:solidFill>
                <a:latin typeface="Playfair Display"/>
                <a:ea typeface="Playfair Display"/>
                <a:cs typeface="Playfair Display"/>
                <a:sym typeface="Wingdings" panose="05000000000000000000" pitchFamily="2" charset="2"/>
              </a:rPr>
              <a:t>bsenci v lichém lze nahradit o týden později, absenci v sudém o týden dříve. Lze využít i seminářů ostatních vyučujících, jen je potřeba se s nimi domluvit předem. </a:t>
            </a:r>
            <a:r>
              <a:rPr lang="cs" sz="1200" dirty="0" smtClean="0">
                <a:solidFill>
                  <a:srgbClr val="073763"/>
                </a:solidFill>
                <a:latin typeface="Playfair Display"/>
                <a:ea typeface="Playfair Display"/>
                <a:cs typeface="Playfair Display"/>
                <a:sym typeface="Wingdings" panose="05000000000000000000" pitchFamily="2" charset="2"/>
              </a:rPr>
              <a:t>Pokud se vám to nepodaří, je třeba si za jednu absenci vypracovat </a:t>
            </a:r>
            <a:r>
              <a:rPr lang="cs" sz="1200" b="1" dirty="0" smtClean="0">
                <a:solidFill>
                  <a:srgbClr val="073763"/>
                </a:solidFill>
                <a:latin typeface="Playfair Display"/>
                <a:ea typeface="Playfair Display"/>
                <a:cs typeface="Playfair Display"/>
                <a:sym typeface="Wingdings" panose="05000000000000000000" pitchFamily="2" charset="2"/>
              </a:rPr>
              <a:t>náhradní práci</a:t>
            </a:r>
            <a:r>
              <a:rPr lang="cs" sz="1200" dirty="0" smtClean="0">
                <a:solidFill>
                  <a:srgbClr val="073763"/>
                </a:solidFill>
                <a:latin typeface="Playfair Display"/>
                <a:ea typeface="Playfair Display"/>
                <a:cs typeface="Playfair Display"/>
                <a:sym typeface="Wingdings" panose="05000000000000000000" pitchFamily="2" charset="2"/>
              </a:rPr>
              <a:t>. Žádost o ni posíláte obratem po absenci na můj mail, uvedete, na které téma (datum) jste chyběli a do kterého semináře chodíte (číslo nebo den a čas). </a:t>
            </a:r>
            <a:endParaRPr sz="1200" dirty="0">
              <a:solidFill>
                <a:srgbClr val="073763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116" name="Google Shape;116;p19"/>
          <p:cNvSpPr txBox="1">
            <a:spLocks noGrp="1"/>
          </p:cNvSpPr>
          <p:nvPr>
            <p:ph type="title"/>
          </p:nvPr>
        </p:nvSpPr>
        <p:spPr>
          <a:xfrm>
            <a:off x="395544" y="273974"/>
            <a:ext cx="8352900" cy="7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20"/>
              <a:buFont typeface="Candara"/>
              <a:buNone/>
            </a:pPr>
            <a:r>
              <a:rPr lang="cs" sz="3000">
                <a:solidFill>
                  <a:srgbClr val="FFFF00"/>
                </a:solidFill>
              </a:rPr>
              <a:t>ÚSPĚŠNÉ </a:t>
            </a:r>
            <a:r>
              <a:rPr lang="cs" sz="3000" b="1">
                <a:solidFill>
                  <a:srgbClr val="FFFF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UKONČENÍ SEMINÁŘE</a:t>
            </a:r>
            <a:endParaRPr sz="3000" b="1">
              <a:solidFill>
                <a:srgbClr val="FFFF0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117" name="Google Shape;117;p19"/>
          <p:cNvSpPr txBox="1">
            <a:spLocks noGrp="1"/>
          </p:cNvSpPr>
          <p:nvPr>
            <p:ph type="sldNum" idx="12"/>
          </p:nvPr>
        </p:nvSpPr>
        <p:spPr>
          <a:xfrm>
            <a:off x="8128000" y="4853028"/>
            <a:ext cx="730200" cy="20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"/>
              <a:t>5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4"/>
          <p:cNvSpPr txBox="1">
            <a:spLocks noGrp="1"/>
          </p:cNvSpPr>
          <p:nvPr>
            <p:ph type="title"/>
          </p:nvPr>
        </p:nvSpPr>
        <p:spPr>
          <a:xfrm>
            <a:off x="768096" y="438912"/>
            <a:ext cx="7290000" cy="11247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solidFill>
                  <a:srgbClr val="FFFF00"/>
                </a:solidFill>
              </a:rPr>
              <a:t>Domácí úkol </a:t>
            </a:r>
            <a:r>
              <a:rPr lang="cs" sz="2800"/>
              <a:t>z prvního na druhý seminář</a:t>
            </a:r>
            <a:endParaRPr sz="2800"/>
          </a:p>
        </p:txBody>
      </p:sp>
      <p:sp>
        <p:nvSpPr>
          <p:cNvPr id="153" name="Google Shape;153;p24"/>
          <p:cNvSpPr txBox="1">
            <a:spLocks noGrp="1"/>
          </p:cNvSpPr>
          <p:nvPr>
            <p:ph type="body" idx="1"/>
          </p:nvPr>
        </p:nvSpPr>
        <p:spPr>
          <a:xfrm>
            <a:off x="768096" y="1714500"/>
            <a:ext cx="7290000" cy="3017400"/>
          </a:xfrm>
          <a:prstGeom prst="rect">
            <a:avLst/>
          </a:prstGeom>
        </p:spPr>
        <p:txBody>
          <a:bodyPr spcFirstLastPara="1" wrap="square" lIns="34275" tIns="34275" rIns="34275" bIns="3427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rPr lang="cs" sz="2400" dirty="0">
                <a:latin typeface="Playfair Display"/>
                <a:ea typeface="Playfair Display"/>
                <a:cs typeface="Playfair Display"/>
                <a:sym typeface="Playfair Display"/>
              </a:rPr>
              <a:t>Vzpomeňte si nejméně na </a:t>
            </a:r>
            <a:r>
              <a:rPr lang="cs" sz="2400" dirty="0">
                <a:solidFill>
                  <a:srgbClr val="FFFF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dvě situace</a:t>
            </a:r>
            <a:r>
              <a:rPr lang="cs" sz="2400" dirty="0">
                <a:latin typeface="Playfair Display"/>
                <a:ea typeface="Playfair Display"/>
                <a:cs typeface="Playfair Display"/>
                <a:sym typeface="Playfair Display"/>
              </a:rPr>
              <a:t>, kdy jste někoho špatně odhadli, v někom jste se zmýlili či jste si o někom udělali nepatřičný první dojem. </a:t>
            </a:r>
            <a:endParaRPr sz="2400" dirty="0"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algn="l" rtl="0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rPr lang="cs" sz="2400" dirty="0">
                <a:latin typeface="Playfair Display"/>
                <a:ea typeface="Playfair Display"/>
                <a:cs typeface="Playfair Display"/>
                <a:sym typeface="Playfair Display"/>
              </a:rPr>
              <a:t>Popište, v čem “chyba” spočívala, a pokuste se najít její </a:t>
            </a:r>
            <a:r>
              <a:rPr lang="cs" sz="2400" dirty="0">
                <a:solidFill>
                  <a:srgbClr val="FFFF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příčinu</a:t>
            </a:r>
            <a:r>
              <a:rPr lang="cs" sz="2400" dirty="0">
                <a:latin typeface="Playfair Display"/>
                <a:ea typeface="Playfair Display"/>
                <a:cs typeface="Playfair Display"/>
                <a:sym typeface="Playfair Display"/>
              </a:rPr>
              <a:t>, tedy na základě čeho jste se zmýlil/a.</a:t>
            </a:r>
            <a:endParaRPr sz="2400" dirty="0"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algn="l" rtl="0">
              <a:lnSpc>
                <a:spcPct val="115000"/>
              </a:lnSpc>
              <a:spcBef>
                <a:spcPts val="900"/>
              </a:spcBef>
              <a:spcAft>
                <a:spcPts val="200"/>
              </a:spcAft>
              <a:buNone/>
            </a:pPr>
            <a:r>
              <a:rPr lang="cs" i="1" dirty="0">
                <a:latin typeface="Playfair Display"/>
                <a:ea typeface="Playfair Display"/>
                <a:cs typeface="Playfair Display"/>
                <a:sym typeface="Playfair Display"/>
              </a:rPr>
              <a:t>Tento popis si přineste na příští seminář (na papíře či elektronicky).</a:t>
            </a:r>
            <a:endParaRPr i="1" dirty="0"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lue &amp; Gold">
  <a:themeElements>
    <a:clrScheme name="Blue &amp; Gold">
      <a:dk1>
        <a:srgbClr val="FFFFFF"/>
      </a:dk1>
      <a:lt1>
        <a:srgbClr val="01AFD1"/>
      </a:lt1>
      <a:dk2>
        <a:srgbClr val="1E2D31"/>
      </a:dk2>
      <a:lt2>
        <a:srgbClr val="BFC7CA"/>
      </a:lt2>
      <a:accent1>
        <a:srgbClr val="006F85"/>
      </a:accent1>
      <a:accent2>
        <a:srgbClr val="AF4345"/>
      </a:accent2>
      <a:accent3>
        <a:srgbClr val="47D06A"/>
      </a:accent3>
      <a:accent4>
        <a:srgbClr val="F58F8F"/>
      </a:accent4>
      <a:accent5>
        <a:srgbClr val="F6CD4C"/>
      </a:accent5>
      <a:accent6>
        <a:srgbClr val="F8E71C"/>
      </a:accent6>
      <a:hlink>
        <a:srgbClr val="F6CD4C"/>
      </a:hlink>
      <a:folHlink>
        <a:srgbClr val="F6CD4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283</Words>
  <Application>Microsoft Office PowerPoint</Application>
  <PresentationFormat>Předvádění na obrazovce (16:9)</PresentationFormat>
  <Paragraphs>48</Paragraphs>
  <Slides>6</Slides>
  <Notes>6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14" baseType="lpstr">
      <vt:lpstr>Candara</vt:lpstr>
      <vt:lpstr>Arial</vt:lpstr>
      <vt:lpstr>Lato</vt:lpstr>
      <vt:lpstr>Wingdings</vt:lpstr>
      <vt:lpstr>Playfair Display</vt:lpstr>
      <vt:lpstr>Calibri</vt:lpstr>
      <vt:lpstr>Noto Sans Symbols</vt:lpstr>
      <vt:lpstr>Blue &amp; Gold</vt:lpstr>
      <vt:lpstr>SOCIÁLNÍ PSYCHOLOGIE</vt:lpstr>
      <vt:lpstr>CÍLE</vt:lpstr>
      <vt:lpstr>PRÁCE V SEMINÁŘI</vt:lpstr>
      <vt:lpstr>PTEJTE SE, POKUD...</vt:lpstr>
      <vt:lpstr>ÚSPĚŠNÉ UKONČENÍ SEMINÁŘE</vt:lpstr>
      <vt:lpstr>Domácí úkol z prvního na druhý seminář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SOCIÁLNÍ PSYCHOLOGIE</dc:title>
  <cp:lastModifiedBy>Zuza Kroča</cp:lastModifiedBy>
  <cp:revision>2</cp:revision>
  <dcterms:modified xsi:type="dcterms:W3CDTF">2020-02-29T17:32:27Z</dcterms:modified>
</cp:coreProperties>
</file>