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oborově předmětová – učitel je schopen v rámci své aprobace transformovat poznatky příslušných oborů do vzdělávacích obsahů vyučovacích hodin. Dovede integrovat mezioborové poznatky a vytvářet mezioborové vztahy.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didaktická/psychodidaktická – ovládá strategie vyučování a učení, dovede využívat metodický repertoár, který je schopen přizpůsobit individuálním potřebám žáků.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pedagogická – ovládá procesy a podmínky výchovy, je schopen podporovat rozvoj individuálních kvalit žáků, má znalosti o právech dítěte a respektuje je ve své práci. 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manažerská – má znalosti o podmínkách a procesech fungování školy, ovládá administrativní úkony spojené s evidencí žáků, má organizační schopnosti pro mimovýukové aktivity žáků.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diagnostická, hodnotící – dovede použít prostředky pedagogické diagnostiky, je schopen identifikovat žáky se specifickými poruchami učení.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sociální – ovládá prostředky utváření pozitivního učebního klimatu. 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prosociální – ovládá prostředky socializace žáků.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komunikativní – ovládá prostředky pedagogické komunikace, dovede uplatnit efektivní způsoby komunikace a spolupráce s rodiči a ostatními sociálními partnery.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intervenční – ovládá intervenční prostředky k zajištění kázně, je schopný rozpoznat sociálně patologické projevy žáků.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osobnostní – psychická a fyzická zdatnost a odolnost, dobrý aktuální zdravotní stav, mravní bezúhonnost.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1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Kompetence osobnostně kultivující – má znalosti všeobecného rozhledu, umí vystupovat jako reprezentant své profese, má osobnostní předpoklady pro kooperaci s kolegy, je schopen reflektovat vzdělávací potřeby a zájmy žáků.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1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 type="title">
  <p:cSld name="TITLE">
    <p:bg>
      <p:bgPr>
        <a:solidFill>
          <a:schemeClr val="lt2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" name="Google Shape;27;p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28;p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" name="Google Shape;29;p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ctr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None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ctr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None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ctr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ctr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ctr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ctr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None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ctr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None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33" name="Google Shape;33;p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4" name="Google Shape;34;p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bg>
      <p:bgPr>
        <a:solidFill>
          <a:schemeClr val="lt2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43" name="Google Shape;143;p1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4" name="Google Shape;144;p1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5" name="Google Shape;145;p1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6" name="Google Shape;146;p1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vislý nadpis a text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1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0" name="Google Shape;150;p1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1" name="Google Shape;151;p1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1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1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4" name="Google Shape;154;p1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5" name="Google Shape;155;p1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6" name="Google Shape;156;p1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7" name="Google Shape;157;p1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58" name="Google Shape;158;p1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59" name="Google Shape;159;p1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0" name="Google Shape;160;p1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1" name="Google Shape;161;p1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bg>
      <p:bgPr>
        <a:solidFill>
          <a:schemeClr val="l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2" name="Google Shape;42;p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3" name="Google Shape;43;p3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Záhlaví části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8" name="Google Shape;48;p4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9" name="Google Shape;49;p4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1" name="Google Shape;51;p4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2" name="Google Shape;52;p4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260"/>
              <a:buFont typeface="Noto Sans Symbols"/>
              <a:buNone/>
              <a:defRPr sz="1800" b="0" i="0" u="none" strike="noStrike" cap="non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980"/>
              <a:buFont typeface="Noto Sans Symbols"/>
              <a:buNone/>
              <a:defRPr sz="1400" b="0" i="0" u="none" strike="noStrike" cap="non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Georgia"/>
              <a:buNone/>
              <a:defRPr sz="1400" b="0" i="0" u="none" strike="noStrike" cap="none">
                <a:solidFill>
                  <a:srgbClr val="88888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3" name="Google Shape;53;p4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4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6" name="Google Shape;56;p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57" name="Google Shape;57;p4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8" name="Google Shape;58;p4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Google Shape;59;p4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4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1" name="Google Shape;61;p4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bg>
      <p:bgPr>
        <a:solidFill>
          <a:schemeClr val="lt2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67" name="Google Shape;67;p5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8" name="Google Shape;68;p5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3537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  <a:defRPr sz="25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63537" algn="l" rtl="0"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125"/>
              <a:buFont typeface="Noto Sans Symbols"/>
              <a:buChar char="●"/>
              <a:defRPr sz="25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orovnání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" name="Google Shape;71;p6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2" name="Google Shape;72;p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3" name="Google Shape;73;p6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4" name="Google Shape;74;p6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5" name="Google Shape;75;p6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6" name="Google Shape;76;p6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" name="Google Shape;77;p6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8" name="Google Shape;78;p6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70"/>
              <a:buFont typeface="Noto Sans Symbols"/>
              <a:buNone/>
              <a:defRPr sz="2200" b="1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Georgia"/>
              <a:buNone/>
              <a:defRPr sz="16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9" name="Google Shape;79;p6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1870"/>
              <a:buFont typeface="Noto Sans Symbols"/>
              <a:buNone/>
              <a:defRPr sz="22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sz="20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350"/>
              <a:buFont typeface="Noto Sans Symbols"/>
              <a:buNone/>
              <a:defRPr sz="1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120"/>
              <a:buFont typeface="Noto Sans Symbols"/>
              <a:buNone/>
              <a:defRPr sz="16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Georgia"/>
              <a:buNone/>
              <a:defRPr sz="16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0" name="Google Shape;80;p6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1" name="Google Shape;81;p6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cxnSp>
        <p:nvCxnSpPr>
          <p:cNvPr id="82" name="Google Shape;82;p6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3" name="Google Shape;83;p6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6" name="Google Shape;86;p6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" name="Google Shape;88;p6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9" name="Google Shape;89;p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2" name="Google Shape;92;p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3" name="Google Shape;93;p7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94" name="Google Shape;94;p7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rázdný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Google Shape;97;p8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8" name="Google Shape;98;p8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" name="Google Shape;99;p8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0" name="Google Shape;100;p8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1" name="Google Shape;101;p8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2" name="Google Shape;102;p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03" name="Google Shape;103;p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04" name="Google Shape;104;p8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sah s titulkem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" name="Google Shape;109;p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1" name="Google Shape;111;p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2" name="Google Shape;112;p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3" name="Google Shape;113;p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None/>
              <a:defRPr sz="1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accent3"/>
              </a:buClr>
              <a:buSzPts val="750"/>
              <a:buFont typeface="Noto Sans Symbols"/>
              <a:buNone/>
              <a:defRPr sz="1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630"/>
              <a:buFont typeface="Noto Sans Symbols"/>
              <a:buNone/>
              <a:defRPr sz="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accent5"/>
              </a:buClr>
              <a:buSzPts val="900"/>
              <a:buFont typeface="Georgia"/>
              <a:buNone/>
              <a:defRPr sz="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14" name="Google Shape;114;p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5" name="Google Shape;115;p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6" name="Google Shape;116;p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17" name="Google Shape;117;p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8" name="Google Shape;118;p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9" name="Google Shape;119;p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0" name="Google Shape;120;p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brázek s titulkem" type="picTx">
  <p:cSld name="PICTURE_WITH_CAPTION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Google Shape;124;p1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5" name="Google Shape;125;p1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1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1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1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1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1" name="Google Shape;131;p1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2" name="Google Shape;132;p1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3" name="Google Shape;133;p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4" name="Google Shape;134;p1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35" name="Google Shape;135;p1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6" name="Google Shape;136;p1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7" name="Google Shape;137;p1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  <a:defRPr sz="1600" b="0" i="0" u="none" strike="noStrike" cap="non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81940" algn="l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840"/>
              <a:buFont typeface="Noto Sans Symbols"/>
              <a:buChar char="○"/>
              <a:defRPr sz="1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76225" algn="l" rtl="0">
              <a:spcBef>
                <a:spcPts val="200"/>
              </a:spcBef>
              <a:spcAft>
                <a:spcPts val="0"/>
              </a:spcAft>
              <a:buClr>
                <a:schemeClr val="accent3"/>
              </a:buClr>
              <a:buSzPts val="750"/>
              <a:buFont typeface="Noto Sans Symbols"/>
              <a:buChar char="•"/>
              <a:defRPr sz="1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68605" algn="l" rtl="0">
              <a:spcBef>
                <a:spcPts val="180"/>
              </a:spcBef>
              <a:spcAft>
                <a:spcPts val="0"/>
              </a:spcAft>
              <a:buClr>
                <a:schemeClr val="accent4"/>
              </a:buClr>
              <a:buSzPts val="630"/>
              <a:buFont typeface="Noto Sans Symbols"/>
              <a:buChar char="•"/>
              <a:defRPr sz="9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85750" algn="l" rtl="0">
              <a:spcBef>
                <a:spcPts val="180"/>
              </a:spcBef>
              <a:spcAft>
                <a:spcPts val="0"/>
              </a:spcAft>
              <a:buClr>
                <a:schemeClr val="accent5"/>
              </a:buClr>
              <a:buSzPts val="900"/>
              <a:buFont typeface="Georgia"/>
              <a:buChar char="•"/>
              <a:defRPr sz="9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8" name="Google Shape;138;p1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9" name="Google Shape;139;p1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7" name="Google Shape;17;p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CE571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8" name="Google Shape;18;p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CE5717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9" name="Google Shape;19;p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CE571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" name="Google Shape;21;p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2" name="Google Shape;22;p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○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•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278EA7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325689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F1B23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icr.cz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3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cs-CZ" sz="1600" b="1" i="0" u="none" strike="noStrike" cap="none" dirty="0" smtClean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MGR.DANA VESELÁ, </a:t>
            </a:r>
            <a:r>
              <a:rPr lang="cs-CZ" sz="1600" b="1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PH.D.</a:t>
            </a:r>
            <a:endParaRPr dirty="0"/>
          </a:p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endParaRPr sz="1600" b="1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ctr" rtl="0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360"/>
              <a:buFont typeface="Noto Sans Symbols"/>
              <a:buNone/>
            </a:pPr>
            <a:r>
              <a:rPr lang="cs-CZ" sz="1600" b="1" i="0" u="none" strike="noStrike" cap="none" dirty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KATEDRA </a:t>
            </a:r>
            <a:r>
              <a:rPr lang="cs-CZ" sz="1600" b="1" i="0" u="none" strike="noStrike" cap="none" dirty="0" smtClean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PEDAGOGIKY</a:t>
            </a:r>
            <a:endParaRPr sz="1600" b="1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lvl="0" indent="0"/>
            <a:r>
              <a:rPr lang="cs-CZ" b="0" dirty="0"/>
              <a:t>10656@mail.muni.cz</a:t>
            </a:r>
            <a:endParaRPr sz="1600" b="1" i="0" u="none" strike="noStrike" cap="none" dirty="0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7" name="Google Shape;167;p13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</a:pPr>
            <a:r>
              <a:rPr lang="cs-CZ" sz="4200" b="0" i="0" u="none" strike="noStrike" cap="non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rPr>
              <a:t>Školský a školní management</a:t>
            </a:r>
            <a:endParaRPr sz="4200" b="0" i="0" u="none" strike="noStrike" cap="none">
              <a:solidFill>
                <a:schemeClr val="accen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Kvíz - legislativa škol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5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1. Podpůrná opatření mají 4 stupně. 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o vzdělávání žáků se speciálními vzdělávacími potřebami a žáků nadaných - 27/16)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2. Strategický dokument pro vzdělávání je Bílá kniha.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(web MŠMT)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3. Podpůrná opatření hradí rodiče a škola podle domluvy.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27/16)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4. Podpůrná opatření 1.a 2.stupně uplatňuje škola i bez doporučení ŠPZ.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27/16)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5. Před uplatňováním podpůrných opatření 2.-  5.stupně je třeba informovaný souhlas zákonných zástupců, případně zletilého žáka.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27/16)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6. Speciálně pedagogickou péči musí zajišťovat pouze škola, kam žák dochází.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27/16)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7. PLPP se vytváří pro žáka na 1. stupni podpory.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27/16)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8. Pro uplatnění PLPP není třeba písemný informovaný souhlas ZZ nebo zletilého žáka.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27/16)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9. O revizi zprávy ŠPZ může požádat škola.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(Školský zákon)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</a:t>
            </a: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0. IVP vytváří škola na žádost rodičů, může být podpořeno doporučením ŠPZ.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(Školský zákon)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11. Doporučení podpůrných opatření může vydat i klinický psycholog.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(Školský zákon)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12. Jedním z podpůrných opatření může být i tlumočník českého znakového jazyka.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27/16)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13. Školní matrika  obsahuje údaje o znevýhodnění dítěte, žáka nebo studenta uvedeném v § 16.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r>
              <a:rPr lang="cs-CZ" sz="1225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(Školský zákon)</a:t>
            </a:r>
            <a:endParaRPr dirty="0"/>
          </a:p>
          <a:p>
            <a:pPr marL="514350" marR="0" lvl="0" indent="-51435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accent1"/>
              </a:buClr>
              <a:buSzPts val="1041"/>
              <a:buFont typeface="Noto Sans Symbols"/>
              <a:buNone/>
            </a:pPr>
            <a:endParaRPr sz="1225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lnSpc>
                <a:spcPct val="80000"/>
              </a:lnSpc>
              <a:spcBef>
                <a:spcPts val="135"/>
              </a:spcBef>
              <a:spcAft>
                <a:spcPts val="0"/>
              </a:spcAft>
              <a:buClr>
                <a:schemeClr val="accent1"/>
              </a:buClr>
              <a:buSzPts val="574"/>
              <a:buFont typeface="Noto Sans Symbols"/>
              <a:buNone/>
            </a:pPr>
            <a:endParaRPr sz="675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4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4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4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4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4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4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4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9" name="Google Shape;249;p2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15"/>
              <a:buFont typeface="Noto Sans Symbols"/>
              <a:buNone/>
            </a:pPr>
            <a:r>
              <a:rPr lang="cs-CZ" sz="1312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14. Nejvyšší počet žáků ve třídě je 30.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62"/>
              </a:spcBef>
              <a:spcAft>
                <a:spcPts val="0"/>
              </a:spcAft>
              <a:buClr>
                <a:schemeClr val="accent1"/>
              </a:buClr>
              <a:buSzPts val="1115"/>
              <a:buFont typeface="Noto Sans Symbols"/>
              <a:buNone/>
            </a:pPr>
            <a:r>
              <a:rPr lang="cs-CZ" sz="1312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o základním vzdělávání a některých náležitostech plnění povinné školní docházky - 48/2005)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15. V období školního vyučování může ředitel školy ze závažných důvodů, zejména organizačních a technických, vyhlásit pro žáky nejvýše 6 volných dnů ve školním roce.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(Školský zákon)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16. Při akcích konaných mimo místo, kde škola uskutečňuje vzdělávání, nesmí na jednu osobu zajišťující bezpečnost a ochranu zdraví žáků připadnout více než 25 žáků.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ANO (Vyhláška 48/2005)</a:t>
            </a:r>
            <a:endParaRPr sz="1375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17. Akci mimo školu oznámí škola rodičům nejpozději dva dny před konáním.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48/2005)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18. Škola se rozhodne, jaký bude její vyučovací jazyk a oznámí tuto skutečnost zřizovateli.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(Školský zákon)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19. V knize úrazů se neuvádí s ohledem na GDPR jméno dítěte, je evidováno pouze pořadové číslo.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o evidenci úrazů dětí, žáků a studentů – 64/2005)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20. Školní družina vykonává svou činnost pouze v období školního vyučování.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o zájmovém vzdělávání – 74/2005)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21. Podzimní prázdniny mohou trvat 2-3 dny.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275"/>
              </a:spcBef>
              <a:spcAft>
                <a:spcPts val="0"/>
              </a:spcAft>
              <a:buClr>
                <a:schemeClr val="accent1"/>
              </a:buClr>
              <a:buSzPts val="1169"/>
              <a:buFont typeface="Noto Sans Symbols"/>
              <a:buNone/>
            </a:pPr>
            <a:r>
              <a:rPr lang="cs-CZ" sz="1375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 (Vyhláška o organizaci školního roku – 16/2005) </a:t>
            </a:r>
            <a:endParaRPr/>
          </a:p>
          <a:p>
            <a:pPr marL="274320" marR="0" lvl="0" indent="-183264" algn="l" rtl="0">
              <a:lnSpc>
                <a:spcPct val="80000"/>
              </a:lnSpc>
              <a:spcBef>
                <a:spcPts val="337"/>
              </a:spcBef>
              <a:spcAft>
                <a:spcPts val="0"/>
              </a:spcAft>
              <a:buClr>
                <a:schemeClr val="accent1"/>
              </a:buClr>
              <a:buSzPts val="1434"/>
              <a:buFont typeface="Noto Sans Symbols"/>
              <a:buNone/>
            </a:pPr>
            <a:endParaRPr sz="1687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 dirty="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Náplň </a:t>
            </a:r>
            <a:r>
              <a:rPr lang="cs-CZ" sz="3300" b="0" i="0" u="none" strike="noStrike" cap="none" dirty="0" smtClean="0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dnešního setkání</a:t>
            </a:r>
            <a:endParaRPr sz="3300" b="0" i="0" u="none" strike="noStrike" cap="none" dirty="0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4" name="Google Shape;174;p1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Organizační </a:t>
            </a:r>
            <a:r>
              <a:rPr lang="cs-CZ" sz="270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informace</a:t>
            </a: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Úvod </a:t>
            </a:r>
            <a:r>
              <a:rPr lang="cs-CZ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ke školskému a školnímu </a:t>
            </a:r>
            <a:r>
              <a:rPr lang="cs-CZ" sz="270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managementu</a:t>
            </a: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Kvíz </a:t>
            </a:r>
            <a:r>
              <a:rPr lang="cs-CZ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 </a:t>
            </a:r>
            <a:r>
              <a:rPr lang="cs-CZ" sz="270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legislativě</a:t>
            </a:r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dirty="0" smtClean="0"/>
              <a:t>Úraz, pracovní list</a:t>
            </a: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Organizační informace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0" name="Google Shape;180;p15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lang="cs-CZ" sz="2700" b="0" i="0" u="none" strike="noStrike" cap="none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cs-CZ" dirty="0" smtClean="0"/>
              <a:t>Doporučená literatura:</a:t>
            </a:r>
          </a:p>
          <a:p>
            <a:pPr marL="274320" lvl="0" indent="-274320">
              <a:spcBef>
                <a:spcPts val="0"/>
              </a:spcBef>
            </a:pPr>
            <a:r>
              <a:rPr lang="cs-CZ" dirty="0"/>
              <a:t>Obst, O. (2006). </a:t>
            </a:r>
            <a:r>
              <a:rPr lang="cs-CZ" i="1" dirty="0"/>
              <a:t>Manažerské minimum pro učitele</a:t>
            </a:r>
            <a:r>
              <a:rPr lang="cs-CZ" dirty="0"/>
              <a:t>. Olomouc: Univerzita Palackého.</a:t>
            </a:r>
          </a:p>
          <a:p>
            <a:pPr marL="274320" lvl="0" indent="-274320"/>
            <a:r>
              <a:rPr lang="cs-CZ" dirty="0"/>
              <a:t>Školská legislativa: </a:t>
            </a:r>
            <a:r>
              <a:rPr lang="cs-CZ" u="sng" dirty="0">
                <a:solidFill>
                  <a:schemeClr val="hlink"/>
                </a:solidFill>
                <a:hlinkClick r:id="rId3"/>
              </a:rPr>
              <a:t>www.msmt.cz</a:t>
            </a:r>
            <a:r>
              <a:rPr lang="cs-CZ" dirty="0"/>
              <a:t>, </a:t>
            </a:r>
            <a:r>
              <a:rPr lang="cs-CZ" u="sng" dirty="0">
                <a:solidFill>
                  <a:schemeClr val="hlink"/>
                </a:solidFill>
                <a:hlinkClick r:id="rId4"/>
              </a:rPr>
              <a:t>www.csicr.cz</a:t>
            </a:r>
            <a:endParaRPr lang="cs-CZ" dirty="0"/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lang="cs-CZ" sz="2700" b="0" i="0" u="none" strike="noStrike" cap="none" dirty="0" smtClean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cs-CZ" dirty="0" smtClean="0"/>
              <a:t>-portfoliový úkol</a:t>
            </a:r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cs-CZ" sz="270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-test (70 </a:t>
            </a:r>
            <a:r>
              <a:rPr lang="cs-CZ" sz="2700" b="0" i="0" u="none" strike="noStrike" cap="none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% správně)</a:t>
            </a: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Očekávání k předmětu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8" name="Google Shape;198;p1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 si myslíte, že se zde naučíte?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 byste se chtěli dozvědět?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 čemu Vám to bude?</a:t>
            </a: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Co je to management?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5" name="Google Shape;205;p19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Co je obsahem činnosti managementu?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Jaké roviny managementu v souvislosti se školou znáte?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Kdo koho ve škole řídí?</a:t>
            </a: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Management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1" name="Google Shape;211;p20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komplexní činnost – řízení školy, od plánování, přes hodnocení, rozhodování k uskutečňování záměrů školy. </a:t>
            </a:r>
            <a:endParaRPr/>
          </a:p>
          <a:p>
            <a:pPr marL="274320" marR="0" lvl="0" indent="-27432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None/>
            </a:pPr>
            <a:endParaRPr sz="28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Char char="●"/>
            </a:pPr>
            <a:r>
              <a:rPr lang="cs-CZ" sz="2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klíčová slova, z nichž se řízení skládá jsou tedy: </a:t>
            </a:r>
            <a:endParaRPr sz="2800" b="1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Noto Sans Symbols"/>
              <a:buNone/>
            </a:pPr>
            <a:r>
              <a:rPr lang="cs-CZ" sz="28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   plánování – organizování – výběr a rozmístění pracovníků – vedení lidí - kontrola</a:t>
            </a:r>
            <a:endParaRPr/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Osnova předmětu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17" name="Google Shape;217;p21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Pedagogický management </a:t>
            </a:r>
            <a:r>
              <a:rPr lang="cs-CZ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– třídní učitel, administrativa, mimoškolní aktivity, strategie řízení třídy, organizace výuky</a:t>
            </a:r>
            <a:endParaRPr dirty="0"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Školní management </a:t>
            </a:r>
            <a:r>
              <a:rPr lang="cs-CZ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-  správa, řízení a vedení školy, evaluace školy, výběrové řízení na </a:t>
            </a:r>
            <a:r>
              <a:rPr lang="cs-CZ" sz="270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školách, inovace </a:t>
            </a:r>
            <a:r>
              <a:rPr lang="cs-CZ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ve škole, </a:t>
            </a:r>
            <a:r>
              <a:rPr lang="cs-CZ" sz="2700" b="0" i="0" u="none" strike="noStrike" cap="none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školská rada</a:t>
            </a:r>
            <a:endParaRPr dirty="0"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1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Školský management </a:t>
            </a:r>
            <a:r>
              <a:rPr lang="cs-CZ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– vzdělávací politika ČR a EU, </a:t>
            </a:r>
            <a:r>
              <a:rPr lang="cs-CZ" sz="2700" b="0" i="0" u="none" strike="noStrike" cap="none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kurikulární</a:t>
            </a:r>
            <a:r>
              <a:rPr lang="cs-CZ" sz="2700" b="0" i="0" u="none" strike="noStrike" cap="none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dokumenty, školská legislativa, rozvojově-vzdělávací projekty ve škole</a:t>
            </a:r>
            <a:endParaRPr sz="2700" b="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2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Kompetence učitele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4" name="Google Shape;224;p22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22"/>
              <a:buFont typeface="Noto Sans Symbols"/>
              <a:buChar char="●"/>
            </a:pPr>
            <a:r>
              <a:rPr lang="cs-CZ" sz="2497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Jaké kompetence ve vztahu k různým úrovním managementu by měl mít učitel?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Manažerská:</a:t>
            </a: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má znalosti o podmínkách a procesech fungování školy, ovládá administrativní úkony spojené s evidencí žáků, má organizační schopnosti pro mimovýukové aktivity žáků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Komunikativní:</a:t>
            </a: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 ovládá prostředky pedagogické komunikace, dovede uplatnit efektivní způsoby komunikace a spolupráce s rodiči a ostatními sociálními partnery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Intervenční: </a:t>
            </a: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ovládá intervenční prostředky k zajištění kázně, je schopný rozpoznat sociálně patologické projevy žáků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1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Pedagogická: </a:t>
            </a: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ovládá procesy a podmínky výchovy, je schopen podporovat rozvoj individuálních kvalit žáků, má znalosti o právech dítěte a respektuje je ve své práci</a:t>
            </a:r>
            <a:endParaRPr/>
          </a:p>
          <a:p>
            <a:pPr marL="548640" marR="0" lvl="1" indent="-274320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Char char="○"/>
            </a:pPr>
            <a:r>
              <a:rPr lang="cs-CZ" sz="2035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rPr>
              <a:t>…</a:t>
            </a:r>
            <a:endParaRPr sz="2035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548640" marR="0" lvl="1" indent="-183864" algn="l" rtl="0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Clr>
                <a:schemeClr val="accent2"/>
              </a:buClr>
              <a:buSzPts val="1425"/>
              <a:buFont typeface="Noto Sans Symbols"/>
              <a:buNone/>
            </a:pPr>
            <a:endParaRPr sz="2035" b="0" i="0" u="none" strike="noStrike" cap="none">
              <a:solidFill>
                <a:schemeClr val="dk2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139544" algn="l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Clr>
                <a:schemeClr val="accent1"/>
              </a:buClr>
              <a:buSzPts val="2122"/>
              <a:buFont typeface="Noto Sans Symbols"/>
              <a:buNone/>
            </a:pPr>
            <a:endParaRPr sz="2497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CE5717"/>
              </a:buClr>
              <a:buSzPts val="3300"/>
              <a:buFont typeface="Georgia"/>
              <a:buNone/>
            </a:pPr>
            <a:r>
              <a:rPr lang="cs-CZ" sz="3300" b="0" i="0" u="none" strike="noStrike" cap="none">
                <a:solidFill>
                  <a:srgbClr val="CE5717"/>
                </a:solidFill>
                <a:latin typeface="Georgia"/>
                <a:ea typeface="Georgia"/>
                <a:cs typeface="Georgia"/>
                <a:sym typeface="Georgia"/>
              </a:rPr>
              <a:t>Proč je tento předmět důležitý?</a:t>
            </a:r>
            <a:endParaRPr sz="3300" b="0" i="0" u="none" strike="noStrike" cap="none">
              <a:solidFill>
                <a:srgbClr val="CE5717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0" name="Google Shape;230;p2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marR="0" lvl="0" indent="-27432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Administrativní zátěž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Problémové situace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Spory s rodiči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Legitimizace postupů</a:t>
            </a:r>
            <a:endParaRPr/>
          </a:p>
          <a:p>
            <a:pPr marL="274320" marR="0" lvl="0" indent="-274320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●"/>
            </a:pPr>
            <a:r>
              <a:rPr lang="cs-CZ"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Strategické uvažování</a:t>
            </a:r>
            <a:endParaRPr/>
          </a:p>
          <a:p>
            <a:pPr marL="274320" marR="0" lvl="0" indent="-128587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endParaRPr sz="27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lang="cs-CZ"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Není nutné znát veškerou legislativu, ale umět najít, co potřebuji!</a:t>
            </a:r>
            <a:endParaRPr/>
          </a:p>
          <a:p>
            <a:pPr marL="274320" marR="0" lvl="0" indent="-27432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●"/>
            </a:pPr>
            <a:r>
              <a:rPr lang="cs-CZ" sz="2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Časté změny legislativy</a:t>
            </a:r>
            <a:endParaRPr sz="24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231" name="Google Shape;23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172400" y="4581128"/>
            <a:ext cx="682106" cy="1224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dministrativní">
  <a:themeElements>
    <a:clrScheme name="Shluk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620</Words>
  <Application>Microsoft Office PowerPoint</Application>
  <PresentationFormat>Předvádění na obrazovce (4:3)</PresentationFormat>
  <Paragraphs>106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Noto Sans Symbols</vt:lpstr>
      <vt:lpstr>Administrativní</vt:lpstr>
      <vt:lpstr>Školský a školní management</vt:lpstr>
      <vt:lpstr>Náplň dnešního setkání</vt:lpstr>
      <vt:lpstr>Organizační informace</vt:lpstr>
      <vt:lpstr>Očekávání k předmětu</vt:lpstr>
      <vt:lpstr>Co je to management?</vt:lpstr>
      <vt:lpstr>Management</vt:lpstr>
      <vt:lpstr>Osnova předmětu</vt:lpstr>
      <vt:lpstr>Kompetence učitele</vt:lpstr>
      <vt:lpstr>Proč je tento předmět důležitý?</vt:lpstr>
      <vt:lpstr>Kvíz - legislativa škol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Školský a školní management</dc:title>
  <dc:creator>Jarmila</dc:creator>
  <cp:lastModifiedBy>Veselá Dana</cp:lastModifiedBy>
  <cp:revision>4</cp:revision>
  <dcterms:modified xsi:type="dcterms:W3CDTF">2020-04-02T10:57:19Z</dcterms:modified>
</cp:coreProperties>
</file>