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oborově předmětová – učitel je schopen v rámci své aprobace transformovat poznatky příslušných oborů do vzdělávacích obsahů vyučovacích hodin. Dovede integrovat mezioborové poznatky a vytvářet mezioborové vztahy.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didaktická/psychodidaktická – ovládá strategie vyučování a učení, dovede využívat metodický repertoár, který je schopen přizpůsobit individuálním potřebám žáků.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pedagogická – ovládá procesy a podmínky výchovy, je schopen podporovat rozvoj individuálních kvalit žáků, má znalosti o právech dítěte a respektuje je ve své práci. 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manažerská – má znalosti o podmínkách a procesech fungování školy, ovládá administrativní úkony spojené s evidencí žáků, má organizační schopnosti pro mimovýukové aktivity žáků.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diagnostická, hodnotící – dovede použít prostředky pedagogické diagnostiky, je schopen identifikovat žáky se specifickými poruchami učení.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sociální – ovládá prostředky utváření pozitivního učebního klimatu. 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prosociální – ovládá prostředky socializace žáků.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komunikativní – ovládá prostředky pedagogické komunikace, dovede uplatnit efektivní způsoby komunikace a spolupráce s rodiči a ostatními sociálními partnery.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intervenční – ovládá intervenční prostředky k zajištění kázně, je schopný rozpoznat sociálně patologické projevy žáků.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osobnostní – psychická a fyzická zdatnost a odolnost, dobrý aktuální zdravotní stav, mravní bezúhonnost.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Kompetence osobnostně kultivující – má znalosti všeobecného rozhledu, umí vystupovat jako reprezentant své profese, má osobnostní předpoklady pro kooperaci s kolegy, je schopen reflektovat vzdělávací potřeby a zájmy žáků.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1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2" name="Google Shape;32;p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33" name="Google Shape;33;p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4" name="Google Shape;34;p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1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vislý nadpis a text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5" name="Google Shape;155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1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58" name="Google Shape;158;p1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0" name="Google Shape;160;p1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1" name="Google Shape;161;p1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bg>
      <p:bgPr>
        <a:solidFill>
          <a:schemeClr val="l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Záhlaví části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Google Shape;49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Google Shape;53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57" name="Google Shape;57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8" name="Google Shape;58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bg>
      <p:bgPr>
        <a:solidFill>
          <a:schemeClr val="lt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67" name="Google Shape;67;p5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3537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3537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orovnání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2" name="Google Shape;72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9" name="Google Shape;79;p6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Google Shape;80;p6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Google Shape;81;p6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82" name="Google Shape;82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3" name="Google Shape;83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5" name="Google Shape;85;p6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6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3" name="Google Shape;93;p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ázdný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Google Shape;103;p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4" name="Google Shape;104;p8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sah s titulkem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4" name="Google Shape;114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Google Shape;115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6" name="Google Shape;116;p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7" name="Google Shape;117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0" name="Google Shape;120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ázek s titulkem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5" name="Google Shape;125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1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35" name="Google Shape;135;p1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6" name="Google Shape;136;p1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Google Shape;137;p1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8194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76225" algn="l" rtl="0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68605" algn="l" rtl="0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85750" algn="l" rtl="0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8" name="Google Shape;138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CE57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CE571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" name="Google Shape;19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CE571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278EA7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25689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F1B23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icr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cs-CZ" sz="1600" b="1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MGR.DANA VESELÁ, </a:t>
            </a:r>
            <a:r>
              <a:rPr lang="cs-CZ" sz="1600" b="1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PH.D.</a:t>
            </a:r>
            <a:endParaRPr dirty="0"/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endParaRPr sz="1600" b="1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lang="cs-CZ" sz="1600" b="1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KATEDRA </a:t>
            </a:r>
            <a:r>
              <a:rPr lang="cs-CZ" sz="1600" b="1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PEDAGOGIKY</a:t>
            </a:r>
            <a:endParaRPr sz="1600" b="1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/>
            <a:r>
              <a:rPr lang="cs-CZ" b="0" dirty="0"/>
              <a:t>10656@mail.muni.cz</a:t>
            </a:r>
            <a:endParaRPr sz="1600" b="1" i="0" u="none" strike="noStrike" cap="none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7" name="Google Shape;167;p13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lang="cs-CZ"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Školský a školní management</a:t>
            </a:r>
            <a:endParaRPr sz="4200" b="0" i="0" u="none" strike="noStrike" cap="non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Kvíz - legislativa škol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2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Podpůrná opatření mají 4 stupně. 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vzdělávání žáků se speciálními vzdělávacími potřebami a žáků nadaných - 27/16)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 Strategický dokument pro vzdělávání je Bílá kniha.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(web MŠMT)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3. Podpůrná opatření hradí rodiče a škola podle domluvy.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4. Podpůrná opatření 1.a 2.stupně uplatňuje škola i bez doporučení ŠPZ.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5. Před uplatňováním podpůrných opatření 2.-  5.stupně je třeba informovaný souhlas zákonných zástupců, případně zletilého žáka.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6. Speciálně pedagogickou péči musí zajišťovat pouze škola, kam žák dochází.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7. PLPP se vytváří pro žáka na 1. stupni podpory.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8. Pro uplatnění PLPP není třeba písemný informovaný souhlas ZZ nebo zletilého žáka.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9. O revizi zprávy ŠPZ může požádat škola.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(Školský zákon)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0. IVP vytváří škola na žádost rodičů, může být podpořeno doporučením ŠPZ.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11. Doporučení podpůrných opatření může vydat i klinický psycholog.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12. Jedním z podpůrných opatření může být i tlumočník českého znakového jazyka.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27/16)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13. Školní matrika  obsahuje údaje o znevýhodnění dítěte, žáka nebo studenta uvedeném v § 16.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r>
              <a:rPr lang="cs-CZ" sz="1225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(Školský zákon)</a:t>
            </a:r>
            <a:endParaRPr dirty="0"/>
          </a:p>
          <a:p>
            <a:pPr marL="514350" marR="0" lvl="0" indent="-514350" algn="l" rtl="0">
              <a:lnSpc>
                <a:spcPct val="80000"/>
              </a:lnSpc>
              <a:spcBef>
                <a:spcPts val="245"/>
              </a:spcBef>
              <a:spcAft>
                <a:spcPts val="0"/>
              </a:spcAft>
              <a:buClr>
                <a:schemeClr val="accent1"/>
              </a:buClr>
              <a:buSzPts val="1041"/>
              <a:buFont typeface="Noto Sans Symbols"/>
              <a:buNone/>
            </a:pPr>
            <a:endParaRPr sz="1225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135"/>
              </a:spcBef>
              <a:spcAft>
                <a:spcPts val="0"/>
              </a:spcAft>
              <a:buClr>
                <a:schemeClr val="accent1"/>
              </a:buClr>
              <a:buSzPts val="574"/>
              <a:buFont typeface="Noto Sans Symbols"/>
              <a:buNone/>
            </a:pPr>
            <a:endParaRPr sz="675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9" name="Google Shape;249;p2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15"/>
              <a:buFont typeface="Noto Sans Symbols"/>
              <a:buNone/>
            </a:pPr>
            <a:r>
              <a:rPr lang="cs-CZ" sz="1312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14. Nejvyšší počet žáků ve třídě je 30.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62"/>
              </a:spcBef>
              <a:spcAft>
                <a:spcPts val="0"/>
              </a:spcAft>
              <a:buClr>
                <a:schemeClr val="accent1"/>
              </a:buClr>
              <a:buSzPts val="1115"/>
              <a:buFont typeface="Noto Sans Symbols"/>
              <a:buNone/>
            </a:pPr>
            <a:r>
              <a:rPr lang="cs-CZ" sz="131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o základním vzdělávání a některých náležitostech plnění povinné školní docházky - 48/2005)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15. V období školního vyučování může ředitel školy ze závažných důvodů, zejména organizačních a technických, vyhlásit pro žáky nejvýše 6 volných dnů ve školním roce.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16. Při akcích konaných mimo místo, kde škola uskutečňuje vzdělávání, nesmí na jednu osobu zajišťující bezpečnost a ochranu zdraví žáků připadnout více než 25 žáků.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ANO (Vyhláška 48/2005)</a:t>
            </a:r>
            <a:endParaRPr sz="1375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17. Akci mimo školu oznámí škola rodičům nejpozději dva dny před konáním.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48/2005)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18. Škola se rozhodne, jaký bude její vyučovací jazyk a oznámí tuto skutečnost zřizovateli.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(Školský zákon)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19. V knize úrazů se neuvádí s ohledem na GDPR jméno dítěte, je evidováno pouze pořadové číslo.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evidenci úrazů dětí, žáků a studentů – 64/2005)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20. Školní družina vykonává svou činnost pouze v období školního vyučování.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zájmovém vzdělávání – 74/2005)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21. Podzimní prázdniny mohou trvat 2-3 dny.</a:t>
            </a:r>
            <a:endParaRPr/>
          </a:p>
          <a:p>
            <a:pPr marL="514350" marR="0" lvl="0" indent="-514350" algn="l" rtl="0">
              <a:lnSpc>
                <a:spcPct val="80000"/>
              </a:lnSpc>
              <a:spcBef>
                <a:spcPts val="275"/>
              </a:spcBef>
              <a:spcAft>
                <a:spcPts val="0"/>
              </a:spcAft>
              <a:buClr>
                <a:schemeClr val="accent1"/>
              </a:buClr>
              <a:buSzPts val="1169"/>
              <a:buFont typeface="Noto Sans Symbols"/>
              <a:buNone/>
            </a:pPr>
            <a:r>
              <a:rPr lang="cs-CZ" sz="1375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 (Vyhláška o organizaci školního roku – 16/2005) </a:t>
            </a:r>
            <a:endParaRPr/>
          </a:p>
          <a:p>
            <a:pPr marL="274320" marR="0" lvl="0" indent="-183264" algn="l" rtl="0">
              <a:lnSpc>
                <a:spcPct val="80000"/>
              </a:lnSpc>
              <a:spcBef>
                <a:spcPts val="337"/>
              </a:spcBef>
              <a:spcAft>
                <a:spcPts val="0"/>
              </a:spcAft>
              <a:buClr>
                <a:schemeClr val="accent1"/>
              </a:buClr>
              <a:buSzPts val="1434"/>
              <a:buFont typeface="Noto Sans Symbols"/>
              <a:buNone/>
            </a:pPr>
            <a:endParaRPr sz="1687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 dirty="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Náplň </a:t>
            </a:r>
            <a:r>
              <a:rPr lang="cs-CZ" sz="3300" b="0" i="0" u="none" strike="noStrike" cap="none" dirty="0" smtClean="0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dnešního setkání</a:t>
            </a:r>
            <a:endParaRPr sz="3300" b="0" i="0" u="none" strike="noStrike" cap="none" dirty="0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4" name="Google Shape;174;p1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Organizační </a:t>
            </a: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informace</a:t>
            </a: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Úvod </a:t>
            </a: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ke školskému a školnímu </a:t>
            </a: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managementu</a:t>
            </a: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Kvíz </a:t>
            </a: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 </a:t>
            </a: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legislativě</a:t>
            </a:r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dirty="0" smtClean="0"/>
              <a:t>Úraz, pracovní list</a:t>
            </a: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Organizační informace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0" name="Google Shape;180;p1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lang="cs-CZ" sz="2700" b="0" i="0" u="none" strike="noStrike" cap="none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cs-CZ" dirty="0" smtClean="0"/>
              <a:t>Doporučená literatura:</a:t>
            </a:r>
          </a:p>
          <a:p>
            <a:pPr marL="274320" lvl="0" indent="-274320">
              <a:spcBef>
                <a:spcPts val="0"/>
              </a:spcBef>
            </a:pPr>
            <a:r>
              <a:rPr lang="cs-CZ" dirty="0"/>
              <a:t>Obst, O. (2006). </a:t>
            </a:r>
            <a:r>
              <a:rPr lang="cs-CZ" i="1" dirty="0"/>
              <a:t>Manažerské minimum pro učitele</a:t>
            </a:r>
            <a:r>
              <a:rPr lang="cs-CZ" dirty="0"/>
              <a:t>. Olomouc: Univerzita Palackého.</a:t>
            </a:r>
          </a:p>
          <a:p>
            <a:pPr marL="274320" lvl="0" indent="-274320"/>
            <a:r>
              <a:rPr lang="cs-CZ" dirty="0"/>
              <a:t>Školská legislativa: </a:t>
            </a:r>
            <a:r>
              <a:rPr lang="cs-CZ" u="sng" dirty="0">
                <a:solidFill>
                  <a:schemeClr val="hlink"/>
                </a:solidFill>
                <a:hlinkClick r:id="rId3"/>
              </a:rPr>
              <a:t>www.msmt.cz</a:t>
            </a:r>
            <a:r>
              <a:rPr lang="cs-CZ" dirty="0"/>
              <a:t>, </a:t>
            </a:r>
            <a:r>
              <a:rPr lang="cs-CZ" u="sng" dirty="0">
                <a:solidFill>
                  <a:schemeClr val="hlink"/>
                </a:solidFill>
                <a:hlinkClick r:id="rId4"/>
              </a:rPr>
              <a:t>www.csicr.cz</a:t>
            </a:r>
            <a:endParaRPr lang="cs-CZ" dirty="0"/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lang="cs-CZ" sz="2700" b="0" i="0" u="none" strike="noStrike" cap="none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cs-CZ" dirty="0" smtClean="0"/>
              <a:t>-portfoliový úkol</a:t>
            </a:r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-test (70 </a:t>
            </a:r>
            <a:r>
              <a:rPr lang="cs-CZ" sz="2700" b="0" i="0" u="none" strike="noStrike" cap="none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% správně)</a:t>
            </a: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Očekávání k předmětu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8" name="Google Shape;198;p1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 si myslíte, že se zde naučíte?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 byste se chtěli dozvědět?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 čemu Vám to bude?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Co je to management?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1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 je obsahem činnosti managementu?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Jaké roviny managementu v souvislosti se školou znáte?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Kdo koho ve škole řídí?</a:t>
            </a: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Management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1" name="Google Shape;211;p2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komplexní činnost – řízení školy, od plánování, přes hodnocení, rozhodování k uskutečňování záměrů školy. </a:t>
            </a:r>
            <a:endParaRPr/>
          </a:p>
          <a:p>
            <a:pPr marL="274320" marR="0" lvl="0" indent="-2743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lang="cs-CZ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klíčová slova, z nichž se řízení skládá jsou tedy: </a:t>
            </a:r>
            <a:endParaRPr sz="2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r>
              <a:rPr lang="cs-CZ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plánování – organizování – výběr a rozmístění pracovníků – vedení lidí - kontrola</a:t>
            </a:r>
            <a:endParaRPr/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Osnova předmětu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Pedagogický management </a:t>
            </a: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třídní učitel, administrativa, mimoškolní aktivity, strategie řízení třídy, organizace výuky</a:t>
            </a:r>
            <a:endParaRPr dirty="0"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Školní management </a:t>
            </a: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 správa, řízení a vedení školy, evaluace školy, výběrové řízení na </a:t>
            </a: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školách, inovace </a:t>
            </a: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ve škole, </a:t>
            </a:r>
            <a:r>
              <a:rPr lang="cs-CZ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školská rada</a:t>
            </a:r>
            <a:endParaRPr dirty="0"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Školský management </a:t>
            </a: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vzdělávací politika ČR a EU, </a:t>
            </a:r>
            <a:r>
              <a:rPr lang="cs-CZ" sz="2700" b="0" i="0" u="none" strike="noStrike" cap="none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kurikulární</a:t>
            </a:r>
            <a:r>
              <a:rPr lang="cs-CZ" sz="27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dokumenty, školská legislativa, rozvojově-vzdělávací projekty ve škole</a:t>
            </a:r>
            <a:endParaRPr sz="27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Kompetence učitele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4" name="Google Shape;224;p22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lang="cs-CZ" sz="249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Jaké kompetence ve vztahu k různým úrovním managementu by měl mít učitel?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Manažerská: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má znalosti o podmínkách a procesech fungování školy, ovládá administrativní úkony spojené s evidencí žáků, má organizační schopnosti pro mimovýukové aktivity žáků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Komunikativní: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ovládá prostředky pedagogické komunikace, dovede uplatnit efektivní způsoby komunikace a spolupráce s rodiči a ostatními sociálními partnery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Intervenční: 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ovládá intervenční prostředky k zajištění kázně, je schopný rozpoznat sociálně patologické projevy žáků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Pedagogická: </a:t>
            </a: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ovládá procesy a podmínky výchovy, je schopen podporovat rozvoj individuálních kvalit žáků, má znalosti o právech dítěte a respektuje je ve své práci</a:t>
            </a:r>
            <a:endParaRPr/>
          </a:p>
          <a:p>
            <a:pPr marL="548640" marR="0" lvl="1" indent="-274320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lang="cs-CZ" sz="2035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…</a:t>
            </a:r>
            <a:endParaRPr sz="2035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8640" marR="0" lvl="1" indent="-183864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None/>
            </a:pPr>
            <a:endParaRPr sz="2035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139544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None/>
            </a:pPr>
            <a:endParaRPr sz="2497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E5717"/>
              </a:buClr>
              <a:buSzPts val="3300"/>
              <a:buFont typeface="Georgia"/>
              <a:buNone/>
            </a:pPr>
            <a:r>
              <a:rPr lang="cs-CZ" sz="3300" b="0" i="0" u="none" strike="noStrike" cap="none">
                <a:solidFill>
                  <a:srgbClr val="CE5717"/>
                </a:solidFill>
                <a:latin typeface="Georgia"/>
                <a:ea typeface="Georgia"/>
                <a:cs typeface="Georgia"/>
                <a:sym typeface="Georgia"/>
              </a:rPr>
              <a:t>Proč je tento předmět důležitý?</a:t>
            </a:r>
            <a:endParaRPr sz="3300" b="0" i="0" u="none" strike="noStrike" cap="none">
              <a:solidFill>
                <a:srgbClr val="CE571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p2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Administrativní zátěž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Problémové situace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Spory s rodiči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Legitimizace postupů</a:t>
            </a:r>
            <a:endParaRPr/>
          </a:p>
          <a:p>
            <a:pPr marL="274320" marR="0" lvl="0" indent="-274320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lang="cs-CZ"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Strategické uvažování</a:t>
            </a:r>
            <a:endParaRPr/>
          </a:p>
          <a:p>
            <a:pPr marL="274320" marR="0" lvl="0" indent="-12858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endParaRPr sz="27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cs-CZ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Není nutné znát veškerou legislativu, ale umět najít, co potřebuji!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lang="cs-CZ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Časté změny legislativy</a:t>
            </a: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1" name="Google Shape;23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2400" y="4581128"/>
            <a:ext cx="682106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ministrativní">
  <a:themeElements>
    <a:clrScheme name="Shluk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620</Words>
  <Application>Microsoft Office PowerPoint</Application>
  <PresentationFormat>Předvádění na obrazovce (4:3)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Noto Sans Symbols</vt:lpstr>
      <vt:lpstr>Administrativní</vt:lpstr>
      <vt:lpstr>Školský a školní management</vt:lpstr>
      <vt:lpstr>Náplň dnešního setkání</vt:lpstr>
      <vt:lpstr>Organizační informace</vt:lpstr>
      <vt:lpstr>Očekávání k předmětu</vt:lpstr>
      <vt:lpstr>Co je to management?</vt:lpstr>
      <vt:lpstr>Management</vt:lpstr>
      <vt:lpstr>Osnova předmětu</vt:lpstr>
      <vt:lpstr>Kompetence učitele</vt:lpstr>
      <vt:lpstr>Proč je tento předmět důležitý?</vt:lpstr>
      <vt:lpstr>Kvíz - legislativa škol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a školní management</dc:title>
  <dc:creator>Jarmila</dc:creator>
  <cp:lastModifiedBy>Veselá Dana</cp:lastModifiedBy>
  <cp:revision>4</cp:revision>
  <dcterms:modified xsi:type="dcterms:W3CDTF">2020-04-02T10:57:19Z</dcterms:modified>
</cp:coreProperties>
</file>