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88" r:id="rId2"/>
    <p:sldId id="263" r:id="rId3"/>
    <p:sldId id="264" r:id="rId4"/>
    <p:sldId id="300" r:id="rId5"/>
    <p:sldId id="295" r:id="rId6"/>
    <p:sldId id="265" r:id="rId7"/>
    <p:sldId id="294" r:id="rId8"/>
    <p:sldId id="290" r:id="rId9"/>
    <p:sldId id="267" r:id="rId10"/>
    <p:sldId id="268" r:id="rId11"/>
    <p:sldId id="269" r:id="rId12"/>
    <p:sldId id="270" r:id="rId13"/>
    <p:sldId id="271" r:id="rId14"/>
    <p:sldId id="273" r:id="rId15"/>
    <p:sldId id="289" r:id="rId16"/>
    <p:sldId id="274" r:id="rId17"/>
    <p:sldId id="275" r:id="rId18"/>
    <p:sldId id="280" r:id="rId19"/>
    <p:sldId id="302" r:id="rId20"/>
    <p:sldId id="281" r:id="rId21"/>
    <p:sldId id="306" r:id="rId22"/>
    <p:sldId id="308" r:id="rId23"/>
    <p:sldId id="287" r:id="rId24"/>
  </p:sldIdLst>
  <p:sldSz cx="9144000" cy="6858000" type="screen4x3"/>
  <p:notesSz cx="6794500" cy="99314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76" d="100"/>
          <a:sy n="76" d="100"/>
        </p:scale>
        <p:origin x="-1662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98267B-461B-4238-92D5-6046684B5C5A}" type="datetimeFigureOut">
              <a:rPr lang="cs-CZ" smtClean="0"/>
              <a:t>08.02.2017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46B27-0515-45A5-B2B8-7AD017042B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43619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19C80-75CC-4125-B3AA-E2F842709F38}" type="datetimeFigureOut">
              <a:rPr lang="cs-CZ" smtClean="0"/>
              <a:t>08.02.2017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2ADB86-AC63-40C5-A98C-6009C0B423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8732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358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1364D86-0358-4BF9-8520-B8EAC6322212}" type="slidenum">
              <a:rPr lang="cs-CZ" altLang="cs-CZ" smtClean="0"/>
              <a:pPr eaLnBrk="1" hangingPunct="1">
                <a:spcBef>
                  <a:spcPct val="0"/>
                </a:spcBef>
              </a:pPr>
              <a:t>9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368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C5B52D3-76A8-412F-A63D-B6CB967E7F1A}" type="slidenum">
              <a:rPr lang="cs-CZ" altLang="cs-CZ" smtClean="0"/>
              <a:pPr eaLnBrk="1" hangingPunct="1">
                <a:spcBef>
                  <a:spcPct val="0"/>
                </a:spcBef>
              </a:pPr>
              <a:t>10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378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ABF0C62-57FE-4BD1-A9D1-301B5F45E364}" type="slidenum">
              <a:rPr lang="cs-CZ" altLang="cs-CZ" smtClean="0"/>
              <a:pPr eaLnBrk="1" hangingPunct="1">
                <a:spcBef>
                  <a:spcPct val="0"/>
                </a:spcBef>
              </a:pPr>
              <a:t>13</a:t>
            </a:fld>
            <a:endParaRPr lang="cs-CZ" alt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B271-28F1-4C00-A762-03F662EE1B03}" type="datetimeFigureOut">
              <a:rPr lang="cs-CZ" smtClean="0"/>
              <a:t>08.02.2017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E942-A9E7-40E1-A6D6-5F8941D1677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4065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B271-28F1-4C00-A762-03F662EE1B03}" type="datetimeFigureOut">
              <a:rPr lang="cs-CZ" smtClean="0"/>
              <a:t>08.02.2017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E942-A9E7-40E1-A6D6-5F8941D1677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7591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B271-28F1-4C00-A762-03F662EE1B03}" type="datetimeFigureOut">
              <a:rPr lang="cs-CZ" smtClean="0"/>
              <a:t>08.02.2017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E942-A9E7-40E1-A6D6-5F8941D1677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3852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B271-28F1-4C00-A762-03F662EE1B03}" type="datetimeFigureOut">
              <a:rPr lang="cs-CZ" smtClean="0"/>
              <a:t>08.02.2017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E942-A9E7-40E1-A6D6-5F8941D1677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1445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B271-28F1-4C00-A762-03F662EE1B03}" type="datetimeFigureOut">
              <a:rPr lang="cs-CZ" smtClean="0"/>
              <a:t>08.02.2017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E942-A9E7-40E1-A6D6-5F8941D1677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7305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B271-28F1-4C00-A762-03F662EE1B03}" type="datetimeFigureOut">
              <a:rPr lang="cs-CZ" smtClean="0"/>
              <a:t>08.02.2017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E942-A9E7-40E1-A6D6-5F8941D1677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7391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B271-28F1-4C00-A762-03F662EE1B03}" type="datetimeFigureOut">
              <a:rPr lang="cs-CZ" smtClean="0"/>
              <a:t>08.02.2017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E942-A9E7-40E1-A6D6-5F8941D1677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3762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B271-28F1-4C00-A762-03F662EE1B03}" type="datetimeFigureOut">
              <a:rPr lang="cs-CZ" smtClean="0"/>
              <a:t>08.02.2017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E942-A9E7-40E1-A6D6-5F8941D1677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1075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B271-28F1-4C00-A762-03F662EE1B03}" type="datetimeFigureOut">
              <a:rPr lang="cs-CZ" smtClean="0"/>
              <a:t>08.02.2017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E942-A9E7-40E1-A6D6-5F8941D1677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6136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B271-28F1-4C00-A762-03F662EE1B03}" type="datetimeFigureOut">
              <a:rPr lang="cs-CZ" smtClean="0"/>
              <a:t>08.02.2017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E942-A9E7-40E1-A6D6-5F8941D1677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4800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B271-28F1-4C00-A762-03F662EE1B03}" type="datetimeFigureOut">
              <a:rPr lang="cs-CZ" smtClean="0"/>
              <a:t>08.02.2017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E942-A9E7-40E1-A6D6-5F8941D1677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915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DB271-28F1-4C00-A762-03F662EE1B03}" type="datetimeFigureOut">
              <a:rPr lang="cs-CZ" smtClean="0"/>
              <a:t>08.02.2017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2E942-A9E7-40E1-A6D6-5F8941D1677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0446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hyperlink" Target="http://www.wissen.de/sites/default/files/styles/lightbox/public/wissensserver/jadis/incoming/52498.jpg?itok=QfT7EO-i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60000"/>
                <a:lumOff val="4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1412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cs-CZ" sz="4000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cs-CZ" sz="4000" b="1" dirty="0" smtClean="0">
                <a:solidFill>
                  <a:srgbClr val="00B050"/>
                </a:solidFill>
              </a:rPr>
              <a:t>Úvod do zahradní terapie</a:t>
            </a:r>
          </a:p>
          <a:p>
            <a:pPr marL="0" indent="0" algn="ctr">
              <a:buNone/>
            </a:pPr>
            <a:r>
              <a:rPr lang="cs-CZ" b="1" dirty="0" smtClean="0">
                <a:solidFill>
                  <a:srgbClr val="00B050"/>
                </a:solidFill>
              </a:rPr>
              <a:t>Mgr. Jana </a:t>
            </a:r>
            <a:r>
              <a:rPr lang="cs-CZ" b="1" dirty="0" smtClean="0">
                <a:solidFill>
                  <a:srgbClr val="00B050"/>
                </a:solidFill>
              </a:rPr>
              <a:t>Dvořáčková</a:t>
            </a:r>
          </a:p>
          <a:p>
            <a:pPr marL="0" indent="0" algn="ctr">
              <a:buNone/>
            </a:pPr>
            <a:r>
              <a:rPr lang="cs-CZ" b="1" dirty="0" smtClean="0">
                <a:solidFill>
                  <a:srgbClr val="00B050"/>
                </a:solidFill>
              </a:rPr>
              <a:t>Ing. </a:t>
            </a:r>
            <a:r>
              <a:rPr lang="cs-CZ" b="1" smtClean="0">
                <a:solidFill>
                  <a:srgbClr val="00B050"/>
                </a:solidFill>
              </a:rPr>
              <a:t>Dana Křivánková</a:t>
            </a:r>
            <a:endParaRPr lang="cs-CZ" b="1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endParaRPr lang="cs-CZ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endParaRPr lang="cs-CZ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cs-CZ" sz="2000" b="1" dirty="0" smtClean="0"/>
              <a:t>Projekt Terapie přírodou a pro přírodu</a:t>
            </a:r>
          </a:p>
          <a:p>
            <a:pPr marL="0" indent="0" algn="ctr">
              <a:buNone/>
            </a:pPr>
            <a:r>
              <a:rPr lang="cs-CZ" sz="2000" b="1" dirty="0" smtClean="0"/>
              <a:t> je realizován díky finanční podpoře SFŽP a MŽP</a:t>
            </a:r>
            <a:endParaRPr lang="cs-CZ" sz="2000" b="1" dirty="0"/>
          </a:p>
          <a:p>
            <a:pPr marL="0" indent="0" algn="ctr">
              <a:buNone/>
            </a:pPr>
            <a:endParaRPr lang="cs-CZ" sz="4000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1514475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629322"/>
            <a:ext cx="1744662" cy="531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 rot="10800000" flipV="1">
            <a:off x="3638550" y="6237288"/>
            <a:ext cx="38862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6" charset="0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639763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6" charset="0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914400" indent="-246063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6" charset="0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187450" indent="-20955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6" charset="0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1462088" indent="-20955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6" charset="0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191928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6" charset="0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37648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6" charset="0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283368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6" charset="0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29088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6" charset="0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ts val="363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cs-CZ" altLang="cs-CZ" sz="1300" i="1" dirty="0">
              <a:solidFill>
                <a:srgbClr val="000000"/>
              </a:solidFill>
              <a:latin typeface="Calibri" pitchFamily="32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42481"/>
            <a:ext cx="1152128" cy="504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115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60000"/>
                <a:lumOff val="4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 smtClean="0"/>
          </a:p>
        </p:txBody>
      </p:sp>
      <p:sp>
        <p:nvSpPr>
          <p:cNvPr id="12291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250"/>
            <a:ext cx="5050904" cy="564991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cs-CZ" altLang="cs-CZ" dirty="0" smtClean="0"/>
              <a:t>  </a:t>
            </a:r>
          </a:p>
          <a:p>
            <a:pPr>
              <a:buFont typeface="Arial" charset="0"/>
              <a:buNone/>
            </a:pPr>
            <a:endParaRPr lang="cs-CZ" altLang="cs-CZ" dirty="0" smtClean="0"/>
          </a:p>
          <a:p>
            <a:r>
              <a:rPr lang="cs-CZ" altLang="cs-CZ" sz="2800" dirty="0" smtClean="0"/>
              <a:t>Za kolébku zahradní terapie lze považovat </a:t>
            </a:r>
            <a:r>
              <a:rPr lang="cs-CZ" altLang="cs-CZ" sz="2800" b="1" dirty="0" smtClean="0"/>
              <a:t>Spojené státy americké</a:t>
            </a:r>
            <a:endParaRPr lang="cs-CZ" altLang="cs-CZ" sz="2800" dirty="0" smtClean="0"/>
          </a:p>
          <a:p>
            <a:r>
              <a:rPr lang="cs-CZ" altLang="cs-CZ" sz="2800" dirty="0" smtClean="0"/>
              <a:t>Začátkem 19. století se rozvinulo psychiatrické reformní hnutí - Benjamin </a:t>
            </a:r>
            <a:r>
              <a:rPr lang="cs-CZ" altLang="cs-CZ" sz="2800" dirty="0" err="1" smtClean="0"/>
              <a:t>Rush</a:t>
            </a:r>
            <a:endParaRPr lang="cs-CZ" altLang="cs-CZ" sz="2800" dirty="0" smtClean="0">
              <a:solidFill>
                <a:srgbClr val="FF0000"/>
              </a:solidFill>
            </a:endParaRPr>
          </a:p>
        </p:txBody>
      </p:sp>
      <p:pic>
        <p:nvPicPr>
          <p:cNvPr id="4098" name="Picture 2" descr="Benjamin Rush Painting by Pea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996952"/>
            <a:ext cx="3232423" cy="374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83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60000"/>
                <a:lumOff val="4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5400" b="1" i="1" smtClean="0">
                <a:solidFill>
                  <a:srgbClr val="00B050"/>
                </a:solidFill>
              </a:rPr>
              <a:t> </a:t>
            </a:r>
            <a:endParaRPr lang="cs-CZ" altLang="cs-CZ" sz="3600" u="sng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cs-CZ" altLang="cs-CZ" dirty="0" smtClean="0"/>
              <a:t> </a:t>
            </a:r>
          </a:p>
          <a:p>
            <a:r>
              <a:rPr lang="cs-CZ" altLang="cs-CZ" dirty="0" smtClean="0"/>
              <a:t>K rozšíření ZT došlo po 1. světové válce.</a:t>
            </a:r>
          </a:p>
          <a:p>
            <a:r>
              <a:rPr lang="cs-CZ" altLang="cs-CZ" dirty="0"/>
              <a:t>V</a:t>
            </a:r>
            <a:r>
              <a:rPr lang="cs-CZ" altLang="cs-CZ" dirty="0" smtClean="0"/>
              <a:t> průběhu 2. světové války probíhaly kurzy o zahradnictví a ZT (využití v rehabilitačních programech)</a:t>
            </a:r>
          </a:p>
          <a:p>
            <a:r>
              <a:rPr lang="cs-CZ" altLang="cs-CZ" dirty="0" smtClean="0"/>
              <a:t>Po skončení války vznikly v USA tzv. „zahradní kluby“ a ZT rozšířena na další skupiny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60032" y="4221088"/>
            <a:ext cx="3163038" cy="2372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200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60000"/>
                <a:lumOff val="4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 sz="5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Zástupný symbol pro obsah 4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792788"/>
          </a:xfrm>
        </p:spPr>
        <p:txBody>
          <a:bodyPr/>
          <a:lstStyle/>
          <a:p>
            <a:r>
              <a:rPr lang="cs-CZ" altLang="cs-CZ" dirty="0" smtClean="0"/>
              <a:t> V roce 1955 se ZT stala samostatným studijním oborem</a:t>
            </a:r>
          </a:p>
          <a:p>
            <a:r>
              <a:rPr lang="cs-CZ" altLang="cs-CZ" dirty="0" smtClean="0"/>
              <a:t> V roce 1973 založena AHTA, ZT se stává   vědeckým oborem, možnost studia oboru ZT  </a:t>
            </a:r>
          </a:p>
          <a:p>
            <a:r>
              <a:rPr lang="cs-CZ" altLang="cs-CZ" dirty="0" smtClean="0"/>
              <a:t> Kromě USA ZT dobře funguje např. v Kanadě, Novém Zélandu, Austrálii, Japonsku, Koreji, Hon Kongu a v mnoha jiných zemích </a:t>
            </a:r>
          </a:p>
        </p:txBody>
      </p:sp>
      <p:pic>
        <p:nvPicPr>
          <p:cNvPr id="2" name="Picture 2" descr="C:\Users\dana.krivankova\Desktop\bez názv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494" y="4077072"/>
            <a:ext cx="3483865" cy="231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31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60000"/>
                <a:lumOff val="4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 smtClean="0"/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586581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cs-CZ" altLang="cs-CZ" dirty="0" smtClean="0"/>
              <a:t>  </a:t>
            </a:r>
          </a:p>
          <a:p>
            <a:pPr marL="0" indent="0" algn="ctr">
              <a:buNone/>
            </a:pPr>
            <a:r>
              <a:rPr lang="cs-CZ" altLang="cs-CZ" sz="4400" b="1" dirty="0" smtClean="0">
                <a:solidFill>
                  <a:srgbClr val="00B050"/>
                </a:solidFill>
              </a:rPr>
              <a:t>Zahradní terapie v Evropě</a:t>
            </a:r>
          </a:p>
          <a:p>
            <a:r>
              <a:rPr lang="cs-CZ" altLang="cs-CZ" dirty="0" smtClean="0"/>
              <a:t>K nejznámějším představitelům patří Francouz Philippe </a:t>
            </a:r>
            <a:r>
              <a:rPr lang="cs-CZ" altLang="cs-CZ" dirty="0" err="1" smtClean="0"/>
              <a:t>Pinel</a:t>
            </a:r>
            <a:r>
              <a:rPr lang="cs-CZ" altLang="cs-CZ" dirty="0" smtClean="0"/>
              <a:t> či německý psychiatr Johann Christian </a:t>
            </a:r>
            <a:r>
              <a:rPr lang="cs-CZ" altLang="cs-CZ" dirty="0" err="1" smtClean="0"/>
              <a:t>Reil</a:t>
            </a:r>
            <a:r>
              <a:rPr lang="cs-CZ" altLang="cs-CZ" dirty="0" smtClean="0"/>
              <a:t>  </a:t>
            </a:r>
          </a:p>
          <a:p>
            <a:pPr>
              <a:buFont typeface="Arial" charset="0"/>
              <a:buNone/>
            </a:pPr>
            <a:r>
              <a:rPr lang="cs-CZ" altLang="cs-CZ" dirty="0" smtClean="0"/>
              <a:t> </a:t>
            </a:r>
          </a:p>
        </p:txBody>
      </p:sp>
      <p:pic>
        <p:nvPicPr>
          <p:cNvPr id="5122" name="Picture 2" descr="C:\Users\dana.krivankova\Desktop\images98Y0VI0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721372"/>
            <a:ext cx="30243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wissen.de/sites/default/files/styles/ws_article_image/public/wissensserver/jadis/incoming/52498.jpg?itok=szkrj8R-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963" y="3254731"/>
            <a:ext cx="2637059" cy="3596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70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60000"/>
                <a:lumOff val="4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 sz="5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Zástupný symbol pro obsah 2"/>
          <p:cNvSpPr>
            <a:spLocks noGrp="1"/>
          </p:cNvSpPr>
          <p:nvPr>
            <p:ph idx="1"/>
          </p:nvPr>
        </p:nvSpPr>
        <p:spPr>
          <a:xfrm>
            <a:off x="468313" y="260350"/>
            <a:ext cx="8280400" cy="6254750"/>
          </a:xfrm>
        </p:spPr>
        <p:txBody>
          <a:bodyPr/>
          <a:lstStyle/>
          <a:p>
            <a:endParaRPr lang="cs-CZ" altLang="cs-CZ" sz="2400" dirty="0" smtClean="0"/>
          </a:p>
          <a:p>
            <a:r>
              <a:rPr lang="cs-CZ" altLang="cs-CZ" dirty="0" smtClean="0"/>
              <a:t>Popularizace v 60. a 70. letech minulého století – psychofarmaka jsou nedostačující</a:t>
            </a:r>
          </a:p>
          <a:p>
            <a:r>
              <a:rPr lang="cs-CZ" altLang="cs-CZ" dirty="0" smtClean="0"/>
              <a:t>V 80. letech - vydávány první knihy o ZT</a:t>
            </a:r>
          </a:p>
          <a:p>
            <a:r>
              <a:rPr lang="cs-CZ" altLang="cs-CZ" dirty="0" smtClean="0"/>
              <a:t>U Bodamského jezera byla otevřena první ukázková terapeutická zahrada. </a:t>
            </a:r>
          </a:p>
          <a:p>
            <a:endParaRPr lang="cs-CZ" altLang="cs-CZ" dirty="0" smtClean="0"/>
          </a:p>
        </p:txBody>
      </p:sp>
      <p:pic>
        <p:nvPicPr>
          <p:cNvPr id="6146" name="Picture 2" descr="C:\Users\dana.krivankova\Desktop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429000"/>
            <a:ext cx="4768841" cy="318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dana.krivankova\Desktop\imagesZ92JSF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60434"/>
            <a:ext cx="3483200" cy="231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0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60000"/>
                <a:lumOff val="4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r>
              <a:rPr lang="cs-CZ" altLang="cs-CZ" sz="2800" dirty="0"/>
              <a:t>ZT začala být poskytována u stále většího počtu nemocnic, konala se řada sympózií , kongresů, řada výzkumných projektů</a:t>
            </a:r>
          </a:p>
          <a:p>
            <a:r>
              <a:rPr lang="cs-CZ" altLang="cs-CZ" sz="2800" dirty="0" smtClean="0"/>
              <a:t>Studium </a:t>
            </a:r>
            <a:r>
              <a:rPr lang="cs-CZ" altLang="cs-CZ" sz="2800" dirty="0"/>
              <a:t>ZT je možné i na několika školách v Evropě</a:t>
            </a:r>
          </a:p>
          <a:p>
            <a:r>
              <a:rPr lang="cs-CZ" altLang="cs-CZ" sz="2800" dirty="0" smtClean="0"/>
              <a:t>Asociace </a:t>
            </a:r>
            <a:r>
              <a:rPr lang="cs-CZ" altLang="cs-CZ" sz="2800" dirty="0"/>
              <a:t>vznikají i v </a:t>
            </a:r>
            <a:r>
              <a:rPr lang="cs-CZ" altLang="cs-CZ" sz="2800" b="1" dirty="0"/>
              <a:t>Evropě</a:t>
            </a:r>
            <a:r>
              <a:rPr lang="cs-CZ" altLang="cs-CZ" sz="2800" dirty="0"/>
              <a:t> - Velká Británie, Nizozemí, Německo, Rakousko, Švýcarsko či Skandinávské země </a:t>
            </a:r>
          </a:p>
          <a:p>
            <a:endParaRPr lang="cs-CZ" dirty="0"/>
          </a:p>
        </p:txBody>
      </p:sp>
      <p:pic>
        <p:nvPicPr>
          <p:cNvPr id="7170" name="Picture 2" descr="http://www.agrarumweltpaedagogik.ac.at/cms/upload/bilder/seitenleiste/eingan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406713"/>
            <a:ext cx="432048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30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60000"/>
                <a:lumOff val="4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 sz="5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0350"/>
            <a:ext cx="8075613" cy="5865813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cs-CZ" sz="4400" b="1" dirty="0" smtClean="0">
                <a:solidFill>
                  <a:srgbClr val="00B050"/>
                </a:solidFill>
              </a:rPr>
              <a:t>Zahradní terapie v ČR</a:t>
            </a:r>
          </a:p>
          <a:p>
            <a:pPr>
              <a:defRPr/>
            </a:pPr>
            <a:r>
              <a:rPr lang="cs-CZ" sz="2800" dirty="0" smtClean="0"/>
              <a:t>V naší zemi jsou počátky ZT spojené s péčí o psychicky nemocné (parky, zahrady).</a:t>
            </a:r>
          </a:p>
          <a:p>
            <a:pPr>
              <a:defRPr/>
            </a:pPr>
            <a:r>
              <a:rPr lang="cs-CZ" sz="2800" dirty="0"/>
              <a:t>O</a:t>
            </a:r>
            <a:r>
              <a:rPr lang="cs-CZ" sz="2800" dirty="0" smtClean="0"/>
              <a:t>bdobí mezi válkami - počátek aktivní i receptivní ZT </a:t>
            </a:r>
          </a:p>
          <a:p>
            <a:pPr>
              <a:defRPr/>
            </a:pPr>
            <a:r>
              <a:rPr lang="cs-CZ" sz="2800" dirty="0"/>
              <a:t>V</a:t>
            </a:r>
            <a:r>
              <a:rPr lang="cs-CZ" sz="2800" dirty="0" smtClean="0"/>
              <a:t> </a:t>
            </a:r>
            <a:r>
              <a:rPr lang="cs-CZ" sz="2800" dirty="0"/>
              <a:t>Brně vznikly </a:t>
            </a:r>
            <a:r>
              <a:rPr lang="cs-CZ" sz="2800" dirty="0" err="1"/>
              <a:t>Schreberovy</a:t>
            </a:r>
            <a:r>
              <a:rPr lang="cs-CZ" sz="2800" dirty="0"/>
              <a:t> </a:t>
            </a:r>
            <a:r>
              <a:rPr lang="cs-CZ" sz="2800" dirty="0" smtClean="0"/>
              <a:t>zahrádky</a:t>
            </a:r>
          </a:p>
          <a:p>
            <a:pPr>
              <a:defRPr/>
            </a:pPr>
            <a:r>
              <a:rPr lang="cs-CZ" sz="2800" dirty="0" smtClean="0"/>
              <a:t>Léčba prací, práce v zahradě apod.  - absence cílenosti na klienta, plánování </a:t>
            </a:r>
            <a:r>
              <a:rPr lang="cs-CZ" dirty="0" smtClean="0"/>
              <a:t>a metodiku</a:t>
            </a:r>
          </a:p>
        </p:txBody>
      </p:sp>
      <p:pic>
        <p:nvPicPr>
          <p:cNvPr id="8194" name="Picture 2" descr="C:\Users\dana.krivankova\Desktop\Schreberovy_zahrádk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293096"/>
            <a:ext cx="3882008" cy="231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77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60000"/>
                <a:lumOff val="4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 sz="5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Zástupný symbol pro obsah 2"/>
          <p:cNvSpPr>
            <a:spLocks noGrp="1"/>
          </p:cNvSpPr>
          <p:nvPr>
            <p:ph idx="1"/>
          </p:nvPr>
        </p:nvSpPr>
        <p:spPr>
          <a:xfrm>
            <a:off x="457200" y="260350"/>
            <a:ext cx="8075613" cy="5865813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cs-CZ" altLang="cs-CZ" dirty="0" smtClean="0"/>
              <a:t>    </a:t>
            </a:r>
            <a:r>
              <a:rPr lang="cs-CZ" sz="2800" dirty="0" smtClean="0"/>
              <a:t>Útlum </a:t>
            </a:r>
            <a:r>
              <a:rPr lang="cs-CZ" sz="2800" dirty="0"/>
              <a:t>v době totalitního režimu, pouze  pracovní terapie </a:t>
            </a:r>
          </a:p>
          <a:p>
            <a:r>
              <a:rPr lang="cs-CZ" altLang="cs-CZ" sz="2800" dirty="0" smtClean="0"/>
              <a:t>Od roku 1989 pracovní terapie přešla pod nově vzniklý obor ergoterapii  </a:t>
            </a:r>
          </a:p>
          <a:p>
            <a:r>
              <a:rPr lang="cs-CZ" altLang="cs-CZ" sz="2800" dirty="0" smtClean="0"/>
              <a:t>Dnes vznikají smyslové zahrady, různé zahradně-terapeutické prvky</a:t>
            </a:r>
          </a:p>
          <a:p>
            <a:r>
              <a:rPr lang="cs-CZ" altLang="cs-CZ" sz="2800" dirty="0" smtClean="0"/>
              <a:t>Neexistuje však u nás zatím obor zahradní terapie a chybí potřebná literatura </a:t>
            </a:r>
          </a:p>
          <a:p>
            <a:pPr>
              <a:buFont typeface="Arial" charset="0"/>
              <a:buNone/>
            </a:pPr>
            <a:endParaRPr lang="cs-CZ" altLang="cs-CZ" dirty="0" smtClean="0"/>
          </a:p>
          <a:p>
            <a:pPr>
              <a:buFont typeface="Arial" charset="0"/>
              <a:buNone/>
            </a:pPr>
            <a:endParaRPr lang="cs-CZ" altLang="cs-CZ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815" y="4015115"/>
            <a:ext cx="1863265" cy="2269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572275"/>
            <a:ext cx="2505100" cy="2687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817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60000"/>
                <a:lumOff val="4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 sz="5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0350"/>
            <a:ext cx="8075613" cy="5865813"/>
          </a:xfrm>
        </p:spPr>
        <p:txBody>
          <a:bodyPr>
            <a:normAutofit lnSpcReduction="10000"/>
          </a:bodyPr>
          <a:lstStyle/>
          <a:p>
            <a:pPr algn="ctr">
              <a:buFont typeface="Arial" charset="0"/>
              <a:buNone/>
              <a:defRPr/>
            </a:pPr>
            <a:r>
              <a:rPr lang="cs-CZ" dirty="0" smtClean="0"/>
              <a:t>    </a:t>
            </a:r>
          </a:p>
          <a:p>
            <a:pPr algn="ctr">
              <a:buFont typeface="Arial" charset="0"/>
              <a:buNone/>
              <a:defRPr/>
            </a:pPr>
            <a:r>
              <a:rPr lang="cs-CZ" sz="4400" b="1" dirty="0" smtClean="0">
                <a:solidFill>
                  <a:srgbClr val="00B050"/>
                </a:solidFill>
              </a:rPr>
              <a:t>Cíle zahradní terapie</a:t>
            </a:r>
          </a:p>
          <a:p>
            <a:pPr algn="ctr">
              <a:buFont typeface="Arial" charset="0"/>
              <a:buNone/>
              <a:defRPr/>
            </a:pPr>
            <a:endParaRPr lang="cs-CZ" sz="3600" b="1" dirty="0" smtClean="0"/>
          </a:p>
          <a:p>
            <a:pPr algn="just">
              <a:buFont typeface="Arial" charset="0"/>
              <a:buNone/>
              <a:defRPr/>
            </a:pPr>
            <a:r>
              <a:rPr lang="cs-CZ" sz="2800" dirty="0" smtClean="0"/>
              <a:t>    Primárním cílem zahradní terapie je udržování </a:t>
            </a:r>
            <a:br>
              <a:rPr lang="cs-CZ" sz="2800" dirty="0" smtClean="0"/>
            </a:br>
            <a:r>
              <a:rPr lang="cs-CZ" sz="2800" dirty="0" smtClean="0"/>
              <a:t>a zlepšování zdraví po stránce </a:t>
            </a:r>
          </a:p>
          <a:p>
            <a:pPr marL="514350" indent="-514350" algn="just">
              <a:defRPr/>
            </a:pPr>
            <a:r>
              <a:rPr lang="cs-CZ" sz="2800" b="1" dirty="0" smtClean="0"/>
              <a:t>fyzické</a:t>
            </a:r>
          </a:p>
          <a:p>
            <a:pPr algn="just">
              <a:defRPr/>
            </a:pPr>
            <a:r>
              <a:rPr lang="cs-CZ" sz="2800" b="1" dirty="0" smtClean="0"/>
              <a:t>  psychické</a:t>
            </a:r>
          </a:p>
          <a:p>
            <a:pPr algn="just">
              <a:defRPr/>
            </a:pPr>
            <a:r>
              <a:rPr lang="cs-CZ" sz="2800" b="1" dirty="0" smtClean="0"/>
              <a:t>  sociální</a:t>
            </a:r>
            <a:r>
              <a:rPr lang="cs-CZ" sz="2800" dirty="0" smtClean="0"/>
              <a:t>. </a:t>
            </a:r>
          </a:p>
          <a:p>
            <a:pPr algn="just">
              <a:buFont typeface="Arial" charset="0"/>
              <a:buNone/>
              <a:defRPr/>
            </a:pPr>
            <a:r>
              <a:rPr lang="cs-CZ" sz="2800" dirty="0" smtClean="0"/>
              <a:t>    ZT působí také na </a:t>
            </a:r>
            <a:r>
              <a:rPr lang="cs-CZ" sz="2800" b="1" dirty="0" smtClean="0"/>
              <a:t>kognitivní, emoční, psychomotorické, </a:t>
            </a:r>
            <a:r>
              <a:rPr lang="cs-CZ" sz="2800" b="1" dirty="0" smtClean="0"/>
              <a:t>hodnotové funkce, </a:t>
            </a:r>
            <a:r>
              <a:rPr lang="cs-CZ" sz="2800" dirty="0" smtClean="0"/>
              <a:t>působit může </a:t>
            </a:r>
            <a:r>
              <a:rPr lang="cs-CZ" sz="2800" dirty="0" smtClean="0"/>
              <a:t> i preventivně 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306268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60000"/>
                <a:lumOff val="4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180286"/>
          </a:xfrm>
        </p:spPr>
        <p:txBody>
          <a:bodyPr>
            <a:normAutofit fontScale="77500" lnSpcReduction="20000"/>
          </a:bodyPr>
          <a:lstStyle/>
          <a:p>
            <a:pPr>
              <a:buClr>
                <a:schemeClr val="accent4">
                  <a:lumMod val="50000"/>
                </a:schemeClr>
              </a:buClr>
              <a:buSzPct val="100000"/>
              <a:defRPr/>
            </a:pPr>
            <a:endParaRPr lang="cs-CZ" altLang="cs-CZ" dirty="0" smtClean="0">
              <a:latin typeface="Calibri" pitchFamily="32" charset="0"/>
            </a:endParaRPr>
          </a:p>
          <a:p>
            <a:pPr>
              <a:buClr>
                <a:schemeClr val="accent4">
                  <a:lumMod val="50000"/>
                </a:schemeClr>
              </a:buClr>
              <a:buSzPct val="100000"/>
              <a:defRPr/>
            </a:pPr>
            <a:r>
              <a:rPr lang="cs-CZ" altLang="cs-CZ" dirty="0" smtClean="0">
                <a:latin typeface="Calibri" pitchFamily="32" charset="0"/>
              </a:rPr>
              <a:t>Podpora </a:t>
            </a:r>
            <a:r>
              <a:rPr lang="cs-CZ" altLang="cs-CZ" dirty="0">
                <a:latin typeface="Calibri" pitchFamily="32" charset="0"/>
              </a:rPr>
              <a:t>humanizace psychiatrické péče </a:t>
            </a:r>
          </a:p>
          <a:p>
            <a:pPr>
              <a:buClr>
                <a:schemeClr val="accent4">
                  <a:lumMod val="50000"/>
                </a:schemeClr>
              </a:buClr>
              <a:buSzPct val="100000"/>
              <a:defRPr/>
            </a:pPr>
            <a:r>
              <a:rPr lang="cs-CZ" altLang="cs-CZ" dirty="0" smtClean="0">
                <a:latin typeface="Calibri" pitchFamily="32" charset="0"/>
              </a:rPr>
              <a:t>Zapojení nemocných </a:t>
            </a:r>
            <a:r>
              <a:rPr lang="cs-CZ" altLang="cs-CZ" dirty="0">
                <a:latin typeface="Calibri" pitchFamily="32" charset="0"/>
              </a:rPr>
              <a:t>a jejich rodinných příslušníků do léčebného procesu</a:t>
            </a:r>
          </a:p>
          <a:p>
            <a:pPr>
              <a:buClr>
                <a:schemeClr val="accent4">
                  <a:lumMod val="50000"/>
                </a:schemeClr>
              </a:buClr>
              <a:buSzPct val="100000"/>
              <a:defRPr/>
            </a:pPr>
            <a:r>
              <a:rPr lang="cs-CZ" altLang="cs-CZ" dirty="0">
                <a:latin typeface="Calibri" pitchFamily="32" charset="0"/>
              </a:rPr>
              <a:t>Návaznost na služby sociální péče</a:t>
            </a:r>
          </a:p>
          <a:p>
            <a:pPr marL="411163">
              <a:spcAft>
                <a:spcPts val="600"/>
              </a:spcAft>
              <a:buClr>
                <a:schemeClr val="accent4">
                  <a:lumMod val="50000"/>
                </a:schemeClr>
              </a:buClr>
              <a:buSzPct val="100000"/>
              <a:defRPr/>
            </a:pPr>
            <a:r>
              <a:rPr lang="cs-CZ" altLang="cs-CZ" dirty="0" smtClean="0">
                <a:latin typeface="Calibri" pitchFamily="32" charset="0"/>
              </a:rPr>
              <a:t>Spolupráce při </a:t>
            </a:r>
            <a:r>
              <a:rPr lang="cs-CZ" altLang="cs-CZ" dirty="0">
                <a:latin typeface="Calibri" pitchFamily="32" charset="0"/>
              </a:rPr>
              <a:t>léčbě závislostí </a:t>
            </a:r>
          </a:p>
          <a:p>
            <a:pPr marL="411163">
              <a:spcAft>
                <a:spcPts val="600"/>
              </a:spcAft>
              <a:buClr>
                <a:schemeClr val="accent4">
                  <a:lumMod val="50000"/>
                </a:schemeClr>
              </a:buClr>
              <a:buSzPct val="100000"/>
              <a:defRPr/>
            </a:pPr>
            <a:r>
              <a:rPr lang="cs-CZ" altLang="cs-CZ" dirty="0">
                <a:latin typeface="Calibri" pitchFamily="32" charset="0"/>
              </a:rPr>
              <a:t>V  paliativní péči</a:t>
            </a:r>
          </a:p>
          <a:p>
            <a:pPr marL="411163">
              <a:buClr>
                <a:schemeClr val="accent4">
                  <a:lumMod val="50000"/>
                </a:schemeClr>
              </a:buClr>
              <a:buSzPct val="100000"/>
              <a:defRPr/>
            </a:pPr>
            <a:r>
              <a:rPr lang="cs-CZ" altLang="cs-CZ" dirty="0" smtClean="0">
                <a:latin typeface="Calibri" pitchFamily="32" charset="0"/>
              </a:rPr>
              <a:t>Péče </a:t>
            </a:r>
            <a:r>
              <a:rPr lang="cs-CZ" altLang="cs-CZ" dirty="0">
                <a:latin typeface="Calibri" pitchFamily="32" charset="0"/>
              </a:rPr>
              <a:t>o osoby s </a:t>
            </a:r>
            <a:r>
              <a:rPr lang="cs-CZ" altLang="cs-CZ" dirty="0" smtClean="0">
                <a:latin typeface="Calibri" pitchFamily="32" charset="0"/>
              </a:rPr>
              <a:t>autismem</a:t>
            </a:r>
          </a:p>
          <a:p>
            <a:pPr marL="411163">
              <a:buClr>
                <a:schemeClr val="accent4">
                  <a:lumMod val="50000"/>
                </a:schemeClr>
              </a:buClr>
              <a:buSzPct val="100000"/>
              <a:defRPr/>
            </a:pPr>
            <a:r>
              <a:rPr lang="cs-CZ" altLang="cs-CZ" dirty="0" smtClean="0">
                <a:solidFill>
                  <a:schemeClr val="accent6">
                    <a:lumMod val="75000"/>
                  </a:schemeClr>
                </a:solidFill>
                <a:latin typeface="Calibri" pitchFamily="32" charset="0"/>
              </a:rPr>
              <a:t>Příležitost </a:t>
            </a:r>
            <a:r>
              <a:rPr lang="cs-CZ" altLang="cs-CZ" dirty="0">
                <a:solidFill>
                  <a:schemeClr val="accent6">
                    <a:lumMod val="75000"/>
                  </a:schemeClr>
                </a:solidFill>
                <a:latin typeface="Calibri" pitchFamily="32" charset="0"/>
              </a:rPr>
              <a:t>pro děti s  poruchami učení, pozornosti i chování</a:t>
            </a:r>
          </a:p>
          <a:p>
            <a:pPr marL="411163">
              <a:spcBef>
                <a:spcPts val="600"/>
              </a:spcBef>
              <a:buClr>
                <a:schemeClr val="accent4">
                  <a:lumMod val="50000"/>
                </a:schemeClr>
              </a:buClr>
              <a:buSzPct val="100000"/>
              <a:defRPr/>
            </a:pPr>
            <a:r>
              <a:rPr lang="cs-CZ" altLang="cs-CZ" dirty="0" smtClean="0">
                <a:solidFill>
                  <a:schemeClr val="accent6">
                    <a:lumMod val="75000"/>
                  </a:schemeClr>
                </a:solidFill>
                <a:latin typeface="Calibri" pitchFamily="32" charset="0"/>
              </a:rPr>
              <a:t>Při </a:t>
            </a:r>
            <a:r>
              <a:rPr lang="cs-CZ" altLang="cs-CZ" dirty="0">
                <a:solidFill>
                  <a:schemeClr val="accent6">
                    <a:lumMod val="75000"/>
                  </a:schemeClr>
                </a:solidFill>
                <a:latin typeface="Calibri" pitchFamily="32" charset="0"/>
              </a:rPr>
              <a:t>léčbě úzkostných poruch, schizofrenie, afektivních poruch, poruch osobnosti, poruch nálad aj. </a:t>
            </a:r>
          </a:p>
          <a:p>
            <a:pPr marL="411163">
              <a:spcBef>
                <a:spcPts val="600"/>
              </a:spcBef>
              <a:buClr>
                <a:schemeClr val="accent4">
                  <a:lumMod val="50000"/>
                </a:schemeClr>
              </a:buClr>
              <a:buSzPct val="100000"/>
              <a:defRPr/>
            </a:pPr>
            <a:r>
              <a:rPr lang="cs-CZ" altLang="cs-CZ" dirty="0">
                <a:latin typeface="Calibri" pitchFamily="32" charset="0"/>
              </a:rPr>
              <a:t>Při léčbě demencí a Alzheimerově chorobě </a:t>
            </a:r>
          </a:p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88640"/>
            <a:ext cx="3384376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501008"/>
            <a:ext cx="3551899" cy="2664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443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60000"/>
                <a:lumOff val="4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 sz="5400" u="sng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 marL="0" indent="0"/>
            <a:r>
              <a:rPr lang="cs-CZ" altLang="cs-CZ" dirty="0" smtClean="0"/>
              <a:t>  </a:t>
            </a:r>
            <a:r>
              <a:rPr lang="cs-CZ" altLang="cs-CZ" sz="2800" dirty="0" smtClean="0"/>
              <a:t>Zahradní terapií rozumíme především léčbu, </a:t>
            </a:r>
          </a:p>
          <a:p>
            <a:pPr marL="0" indent="0">
              <a:buNone/>
            </a:pPr>
            <a:r>
              <a:rPr lang="cs-CZ" altLang="cs-CZ" sz="2800" dirty="0" smtClean="0"/>
              <a:t>    terapii a relaxaci prostřednictvím kontaktu </a:t>
            </a:r>
            <a:endParaRPr lang="cs-CZ" altLang="cs-CZ" sz="2800" dirty="0"/>
          </a:p>
          <a:p>
            <a:pPr marL="0" indent="0">
              <a:buNone/>
            </a:pPr>
            <a:r>
              <a:rPr lang="cs-CZ" altLang="cs-CZ" sz="2800" dirty="0" smtClean="0"/>
              <a:t>    s přírodou, reprezentovanou zahradou, kde   </a:t>
            </a:r>
          </a:p>
          <a:p>
            <a:pPr marL="0" indent="0">
              <a:buNone/>
            </a:pPr>
            <a:r>
              <a:rPr lang="cs-CZ" altLang="cs-CZ" sz="2800" dirty="0"/>
              <a:t> </a:t>
            </a:r>
            <a:r>
              <a:rPr lang="cs-CZ" altLang="cs-CZ" sz="2800" dirty="0" smtClean="0"/>
              <a:t>   jako terapeutický prostředek slouží rostliny </a:t>
            </a:r>
          </a:p>
          <a:p>
            <a:pPr marL="0" indent="0">
              <a:buNone/>
            </a:pPr>
            <a:r>
              <a:rPr lang="cs-CZ" altLang="cs-CZ" sz="2800" dirty="0"/>
              <a:t> </a:t>
            </a:r>
            <a:r>
              <a:rPr lang="cs-CZ" altLang="cs-CZ" sz="2800" dirty="0" smtClean="0"/>
              <a:t>   a zahradnické práce. </a:t>
            </a:r>
          </a:p>
          <a:p>
            <a:pPr marL="0" indent="0">
              <a:buFont typeface="Arial" charset="0"/>
              <a:buNone/>
            </a:pPr>
            <a:endParaRPr lang="cs-CZ" altLang="cs-CZ" dirty="0" smtClean="0"/>
          </a:p>
        </p:txBody>
      </p:sp>
      <p:pic>
        <p:nvPicPr>
          <p:cNvPr id="2052" name="Picture 4" descr="C:\Users\jana.dvorackova\Desktop\P13008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48064" y="3525011"/>
            <a:ext cx="2392234" cy="318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81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60000"/>
                <a:lumOff val="4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 sz="5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7" name="Zástupný symbol pro obsah 2"/>
          <p:cNvSpPr>
            <a:spLocks noGrp="1"/>
          </p:cNvSpPr>
          <p:nvPr>
            <p:ph idx="1"/>
          </p:nvPr>
        </p:nvSpPr>
        <p:spPr>
          <a:xfrm>
            <a:off x="457200" y="260350"/>
            <a:ext cx="8075613" cy="5865813"/>
          </a:xfrm>
        </p:spPr>
        <p:txBody>
          <a:bodyPr>
            <a:normAutofit/>
          </a:bodyPr>
          <a:lstStyle/>
          <a:p>
            <a:pPr algn="ctr">
              <a:buFont typeface="Arial" charset="0"/>
              <a:buNone/>
            </a:pPr>
            <a:r>
              <a:rPr lang="cs-CZ" altLang="cs-CZ" sz="4400" b="1" dirty="0" smtClean="0">
                <a:solidFill>
                  <a:srgbClr val="00B050"/>
                </a:solidFill>
              </a:rPr>
              <a:t>Účinky zahradní terapie</a:t>
            </a:r>
          </a:p>
          <a:p>
            <a:r>
              <a:rPr lang="cs-CZ" altLang="cs-CZ" sz="2800" b="1" dirty="0" smtClean="0"/>
              <a:t>Fyziologická</a:t>
            </a:r>
            <a:r>
              <a:rPr lang="cs-CZ" altLang="cs-CZ" sz="2800" dirty="0" smtClean="0"/>
              <a:t> </a:t>
            </a:r>
            <a:r>
              <a:rPr lang="cs-CZ" altLang="cs-CZ" sz="2800" b="1" dirty="0" smtClean="0"/>
              <a:t>oblast</a:t>
            </a:r>
            <a:r>
              <a:rPr lang="cs-CZ" altLang="cs-CZ" sz="2800" dirty="0" smtClean="0"/>
              <a:t> – </a:t>
            </a:r>
            <a:r>
              <a:rPr lang="cs-CZ" altLang="cs-CZ" sz="2400" dirty="0" smtClean="0"/>
              <a:t>rehabilitace, motorické funkce, smyslové vnímání aj.</a:t>
            </a:r>
          </a:p>
          <a:p>
            <a:r>
              <a:rPr lang="cs-CZ" altLang="cs-CZ" sz="2800" b="1" dirty="0" smtClean="0"/>
              <a:t>Psychicko-emocionální oblast – </a:t>
            </a:r>
            <a:r>
              <a:rPr lang="cs-CZ" altLang="cs-CZ" sz="2400" dirty="0" smtClean="0"/>
              <a:t>flexibilita, stabilita, sebehodnocení aj.</a:t>
            </a:r>
          </a:p>
          <a:p>
            <a:r>
              <a:rPr lang="cs-CZ" altLang="cs-CZ" sz="2800" b="1" dirty="0"/>
              <a:t>K</a:t>
            </a:r>
            <a:r>
              <a:rPr lang="cs-CZ" altLang="cs-CZ" sz="2800" b="1" dirty="0" smtClean="0"/>
              <a:t>ognitivní oblast – </a:t>
            </a:r>
            <a:r>
              <a:rPr lang="cs-CZ" altLang="cs-CZ" sz="2400" dirty="0" smtClean="0"/>
              <a:t>paměť, učení, komunikace aj.</a:t>
            </a:r>
            <a:r>
              <a:rPr lang="cs-CZ" altLang="cs-CZ" sz="2800" b="1" dirty="0" smtClean="0"/>
              <a:t> </a:t>
            </a:r>
          </a:p>
          <a:p>
            <a:r>
              <a:rPr lang="cs-CZ" altLang="cs-CZ" sz="2800" b="1" dirty="0" smtClean="0"/>
              <a:t>Intrapersonální oblast – </a:t>
            </a:r>
            <a:r>
              <a:rPr lang="cs-CZ" altLang="cs-CZ" sz="2400" dirty="0" smtClean="0"/>
              <a:t>emoce, hodnoty, sebevědomí, vnímání vlastního já aj.</a:t>
            </a:r>
            <a:endParaRPr lang="cs-CZ" altLang="cs-CZ" sz="2800" b="1" dirty="0" smtClean="0"/>
          </a:p>
          <a:p>
            <a:r>
              <a:rPr lang="cs-CZ" altLang="cs-CZ" sz="2800" b="1" dirty="0" smtClean="0"/>
              <a:t>Interpersonální oblast  - </a:t>
            </a:r>
            <a:r>
              <a:rPr lang="cs-CZ" altLang="cs-CZ" sz="2400" dirty="0" smtClean="0"/>
              <a:t>spolupráce, komunikace aj.</a:t>
            </a:r>
            <a:endParaRPr lang="cs-CZ" altLang="cs-CZ" sz="2800" b="1" dirty="0" smtClean="0"/>
          </a:p>
        </p:txBody>
      </p:sp>
      <p:pic>
        <p:nvPicPr>
          <p:cNvPr id="4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698231"/>
            <a:ext cx="3421983" cy="215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119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60000"/>
                <a:lumOff val="4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lnSpcReduction="10000"/>
          </a:bodyPr>
          <a:lstStyle/>
          <a:p>
            <a:pPr>
              <a:spcBef>
                <a:spcPts val="488"/>
              </a:spcBef>
              <a:buClr>
                <a:srgbClr val="000000"/>
              </a:buClr>
              <a:buSzPct val="100000"/>
              <a:buNone/>
            </a:pPr>
            <a:endParaRPr lang="cs-CZ" altLang="cs-CZ" sz="3000" b="1" dirty="0" smtClean="0">
              <a:solidFill>
                <a:srgbClr val="000000"/>
              </a:solidFill>
              <a:latin typeface="Calibri" pitchFamily="32" charset="0"/>
            </a:endParaRPr>
          </a:p>
          <a:p>
            <a:pPr>
              <a:spcBef>
                <a:spcPts val="488"/>
              </a:spcBef>
              <a:buClr>
                <a:srgbClr val="000000"/>
              </a:buClr>
              <a:buSzPct val="100000"/>
              <a:buNone/>
            </a:pPr>
            <a:endParaRPr lang="cs-CZ" altLang="cs-CZ" sz="3000" b="1" dirty="0">
              <a:solidFill>
                <a:srgbClr val="000000"/>
              </a:solidFill>
              <a:latin typeface="Calibri" pitchFamily="32" charset="0"/>
            </a:endParaRPr>
          </a:p>
          <a:p>
            <a:pPr>
              <a:spcBef>
                <a:spcPts val="488"/>
              </a:spcBef>
              <a:buClr>
                <a:srgbClr val="000000"/>
              </a:buClr>
              <a:buSzPct val="100000"/>
              <a:buNone/>
            </a:pPr>
            <a:endParaRPr lang="cs-CZ" altLang="cs-CZ" sz="3000" b="1" dirty="0" smtClean="0">
              <a:solidFill>
                <a:srgbClr val="000000"/>
              </a:solidFill>
              <a:latin typeface="Calibri" pitchFamily="32" charset="0"/>
            </a:endParaRPr>
          </a:p>
          <a:p>
            <a:pPr>
              <a:spcBef>
                <a:spcPts val="488"/>
              </a:spcBef>
              <a:buClr>
                <a:srgbClr val="000000"/>
              </a:buClr>
              <a:buSzPct val="100000"/>
              <a:buNone/>
            </a:pPr>
            <a:endParaRPr lang="cs-CZ" altLang="cs-CZ" sz="3000" b="1" dirty="0">
              <a:solidFill>
                <a:srgbClr val="000000"/>
              </a:solidFill>
              <a:latin typeface="Calibri" pitchFamily="32" charset="0"/>
            </a:endParaRPr>
          </a:p>
          <a:p>
            <a:pPr>
              <a:spcBef>
                <a:spcPts val="488"/>
              </a:spcBef>
              <a:buClr>
                <a:srgbClr val="000000"/>
              </a:buClr>
              <a:buSzPct val="100000"/>
              <a:buNone/>
            </a:pPr>
            <a:endParaRPr lang="cs-CZ" altLang="cs-CZ" sz="3000" b="1" dirty="0" smtClean="0">
              <a:solidFill>
                <a:srgbClr val="000000"/>
              </a:solidFill>
              <a:latin typeface="Calibri" pitchFamily="32" charset="0"/>
            </a:endParaRPr>
          </a:p>
          <a:p>
            <a:pPr>
              <a:spcBef>
                <a:spcPts val="488"/>
              </a:spcBef>
              <a:buClr>
                <a:srgbClr val="000000"/>
              </a:buClr>
              <a:buSzPct val="100000"/>
              <a:buNone/>
            </a:pPr>
            <a:r>
              <a:rPr lang="cs-CZ" altLang="cs-CZ" sz="3000" b="1" dirty="0" smtClean="0">
                <a:solidFill>
                  <a:srgbClr val="000000"/>
                </a:solidFill>
                <a:latin typeface="Calibri" pitchFamily="32" charset="0"/>
              </a:rPr>
              <a:t>Zahradní </a:t>
            </a:r>
            <a:r>
              <a:rPr lang="cs-CZ" altLang="cs-CZ" sz="3000" b="1" dirty="0">
                <a:solidFill>
                  <a:srgbClr val="000000"/>
                </a:solidFill>
                <a:latin typeface="Calibri" pitchFamily="32" charset="0"/>
              </a:rPr>
              <a:t>terapie jako</a:t>
            </a:r>
            <a:r>
              <a:rPr lang="cs-CZ" altLang="cs-CZ" sz="30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cs-CZ" altLang="cs-CZ" sz="2800" dirty="0">
                <a:solidFill>
                  <a:srgbClr val="000000"/>
                </a:solidFill>
                <a:latin typeface="Calibri" pitchFamily="32" charset="0"/>
              </a:rPr>
              <a:t>aktivizační služba, </a:t>
            </a:r>
            <a:r>
              <a:rPr lang="cs-CZ" altLang="cs-CZ" sz="2800" dirty="0" smtClean="0">
                <a:solidFill>
                  <a:srgbClr val="000000"/>
                </a:solidFill>
                <a:latin typeface="Calibri" pitchFamily="32" charset="0"/>
              </a:rPr>
              <a:t>forma </a:t>
            </a:r>
            <a:r>
              <a:rPr lang="cs-CZ" altLang="cs-CZ" sz="2800" dirty="0">
                <a:solidFill>
                  <a:srgbClr val="000000"/>
                </a:solidFill>
                <a:latin typeface="Calibri" pitchFamily="32" charset="0"/>
              </a:rPr>
              <a:t>ergoterapie a arteterapie</a:t>
            </a:r>
            <a:r>
              <a:rPr lang="cs-CZ" altLang="cs-CZ" sz="2800" dirty="0" smtClean="0">
                <a:solidFill>
                  <a:srgbClr val="000000"/>
                </a:solidFill>
                <a:latin typeface="Calibri" pitchFamily="32" charset="0"/>
              </a:rPr>
              <a:t>,</a:t>
            </a:r>
          </a:p>
          <a:p>
            <a:pPr>
              <a:spcBef>
                <a:spcPts val="488"/>
              </a:spcBef>
              <a:buClr>
                <a:srgbClr val="000000"/>
              </a:buClr>
              <a:buSzPct val="100000"/>
            </a:pPr>
            <a:r>
              <a:rPr lang="cs-CZ" altLang="cs-CZ" sz="2800" dirty="0" smtClean="0">
                <a:solidFill>
                  <a:srgbClr val="000000"/>
                </a:solidFill>
                <a:latin typeface="Calibri" pitchFamily="32" charset="0"/>
              </a:rPr>
              <a:t>Nácvik </a:t>
            </a:r>
            <a:r>
              <a:rPr lang="cs-CZ" altLang="cs-CZ" sz="2800" dirty="0">
                <a:solidFill>
                  <a:srgbClr val="000000"/>
                </a:solidFill>
                <a:latin typeface="Calibri" pitchFamily="32" charset="0"/>
              </a:rPr>
              <a:t>pracovních </a:t>
            </a:r>
            <a:r>
              <a:rPr lang="cs-CZ" altLang="cs-CZ" sz="2800" dirty="0" smtClean="0">
                <a:solidFill>
                  <a:srgbClr val="000000"/>
                </a:solidFill>
                <a:latin typeface="Calibri" pitchFamily="32" charset="0"/>
              </a:rPr>
              <a:t>dovedností</a:t>
            </a:r>
          </a:p>
          <a:p>
            <a:pPr lvl="0"/>
            <a:r>
              <a:rPr lang="cs-CZ" sz="2800" dirty="0"/>
              <a:t>Stimulace a tříbení smyslů</a:t>
            </a:r>
          </a:p>
          <a:p>
            <a:pPr lvl="0"/>
            <a:r>
              <a:rPr lang="cs-CZ" sz="2800" dirty="0"/>
              <a:t>Zlepšení pozornosti, </a:t>
            </a:r>
            <a:r>
              <a:rPr lang="cs-CZ" sz="2800" dirty="0" smtClean="0"/>
              <a:t>soustředění, paměti</a:t>
            </a:r>
            <a:endParaRPr lang="cs-CZ" sz="2800" dirty="0"/>
          </a:p>
          <a:p>
            <a:pPr lvl="0"/>
            <a:r>
              <a:rPr lang="cs-CZ" sz="2800" dirty="0"/>
              <a:t>Přínos dobrého rozpoložení a celkové pohody, osobnostní růst</a:t>
            </a:r>
          </a:p>
          <a:p>
            <a:endParaRPr lang="cs-CZ" sz="2800" dirty="0"/>
          </a:p>
          <a:p>
            <a:pPr>
              <a:spcBef>
                <a:spcPts val="488"/>
              </a:spcBef>
              <a:buClr>
                <a:srgbClr val="000000"/>
              </a:buClr>
              <a:buSzPct val="100000"/>
              <a:buNone/>
            </a:pPr>
            <a:endParaRPr lang="cs-CZ" altLang="cs-CZ" sz="3000" dirty="0">
              <a:solidFill>
                <a:srgbClr val="000000"/>
              </a:solidFill>
              <a:latin typeface="Calibri" pitchFamily="32" charset="0"/>
            </a:endParaRPr>
          </a:p>
          <a:p>
            <a:pPr>
              <a:spcBef>
                <a:spcPts val="488"/>
              </a:spcBef>
              <a:buClr>
                <a:srgbClr val="000000"/>
              </a:buClr>
              <a:buSzPct val="100000"/>
              <a:buNone/>
            </a:pPr>
            <a:endParaRPr lang="cs-CZ" altLang="cs-CZ" dirty="0">
              <a:solidFill>
                <a:srgbClr val="000000"/>
              </a:solidFill>
              <a:latin typeface="Calibri" pitchFamily="32" charset="0"/>
            </a:endParaRPr>
          </a:p>
          <a:p>
            <a:pPr>
              <a:spcBef>
                <a:spcPts val="488"/>
              </a:spcBef>
              <a:buClr>
                <a:srgbClr val="000000"/>
              </a:buClr>
              <a:buSzPct val="100000"/>
              <a:buNone/>
            </a:pPr>
            <a:endParaRPr lang="cs-CZ" altLang="cs-CZ" dirty="0">
              <a:solidFill>
                <a:srgbClr val="000000"/>
              </a:solidFill>
              <a:latin typeface="Calibri" pitchFamily="32" charset="0"/>
            </a:endParaRPr>
          </a:p>
          <a:p>
            <a:endParaRPr lang="cs-CZ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16632"/>
            <a:ext cx="3318515" cy="2488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810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60000"/>
                <a:lumOff val="4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lvl="0"/>
            <a:r>
              <a:rPr lang="cs-CZ" sz="2800" dirty="0" smtClean="0"/>
              <a:t>Zlepšení </a:t>
            </a:r>
            <a:r>
              <a:rPr lang="cs-CZ" sz="2800" dirty="0"/>
              <a:t>koordinace a hrubé i jemné </a:t>
            </a:r>
            <a:r>
              <a:rPr lang="cs-CZ" sz="2800" dirty="0" smtClean="0"/>
              <a:t>motoriky, pohyb  </a:t>
            </a:r>
            <a:endParaRPr lang="cs-CZ" sz="2800" dirty="0"/>
          </a:p>
          <a:p>
            <a:pPr lvl="0"/>
            <a:r>
              <a:rPr lang="cs-CZ" sz="2800" dirty="0"/>
              <a:t>Zklidnění, zmírnění agresivity, ovládání impulzivity, vytrvalosti (ADHD) </a:t>
            </a:r>
          </a:p>
          <a:p>
            <a:pPr lvl="0"/>
            <a:r>
              <a:rPr lang="cs-CZ" sz="2800" dirty="0"/>
              <a:t>Sociální snášenlivost a spolupráce, komunikace, zvyk na tělesný kontakt, zodpovědnost, překonávání strachu </a:t>
            </a:r>
          </a:p>
          <a:p>
            <a:pPr lvl="0"/>
            <a:r>
              <a:rPr lang="cs-CZ" sz="2800" dirty="0"/>
              <a:t>Umění </a:t>
            </a:r>
            <a:r>
              <a:rPr lang="cs-CZ" sz="2800" dirty="0" smtClean="0"/>
              <a:t>relaxovat, pohyb, kulturní aktivity, mezigenerační aktivity</a:t>
            </a:r>
            <a:endParaRPr lang="cs-CZ" sz="2800" dirty="0"/>
          </a:p>
          <a:p>
            <a:endParaRPr lang="cs-CZ" sz="2800" dirty="0"/>
          </a:p>
          <a:p>
            <a:pPr>
              <a:spcBef>
                <a:spcPts val="488"/>
              </a:spcBef>
              <a:buClr>
                <a:srgbClr val="000000"/>
              </a:buClr>
              <a:buSzPct val="100000"/>
              <a:buNone/>
            </a:pPr>
            <a:endParaRPr lang="cs-CZ" altLang="cs-CZ" sz="3000" dirty="0">
              <a:solidFill>
                <a:srgbClr val="000000"/>
              </a:solidFill>
              <a:latin typeface="Calibri" pitchFamily="32" charset="0"/>
            </a:endParaRPr>
          </a:p>
          <a:p>
            <a:pPr>
              <a:spcBef>
                <a:spcPts val="488"/>
              </a:spcBef>
              <a:buClr>
                <a:srgbClr val="000000"/>
              </a:buClr>
              <a:buSzPct val="100000"/>
              <a:buNone/>
            </a:pPr>
            <a:endParaRPr lang="cs-CZ" altLang="cs-CZ" dirty="0">
              <a:solidFill>
                <a:srgbClr val="000000"/>
              </a:solidFill>
              <a:latin typeface="Calibri" pitchFamily="32" charset="0"/>
            </a:endParaRPr>
          </a:p>
          <a:p>
            <a:pPr>
              <a:spcBef>
                <a:spcPts val="488"/>
              </a:spcBef>
              <a:buClr>
                <a:srgbClr val="000000"/>
              </a:buClr>
              <a:buSzPct val="100000"/>
              <a:buNone/>
            </a:pPr>
            <a:endParaRPr lang="cs-CZ" altLang="cs-CZ" dirty="0">
              <a:solidFill>
                <a:srgbClr val="000000"/>
              </a:solidFill>
              <a:latin typeface="Calibri" pitchFamily="32" charset="0"/>
            </a:endParaRPr>
          </a:p>
          <a:p>
            <a:endParaRPr lang="cs-CZ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88"/>
          <a:stretch/>
        </p:blipFill>
        <p:spPr bwMode="auto">
          <a:xfrm flipH="1">
            <a:off x="4283968" y="4005064"/>
            <a:ext cx="4266328" cy="240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912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60000"/>
                <a:lumOff val="4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/>
          <p:cNvSpPr>
            <a:spLocks noGrp="1"/>
          </p:cNvSpPr>
          <p:nvPr>
            <p:ph type="title"/>
          </p:nvPr>
        </p:nvSpPr>
        <p:spPr>
          <a:xfrm>
            <a:off x="539750" y="333375"/>
            <a:ext cx="7345363" cy="3041650"/>
          </a:xfrm>
        </p:spPr>
        <p:txBody>
          <a:bodyPr/>
          <a:lstStyle/>
          <a:p>
            <a:r>
              <a:rPr lang="cs-CZ" altLang="cs-CZ" sz="4000" smtClean="0">
                <a:latin typeface="Times New Roman" pitchFamily="18" charset="0"/>
                <a:cs typeface="Times New Roman" pitchFamily="18" charset="0"/>
              </a:rPr>
              <a:t>Děkuji  za pozornost</a:t>
            </a:r>
          </a:p>
        </p:txBody>
      </p:sp>
      <p:pic>
        <p:nvPicPr>
          <p:cNvPr id="33795" name="Picture 2" descr="C:\Users\dana.krivankova\Desktop\2013 fotky\2013 05 26 K20 zahrada\DSCN23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205038"/>
            <a:ext cx="4643437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451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60000"/>
                <a:lumOff val="4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 sz="54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9500"/>
            <a:ext cx="8229600" cy="3527425"/>
          </a:xfrm>
        </p:spPr>
        <p:txBody>
          <a:bodyPr>
            <a:normAutofit lnSpcReduction="10000"/>
          </a:bodyPr>
          <a:lstStyle/>
          <a:p>
            <a:endParaRPr lang="cs-CZ" altLang="cs-CZ" dirty="0" smtClean="0"/>
          </a:p>
          <a:p>
            <a:endParaRPr lang="cs-CZ" altLang="cs-CZ" dirty="0" smtClean="0"/>
          </a:p>
          <a:p>
            <a:r>
              <a:rPr lang="cs-CZ" altLang="cs-CZ" dirty="0" smtClean="0"/>
              <a:t>Zahradní terapie je metoda přispívající k sociální integraci a začleňování zdravotně </a:t>
            </a:r>
            <a:br>
              <a:rPr lang="cs-CZ" altLang="cs-CZ" dirty="0" smtClean="0"/>
            </a:br>
            <a:r>
              <a:rPr lang="cs-CZ" altLang="cs-CZ" dirty="0" smtClean="0"/>
              <a:t>i sociálně znevýhodněných osob všech věkových kategorií do běžného života</a:t>
            </a:r>
          </a:p>
          <a:p>
            <a:r>
              <a:rPr lang="cs-CZ" altLang="cs-CZ" dirty="0" smtClean="0"/>
              <a:t>Aktivní i pasivní forma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23728" y="548680"/>
            <a:ext cx="3768420" cy="2826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953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60000"/>
                <a:lumOff val="4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Jedná se o interdisciplinární obor, jehož teoretická i praktická část zahrnuje a spojuje poznatky z různých </a:t>
            </a:r>
            <a:r>
              <a:rPr lang="cs-CZ" dirty="0" smtClean="0"/>
              <a:t>oblastí </a:t>
            </a:r>
            <a:endParaRPr lang="cs-CZ" dirty="0"/>
          </a:p>
          <a:p>
            <a:r>
              <a:rPr lang="cs-CZ" dirty="0"/>
              <a:t>Zahradní terapii </a:t>
            </a:r>
            <a:r>
              <a:rPr lang="cs-CZ" dirty="0" smtClean="0"/>
              <a:t>může využívat široké škála cílových skupin</a:t>
            </a:r>
            <a:endParaRPr lang="cs-CZ" dirty="0"/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744891"/>
            <a:ext cx="3985245" cy="2796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43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60000"/>
                <a:lumOff val="4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B050"/>
                </a:solidFill>
              </a:rPr>
              <a:t>Možnosti uplatnění ZT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4450241" cy="4857403"/>
          </a:xfrm>
        </p:spPr>
        <p:txBody>
          <a:bodyPr/>
          <a:lstStyle/>
          <a:p>
            <a:pPr marL="696913" lvl="1" indent="-342900">
              <a:spcBef>
                <a:spcPts val="600"/>
              </a:spcBef>
              <a:buClr>
                <a:schemeClr val="accent4">
                  <a:lumMod val="50000"/>
                </a:schemeClr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lang="cs-CZ" altLang="cs-CZ" sz="2000" b="1" dirty="0">
                <a:latin typeface="Calibri" pitchFamily="32" charset="0"/>
              </a:rPr>
              <a:t>Zdravotnictví a sociální služby </a:t>
            </a:r>
            <a:r>
              <a:rPr lang="cs-CZ" altLang="cs-CZ" sz="2000" dirty="0">
                <a:latin typeface="Calibri" pitchFamily="32" charset="0"/>
              </a:rPr>
              <a:t>Příroda jako terapie, relaxace, sebepoznání</a:t>
            </a:r>
          </a:p>
          <a:p>
            <a:pPr marL="696913" lvl="1" indent="-342900">
              <a:spcBef>
                <a:spcPts val="1200"/>
              </a:spcBef>
              <a:buClr>
                <a:schemeClr val="accent4">
                  <a:lumMod val="50000"/>
                </a:schemeClr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lang="cs-CZ" altLang="cs-CZ" sz="2000" b="1" dirty="0">
                <a:latin typeface="Calibri" pitchFamily="32" charset="0"/>
              </a:rPr>
              <a:t>Výchova a vzdělávání</a:t>
            </a:r>
          </a:p>
          <a:p>
            <a:pPr marL="354013" lvl="1" indent="0">
              <a:buClr>
                <a:schemeClr val="accent4">
                  <a:lumMod val="50000"/>
                </a:schemeClr>
              </a:buClr>
              <a:buSzPct val="70000"/>
              <a:buNone/>
              <a:tabLst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cs-CZ" altLang="cs-CZ" sz="2000" dirty="0" smtClean="0">
                <a:latin typeface="Calibri" pitchFamily="32" charset="0"/>
              </a:rPr>
              <a:t>      Učení </a:t>
            </a:r>
            <a:r>
              <a:rPr lang="cs-CZ" altLang="cs-CZ" sz="2000" dirty="0">
                <a:latin typeface="Calibri" pitchFamily="32" charset="0"/>
              </a:rPr>
              <a:t>zážitkem, pozorování </a:t>
            </a:r>
            <a:r>
              <a:rPr lang="cs-CZ" altLang="cs-CZ" sz="2000" dirty="0" smtClean="0">
                <a:latin typeface="Calibri" pitchFamily="32" charset="0"/>
              </a:rPr>
              <a:t>    </a:t>
            </a:r>
          </a:p>
          <a:p>
            <a:pPr marL="354013" lvl="1" indent="0">
              <a:buClr>
                <a:schemeClr val="accent4">
                  <a:lumMod val="50000"/>
                </a:schemeClr>
              </a:buClr>
              <a:buSzPct val="70000"/>
              <a:buNone/>
              <a:tabLst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cs-CZ" altLang="cs-CZ" sz="2000" dirty="0">
                <a:latin typeface="Calibri" pitchFamily="32" charset="0"/>
              </a:rPr>
              <a:t> </a:t>
            </a:r>
            <a:r>
              <a:rPr lang="cs-CZ" altLang="cs-CZ" sz="2000" dirty="0" smtClean="0">
                <a:latin typeface="Calibri" pitchFamily="32" charset="0"/>
              </a:rPr>
              <a:t>     přírodních </a:t>
            </a:r>
            <a:r>
              <a:rPr lang="cs-CZ" altLang="cs-CZ" sz="2000" dirty="0">
                <a:latin typeface="Calibri" pitchFamily="32" charset="0"/>
              </a:rPr>
              <a:t>procesů, inkluze</a:t>
            </a:r>
          </a:p>
          <a:p>
            <a:pPr marL="696913" lvl="1" indent="-342900">
              <a:spcBef>
                <a:spcPts val="1200"/>
              </a:spcBef>
              <a:buClr>
                <a:schemeClr val="accent4">
                  <a:lumMod val="50000"/>
                </a:schemeClr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lang="cs-CZ" altLang="cs-CZ" sz="2000" b="1" dirty="0">
                <a:latin typeface="Calibri" pitchFamily="32" charset="0"/>
              </a:rPr>
              <a:t>Zdravý životní styl</a:t>
            </a:r>
            <a:endParaRPr lang="cs-CZ" altLang="cs-CZ" sz="2000" dirty="0">
              <a:latin typeface="Calibri" pitchFamily="32" charset="0"/>
            </a:endParaRPr>
          </a:p>
          <a:p>
            <a:pPr marL="354013" lvl="1" indent="0">
              <a:spcBef>
                <a:spcPts val="0"/>
              </a:spcBef>
              <a:buClr>
                <a:schemeClr val="accent4">
                  <a:lumMod val="50000"/>
                </a:schemeClr>
              </a:buClr>
              <a:buSzPct val="70000"/>
              <a:buNone/>
              <a:tabLst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cs-CZ" altLang="cs-CZ" sz="2000" dirty="0" smtClean="0">
                <a:latin typeface="Calibri" pitchFamily="32" charset="0"/>
              </a:rPr>
              <a:t>      Přirozený </a:t>
            </a:r>
            <a:r>
              <a:rPr lang="cs-CZ" altLang="cs-CZ" sz="2000" dirty="0">
                <a:latin typeface="Calibri" pitchFamily="32" charset="0"/>
              </a:rPr>
              <a:t>pohyb, prostor pro </a:t>
            </a:r>
            <a:endParaRPr lang="cs-CZ" altLang="cs-CZ" sz="2000" dirty="0" smtClean="0">
              <a:latin typeface="Calibri" pitchFamily="32" charset="0"/>
            </a:endParaRPr>
          </a:p>
          <a:p>
            <a:pPr marL="354013" lvl="1" indent="0">
              <a:spcBef>
                <a:spcPts val="0"/>
              </a:spcBef>
              <a:buClr>
                <a:schemeClr val="accent4">
                  <a:lumMod val="50000"/>
                </a:schemeClr>
              </a:buClr>
              <a:buSzPct val="70000"/>
              <a:buNone/>
              <a:tabLst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cs-CZ" altLang="cs-CZ" sz="2000" dirty="0">
                <a:latin typeface="Calibri" pitchFamily="32" charset="0"/>
              </a:rPr>
              <a:t> </a:t>
            </a:r>
            <a:r>
              <a:rPr lang="cs-CZ" altLang="cs-CZ" sz="2000" dirty="0" smtClean="0">
                <a:latin typeface="Calibri" pitchFamily="32" charset="0"/>
              </a:rPr>
              <a:t>     kreativní </a:t>
            </a:r>
            <a:r>
              <a:rPr lang="cs-CZ" altLang="cs-CZ" sz="2000" dirty="0">
                <a:latin typeface="Calibri" pitchFamily="32" charset="0"/>
              </a:rPr>
              <a:t>tvorbu</a:t>
            </a:r>
          </a:p>
          <a:p>
            <a:pPr marL="696913" lvl="1" indent="-342900">
              <a:spcBef>
                <a:spcPts val="1200"/>
              </a:spcBef>
              <a:buClr>
                <a:schemeClr val="accent4">
                  <a:lumMod val="50000"/>
                </a:schemeClr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lang="cs-CZ" altLang="cs-CZ" sz="2000" b="1" dirty="0">
                <a:latin typeface="Calibri" pitchFamily="32" charset="0"/>
              </a:rPr>
              <a:t>Ekologické </a:t>
            </a:r>
            <a:r>
              <a:rPr lang="cs-CZ" altLang="cs-CZ" sz="2000" b="1" dirty="0" smtClean="0">
                <a:latin typeface="Calibri" pitchFamily="32" charset="0"/>
              </a:rPr>
              <a:t>přínosy</a:t>
            </a:r>
          </a:p>
          <a:p>
            <a:pPr marL="354013" lvl="1" indent="0">
              <a:buClr>
                <a:schemeClr val="accent4">
                  <a:lumMod val="50000"/>
                </a:schemeClr>
              </a:buClr>
              <a:buSzPct val="70000"/>
              <a:buNone/>
              <a:tabLst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cs-CZ" altLang="cs-CZ" sz="2000" dirty="0" smtClean="0">
                <a:latin typeface="Calibri" pitchFamily="32" charset="0"/>
              </a:rPr>
              <a:t>      Zahrady </a:t>
            </a:r>
            <a:r>
              <a:rPr lang="cs-CZ" altLang="cs-CZ" sz="2000" dirty="0">
                <a:latin typeface="Calibri" pitchFamily="32" charset="0"/>
              </a:rPr>
              <a:t>jako přirozená biocentra / </a:t>
            </a:r>
            <a:endParaRPr lang="cs-CZ" altLang="cs-CZ" sz="2000" dirty="0" smtClean="0">
              <a:latin typeface="Calibri" pitchFamily="32" charset="0"/>
            </a:endParaRPr>
          </a:p>
          <a:p>
            <a:pPr marL="354013" lvl="1" indent="0">
              <a:buClr>
                <a:schemeClr val="accent4">
                  <a:lumMod val="50000"/>
                </a:schemeClr>
              </a:buClr>
              <a:buSzPct val="70000"/>
              <a:buNone/>
              <a:tabLst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cs-CZ" altLang="cs-CZ" sz="2000" dirty="0">
                <a:latin typeface="Calibri" pitchFamily="32" charset="0"/>
              </a:rPr>
              <a:t> </a:t>
            </a:r>
            <a:r>
              <a:rPr lang="cs-CZ" altLang="cs-CZ" sz="2000" dirty="0" smtClean="0">
                <a:latin typeface="Calibri" pitchFamily="32" charset="0"/>
              </a:rPr>
              <a:t>     biokoridory</a:t>
            </a:r>
            <a:endParaRPr lang="cs-CZ" altLang="cs-CZ" sz="2000" dirty="0">
              <a:latin typeface="Calibri" pitchFamily="32" charset="0"/>
            </a:endParaRPr>
          </a:p>
        </p:txBody>
      </p:sp>
      <p:pic>
        <p:nvPicPr>
          <p:cNvPr id="4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92896"/>
            <a:ext cx="4248025" cy="3186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974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60000"/>
                <a:lumOff val="4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230425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altLang="cs-CZ" sz="4800" dirty="0" smtClean="0"/>
              <a:t/>
            </a:r>
            <a:br>
              <a:rPr lang="cs-CZ" altLang="cs-CZ" sz="4800" dirty="0" smtClean="0"/>
            </a:br>
            <a:r>
              <a:rPr lang="cs-CZ" altLang="cs-CZ" sz="4900" b="1" dirty="0" smtClean="0">
                <a:solidFill>
                  <a:srgbClr val="00B050"/>
                </a:solidFill>
              </a:rPr>
              <a:t>Teorie </a:t>
            </a:r>
            <a:r>
              <a:rPr lang="cs-CZ" altLang="cs-CZ" sz="4900" b="1" dirty="0">
                <a:solidFill>
                  <a:srgbClr val="00B050"/>
                </a:solidFill>
              </a:rPr>
              <a:t>o biofilii</a:t>
            </a:r>
            <a:br>
              <a:rPr lang="cs-CZ" altLang="cs-CZ" sz="4900" b="1" dirty="0">
                <a:solidFill>
                  <a:srgbClr val="00B050"/>
                </a:solidFill>
              </a:rPr>
            </a:br>
            <a:r>
              <a:rPr lang="cs-CZ" sz="4900" b="1" i="1" dirty="0" smtClean="0">
                <a:solidFill>
                  <a:srgbClr val="00B050"/>
                </a:solidFill>
              </a:rPr>
              <a:t/>
            </a:r>
            <a:br>
              <a:rPr lang="cs-CZ" sz="4900" b="1" i="1" dirty="0" smtClean="0">
                <a:solidFill>
                  <a:srgbClr val="00B050"/>
                </a:solidFill>
              </a:rPr>
            </a:br>
            <a:endParaRPr lang="cs-CZ" sz="4900" b="1" u="sng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cs-CZ" altLang="cs-CZ" dirty="0" smtClean="0"/>
          </a:p>
          <a:p>
            <a:pPr algn="just"/>
            <a:endParaRPr lang="cs-CZ" altLang="cs-CZ" dirty="0"/>
          </a:p>
          <a:p>
            <a:pPr algn="just"/>
            <a:r>
              <a:rPr lang="cs-CZ" altLang="cs-CZ" dirty="0" smtClean="0"/>
              <a:t>člověk má neustále touhu vracet se do přírody.</a:t>
            </a:r>
          </a:p>
          <a:p>
            <a:pPr algn="just"/>
            <a:r>
              <a:rPr lang="cs-CZ" altLang="cs-CZ" dirty="0" smtClean="0"/>
              <a:t>zahrada – člověk vyjadřuje vztah k přírodě i k sobě samému</a:t>
            </a:r>
          </a:p>
        </p:txBody>
      </p:sp>
      <p:pic>
        <p:nvPicPr>
          <p:cNvPr id="4" name="Picture 2" descr="C:\Users\dana.krivankova\Desktop\ergoterapi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05767"/>
            <a:ext cx="4022576" cy="267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59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60000"/>
                <a:lumOff val="4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 sz="5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Zástupný symbol pro obsah 2"/>
          <p:cNvSpPr>
            <a:spLocks noGrp="1"/>
          </p:cNvSpPr>
          <p:nvPr>
            <p:ph idx="1"/>
          </p:nvPr>
        </p:nvSpPr>
        <p:spPr>
          <a:xfrm>
            <a:off x="457200" y="260350"/>
            <a:ext cx="8075613" cy="586581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cs-CZ" altLang="cs-CZ" dirty="0" smtClean="0"/>
              <a:t>    </a:t>
            </a:r>
          </a:p>
          <a:p>
            <a:pPr algn="ctr">
              <a:buFont typeface="Arial" charset="0"/>
              <a:buNone/>
            </a:pPr>
            <a:r>
              <a:rPr lang="cs-CZ" altLang="cs-CZ" sz="4400" b="1" dirty="0" smtClean="0">
                <a:solidFill>
                  <a:srgbClr val="00B050"/>
                </a:solidFill>
              </a:rPr>
              <a:t>Co je a není zahradní terapie</a:t>
            </a:r>
          </a:p>
          <a:p>
            <a:pPr algn="just"/>
            <a:endParaRPr lang="cs-CZ" altLang="cs-CZ" sz="2800" dirty="0" smtClean="0"/>
          </a:p>
          <a:p>
            <a:pPr algn="just"/>
            <a:r>
              <a:rPr lang="cs-CZ" altLang="cs-CZ" dirty="0" smtClean="0"/>
              <a:t>plánování</a:t>
            </a:r>
          </a:p>
          <a:p>
            <a:pPr algn="just"/>
            <a:r>
              <a:rPr lang="cs-CZ" altLang="cs-CZ" dirty="0" smtClean="0"/>
              <a:t>definování cíle – opatření, struktury</a:t>
            </a:r>
          </a:p>
          <a:p>
            <a:pPr algn="just"/>
            <a:r>
              <a:rPr lang="cs-CZ" altLang="cs-CZ" dirty="0" smtClean="0"/>
              <a:t>přítomnost a vedení odborníka</a:t>
            </a:r>
          </a:p>
        </p:txBody>
      </p:sp>
      <p:pic>
        <p:nvPicPr>
          <p:cNvPr id="23556" name="Picture 2" descr="E:\fotky pro seminář FNB\Studienreise 27.-29.8.2012 Bilder II  Lho\P82803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149080"/>
            <a:ext cx="3673475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769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60000"/>
                <a:lumOff val="4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B050"/>
                </a:solidFill>
              </a:rPr>
              <a:t>Historie vzniku zahradní terapie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cs-CZ" dirty="0" smtClean="0"/>
              <a:t>Léčebný </a:t>
            </a:r>
            <a:r>
              <a:rPr lang="cs-CZ" dirty="0"/>
              <a:t>účinek zahrad je znám již odpradávna</a:t>
            </a:r>
          </a:p>
          <a:p>
            <a:pPr>
              <a:defRPr/>
            </a:pPr>
            <a:r>
              <a:rPr lang="cs-CZ" dirty="0"/>
              <a:t>klášterních zahrady </a:t>
            </a:r>
          </a:p>
          <a:p>
            <a:pPr>
              <a:defRPr/>
            </a:pPr>
            <a:r>
              <a:rPr lang="cs-CZ" dirty="0"/>
              <a:t>15. století  - v nemocnici „</a:t>
            </a:r>
            <a:r>
              <a:rPr lang="cs-CZ" dirty="0" err="1"/>
              <a:t>Urbis</a:t>
            </a:r>
            <a:r>
              <a:rPr lang="cs-CZ" dirty="0"/>
              <a:t> et orbis“ v Zaragoze se používala léčba systematickou prací</a:t>
            </a:r>
          </a:p>
          <a:p>
            <a:pPr>
              <a:defRPr/>
            </a:pPr>
            <a:r>
              <a:rPr lang="cs-CZ" dirty="0"/>
              <a:t>16. století - léčba zemědělskou činností také v některých německých klášterech, do 19. století kvalitní lékařská a terapeutická péče chyběla</a:t>
            </a:r>
          </a:p>
        </p:txBody>
      </p:sp>
    </p:spTree>
    <p:extLst>
      <p:ext uri="{BB962C8B-B14F-4D97-AF65-F5344CB8AC3E}">
        <p14:creationId xmlns:p14="http://schemas.microsoft.com/office/powerpoint/2010/main" val="266296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60000"/>
                <a:lumOff val="4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 smtClean="0"/>
          </a:p>
        </p:txBody>
      </p:sp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cs-CZ" altLang="cs-CZ" dirty="0" smtClean="0"/>
              <a:t>   </a:t>
            </a:r>
          </a:p>
          <a:p>
            <a:endParaRPr lang="cs-CZ" altLang="cs-CZ" dirty="0" smtClean="0"/>
          </a:p>
          <a:p>
            <a:r>
              <a:rPr lang="cs-CZ" altLang="cs-CZ" dirty="0" smtClean="0"/>
              <a:t>Na počátku 19. století ve Filadelfii otevřeno první psychiatrické zařízení v USA – </a:t>
            </a:r>
            <a:r>
              <a:rPr lang="cs-CZ" altLang="cs-CZ" dirty="0" err="1" smtClean="0"/>
              <a:t>Friends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Hospital</a:t>
            </a:r>
            <a:endParaRPr lang="cs-CZ" altLang="cs-CZ" dirty="0" smtClean="0"/>
          </a:p>
          <a:p>
            <a:r>
              <a:rPr lang="cs-CZ" altLang="cs-CZ" dirty="0" smtClean="0"/>
              <a:t>V roce 1917 proběhlo první školení s prvky zahradnictví pro ošetřující personál </a:t>
            </a:r>
          </a:p>
        </p:txBody>
      </p:sp>
      <p:pic>
        <p:nvPicPr>
          <p:cNvPr id="3074" name="Picture 2" descr="http://www.rootsweb.ancestry.com/~asylums/friends_pa/friend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505515"/>
            <a:ext cx="3168352" cy="226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29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1016</TotalTime>
  <Words>512</Words>
  <Application>Microsoft Office PowerPoint</Application>
  <PresentationFormat>Předvádění na obrazovce (4:3)</PresentationFormat>
  <Paragraphs>132</Paragraphs>
  <Slides>23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Možnosti uplatnění ZT</vt:lpstr>
      <vt:lpstr> Teorie o biofilii  </vt:lpstr>
      <vt:lpstr>Prezentace aplikace PowerPoint</vt:lpstr>
      <vt:lpstr>Historie vzniku zahradní terapie</vt:lpstr>
      <vt:lpstr>Prezentace aplikace PowerPoint</vt:lpstr>
      <vt:lpstr>Prezentace aplikace PowerPoint</vt:lpstr>
      <vt:lpstr>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</vt:lpstr>
      <vt:lpstr> </vt:lpstr>
      <vt:lpstr>Děkuji 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Jana Dvořáčková</dc:creator>
  <cp:lastModifiedBy>Dana Křivánková</cp:lastModifiedBy>
  <cp:revision>42</cp:revision>
  <cp:lastPrinted>2017-02-08T20:53:44Z</cp:lastPrinted>
  <dcterms:created xsi:type="dcterms:W3CDTF">2016-01-07T20:23:52Z</dcterms:created>
  <dcterms:modified xsi:type="dcterms:W3CDTF">2017-02-08T20:53:56Z</dcterms:modified>
</cp:coreProperties>
</file>