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8E1DA-9DEE-4C9E-9DBC-1236E66DC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SVĚTOVÁ PRÓZA 1. POLOVINY 20. 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74E648-C5B7-4CC1-AE21-F984F5868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49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FB5282-5747-4090-8499-9B126B59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53" y="264892"/>
            <a:ext cx="11565117" cy="6352723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aktualizace současnosti</a:t>
            </a:r>
          </a:p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představitelé: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Romain Rolland, Lion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Feuchtwanger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John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Galsworthy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F. S. Fitzgerald, E.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John Steinbeck, E. M. Remarque, Thomas Mann, James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Joyce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Hermann Hesse ad.</a:t>
            </a:r>
          </a:p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Realita války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Henri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Barbusse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R. Rolland, E. M. Remarque, Arnold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Zweig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E.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T. S. Eliot,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Bertolt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Brecht…</a:t>
            </a:r>
          </a:p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Lidskost: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Antoine de Saint-Exupéry, Hermann Hesse, Gustav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Meyrink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58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C483F-E934-4966-A769-F86C57A7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4601FD-5DF0-42B7-B5F2-A553ABD0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Résultat de recherche d'images pour &quot;antoine de saint-exupéry&quot;">
            <a:extLst>
              <a:ext uri="{FF2B5EF4-FFF2-40B4-BE49-F238E27FC236}">
                <a16:creationId xmlns:a16="http://schemas.microsoft.com/office/drawing/2014/main" id="{06BFDBA7-CB57-4064-88C3-FA996999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191722" cy="32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ésultat de recherche d'images pour &quot;hermann hesse&quot;">
            <a:extLst>
              <a:ext uri="{FF2B5EF4-FFF2-40B4-BE49-F238E27FC236}">
                <a16:creationId xmlns:a16="http://schemas.microsoft.com/office/drawing/2014/main" id="{9E429D91-601C-4108-B226-ED39E3935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60" y="-1"/>
            <a:ext cx="2755845" cy="32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ésultat de recherche d'images pour &quot;gustav meyrink&quot;">
            <a:extLst>
              <a:ext uri="{FF2B5EF4-FFF2-40B4-BE49-F238E27FC236}">
                <a16:creationId xmlns:a16="http://schemas.microsoft.com/office/drawing/2014/main" id="{B8753B41-3DBA-4DF5-8A9F-1999C354E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04" y="-1"/>
            <a:ext cx="2283573" cy="33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ésultat de recherche d'images pour &quot;henri barbusse&quot;">
            <a:extLst>
              <a:ext uri="{FF2B5EF4-FFF2-40B4-BE49-F238E27FC236}">
                <a16:creationId xmlns:a16="http://schemas.microsoft.com/office/drawing/2014/main" id="{381FE97B-5F1A-4AE6-BD3A-4EFBEF4EA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77" y="-2"/>
            <a:ext cx="3249851" cy="32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ésultat de recherche d'images pour &quot;romain rolland&quot;">
            <a:extLst>
              <a:ext uri="{FF2B5EF4-FFF2-40B4-BE49-F238E27FC236}">
                <a16:creationId xmlns:a16="http://schemas.microsoft.com/office/drawing/2014/main" id="{9E317A2F-8F8A-4221-857F-9118D4167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50" y="10645"/>
            <a:ext cx="2318449" cy="32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ésultat de recherche d'images pour &quot;erich maria remarque&quot;">
            <a:extLst>
              <a:ext uri="{FF2B5EF4-FFF2-40B4-BE49-F238E27FC236}">
                <a16:creationId xmlns:a16="http://schemas.microsoft.com/office/drawing/2014/main" id="{E4D2E6D5-EAB4-4F94-B478-AD6771F38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3568"/>
            <a:ext cx="2542628" cy="35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ésultat de recherche d'images pour &quot;arnold zweig&quot;">
            <a:extLst>
              <a:ext uri="{FF2B5EF4-FFF2-40B4-BE49-F238E27FC236}">
                <a16:creationId xmlns:a16="http://schemas.microsoft.com/office/drawing/2014/main" id="{3C96E37B-F9EE-4B84-99A9-0647814C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87" y="3293567"/>
            <a:ext cx="3137703" cy="35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Résultat de recherche d'images pour &quot;ernest hemingway&quot;">
            <a:extLst>
              <a:ext uri="{FF2B5EF4-FFF2-40B4-BE49-F238E27FC236}">
                <a16:creationId xmlns:a16="http://schemas.microsoft.com/office/drawing/2014/main" id="{B261D778-D8F6-404D-B1BB-8D140D4E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89" y="3314863"/>
            <a:ext cx="2529253" cy="35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Résultat de recherche d'images pour &quot;t. s. eliot&quot;">
            <a:extLst>
              <a:ext uri="{FF2B5EF4-FFF2-40B4-BE49-F238E27FC236}">
                <a16:creationId xmlns:a16="http://schemas.microsoft.com/office/drawing/2014/main" id="{FF0B172E-DEBD-4118-9B08-D292B6D18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42" y="3293566"/>
            <a:ext cx="1871328" cy="35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Résultat de recherche d'images pour &quot;bertolt brecht&quot;">
            <a:extLst>
              <a:ext uri="{FF2B5EF4-FFF2-40B4-BE49-F238E27FC236}">
                <a16:creationId xmlns:a16="http://schemas.microsoft.com/office/drawing/2014/main" id="{8075EB96-144E-4532-A6C8-5D32B5E0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213" y="3293565"/>
            <a:ext cx="2218786" cy="35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4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653A7-8DCE-4F15-9E0B-0EFC2776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94" y="237241"/>
            <a:ext cx="11659385" cy="1101365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CC925-D8D8-4B48-870A-80F1E1BF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93" y="1338605"/>
            <a:ext cx="10113391" cy="5282153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revoluce 1905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světová válka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Říjnová revoluce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bolševici – komunisté v romány alegorické, fantastické, utopické…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Michail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Šolochov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Isaak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Babel, Michail Bulgakov,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Alexejevič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Bunin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Maxim Gorkij, Boris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Pasternak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pic>
        <p:nvPicPr>
          <p:cNvPr id="9218" name="Picture 2" descr="Résultat de recherche d'images pour &quot;michail šolochov&quot;">
            <a:extLst>
              <a:ext uri="{FF2B5EF4-FFF2-40B4-BE49-F238E27FC236}">
                <a16:creationId xmlns:a16="http://schemas.microsoft.com/office/drawing/2014/main" id="{3B3B63B0-AE34-401A-A67E-48FE2CBB5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13" y="-1"/>
            <a:ext cx="1612375" cy="22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ésultat de recherche d'images pour &quot;Isaak Babel&quot;">
            <a:extLst>
              <a:ext uri="{FF2B5EF4-FFF2-40B4-BE49-F238E27FC236}">
                <a16:creationId xmlns:a16="http://schemas.microsoft.com/office/drawing/2014/main" id="{5B5290D2-907B-4D5B-AB0E-0E92A491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89" y="-1"/>
            <a:ext cx="1616476" cy="22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ésultat de recherche d'images pour &quot;Michail Bulgakov&quot;">
            <a:extLst>
              <a:ext uri="{FF2B5EF4-FFF2-40B4-BE49-F238E27FC236}">
                <a16:creationId xmlns:a16="http://schemas.microsoft.com/office/drawing/2014/main" id="{E74F4DBB-9992-4DFC-B9F5-6CC792E2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65" y="-2"/>
            <a:ext cx="1645871" cy="22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ésultat de recherche d'images pour &quot;Ivan Alexejevič Bunin&quot;">
            <a:extLst>
              <a:ext uri="{FF2B5EF4-FFF2-40B4-BE49-F238E27FC236}">
                <a16:creationId xmlns:a16="http://schemas.microsoft.com/office/drawing/2014/main" id="{D0F34BEA-3788-488C-866C-68E61E8E2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36" y="0"/>
            <a:ext cx="1757405" cy="22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ésultat de recherche d'images pour &quot;Maxim Gorkij&quot;">
            <a:extLst>
              <a:ext uri="{FF2B5EF4-FFF2-40B4-BE49-F238E27FC236}">
                <a16:creationId xmlns:a16="http://schemas.microsoft.com/office/drawing/2014/main" id="{CB0969C0-F5BC-4213-8D33-B6EC076C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81" y="2234289"/>
            <a:ext cx="1822914" cy="21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Résultat de recherche d'images pour &quot;boris pasternak&quot;">
            <a:extLst>
              <a:ext uri="{FF2B5EF4-FFF2-40B4-BE49-F238E27FC236}">
                <a16:creationId xmlns:a16="http://schemas.microsoft.com/office/drawing/2014/main" id="{ECCABC40-CEFC-46D2-AAEE-F6966A68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84" y="4402319"/>
            <a:ext cx="1804011" cy="24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5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3D86A-AEFC-4580-AB46-A7A644329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216815"/>
            <a:ext cx="11755225" cy="6363093"/>
          </a:xfrm>
        </p:spPr>
        <p:txBody>
          <a:bodyPr>
            <a:normAutofit/>
          </a:bodyPr>
          <a:lstStyle/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psychoanalýzy: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Sigmund Freud, Carl Gustav Jung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expresionismus, futurismus,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kubofuturismus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nejednoznačné zařazení: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Franz Kafka, George Orwell</a:t>
            </a:r>
          </a:p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proud vědomí: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Marcel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Proust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Virginie Woolfová, James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Joyce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Résultat de recherche d'images pour &quot;franz kafka&quot;">
            <a:extLst>
              <a:ext uri="{FF2B5EF4-FFF2-40B4-BE49-F238E27FC236}">
                <a16:creationId xmlns:a16="http://schemas.microsoft.com/office/drawing/2014/main" id="{5DABB774-BEE8-41BC-8293-9454405B0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178"/>
            <a:ext cx="1819373" cy="23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ésultat de recherche d'images pour &quot;George Orwell&quot;">
            <a:extLst>
              <a:ext uri="{FF2B5EF4-FFF2-40B4-BE49-F238E27FC236}">
                <a16:creationId xmlns:a16="http://schemas.microsoft.com/office/drawing/2014/main" id="{FF4FEEDB-BDB7-4778-8F9D-7F3AF121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73" y="4516924"/>
            <a:ext cx="1621411" cy="2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ésultat de recherche d'images pour &quot;marcel proust&quot;">
            <a:extLst>
              <a:ext uri="{FF2B5EF4-FFF2-40B4-BE49-F238E27FC236}">
                <a16:creationId xmlns:a16="http://schemas.microsoft.com/office/drawing/2014/main" id="{8153CF21-9BFA-486E-A761-F599FE29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38" y="4506050"/>
            <a:ext cx="1782509" cy="23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ésultat de recherche d'images pour &quot;Virginie Woolfová&quot;">
            <a:extLst>
              <a:ext uri="{FF2B5EF4-FFF2-40B4-BE49-F238E27FC236}">
                <a16:creationId xmlns:a16="http://schemas.microsoft.com/office/drawing/2014/main" id="{0FA83188-4BC1-41A3-8741-7AE0857D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28" y="4493113"/>
            <a:ext cx="1731534" cy="23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ésultat de recherche d'images pour &quot;james joyce&quot;">
            <a:extLst>
              <a:ext uri="{FF2B5EF4-FFF2-40B4-BE49-F238E27FC236}">
                <a16:creationId xmlns:a16="http://schemas.microsoft.com/office/drawing/2014/main" id="{82B7119B-DFD1-4623-9DC2-963E12CE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62" y="4493113"/>
            <a:ext cx="1990859" cy="23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Résultat de recherche d'images pour &quot;sigmund freud&quot;">
            <a:extLst>
              <a:ext uri="{FF2B5EF4-FFF2-40B4-BE49-F238E27FC236}">
                <a16:creationId xmlns:a16="http://schemas.microsoft.com/office/drawing/2014/main" id="{1EAA76EE-E95E-43D5-9648-A7A58DE0F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32" y="864711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Résultat de recherche d'images pour &quot;carl gustav jung&quot;">
            <a:extLst>
              <a:ext uri="{FF2B5EF4-FFF2-40B4-BE49-F238E27FC236}">
                <a16:creationId xmlns:a16="http://schemas.microsoft.com/office/drawing/2014/main" id="{3B161591-11D3-4591-BE08-8D06ABB8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33" y="3373914"/>
            <a:ext cx="1803368" cy="27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7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96F320-BA80-4971-A1F4-779E2C88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223494"/>
            <a:ext cx="10791825" cy="957606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Ztracená generace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33FA2-86CF-4614-8308-540D1C56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" y="1056744"/>
            <a:ext cx="11715457" cy="5577762"/>
          </a:xfrm>
        </p:spPr>
        <p:txBody>
          <a:bodyPr>
            <a:normAutofit lnSpcReduction="10000"/>
          </a:bodyPr>
          <a:lstStyle/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Gertruda Steinová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americko-francouzská židovská spisovatelka, básnířka, dramatička, libretistka a překladatelka. Proslula také svým společenským salonem.</a:t>
            </a:r>
          </a:p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letech 1893-1896 studovala biologii a filozofii na Radcliffe College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studium psychologie a medicíny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homosexualita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roce 1909 se seznámila se svou budoucí přítelkyní Alicí B.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Toklasovou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kterou od roku 1912 žila v nezávislém lesbickém vztahu.</a:t>
            </a:r>
          </a:p>
        </p:txBody>
      </p:sp>
    </p:spTree>
    <p:extLst>
      <p:ext uri="{BB962C8B-B14F-4D97-AF65-F5344CB8AC3E}">
        <p14:creationId xmlns:p14="http://schemas.microsoft.com/office/powerpoint/2010/main" val="401748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2E825-B5AE-4223-BE0A-B875BDA32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21" y="264893"/>
            <a:ext cx="8906759" cy="6315016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Steinová psala kratší básně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 první světové války Steinová pracovala jako dobrovolnice ve francouzských nemocnicích.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Zemřela v roce 1946 na rakovinu jako známá osobnost. Její význam vzrostl ve druhé vlně ženského hnutí, kdy byla v rámci poststrukturalistické kritiky doceněna její role inovátorky anglického jazyka.</a:t>
            </a:r>
          </a:p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Věnovala se próze, poezii, dramatu i libretům.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Gertrude Stein, vyfotil Carl Van Vechten, 1935">
            <a:extLst>
              <a:ext uri="{FF2B5EF4-FFF2-40B4-BE49-F238E27FC236}">
                <a16:creationId xmlns:a16="http://schemas.microsoft.com/office/drawing/2014/main" id="{67730605-B8B8-4F80-9F9F-1C414AA1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0"/>
            <a:ext cx="23812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5E24D04A-AA24-4BE5-AC9C-E762DCB0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320" y="2981325"/>
            <a:ext cx="331715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5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AC90F-EB60-4A34-95A8-D43F480B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4" y="254523"/>
            <a:ext cx="9665160" cy="6372519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Patřila – stejně jako Virginia Woolfová – k první generaci spisovatelek klasické literární moderny. Proslavila se zejména svým </a:t>
            </a:r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experimentálním přístupem k literatuře a umění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obecně. Kontroverznost jejích děl spočívala jak v obsahu, tak v jejich formální podobě.</a:t>
            </a:r>
          </a:p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Literární a umělecko-kritická tvorba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Steinové byly velice vážené. Její příležitostné kritické poznámky dokázaly pomoci získat či ztratit uměleckou reputaci.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Nejznámější publikací je 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Životopis Alice B. </a:t>
            </a:r>
            <a:r>
              <a:rPr lang="cs-CZ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Toklasové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pic>
        <p:nvPicPr>
          <p:cNvPr id="13314" name="Picture 2" descr="Résultat de recherche d'images pour &quot;gertruda stein&quot;">
            <a:extLst>
              <a:ext uri="{FF2B5EF4-FFF2-40B4-BE49-F238E27FC236}">
                <a16:creationId xmlns:a16="http://schemas.microsoft.com/office/drawing/2014/main" id="{4F199C02-684F-4678-8ADB-08FFAB64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086" y="388854"/>
            <a:ext cx="2300597" cy="281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associée">
            <a:extLst>
              <a:ext uri="{FF2B5EF4-FFF2-40B4-BE49-F238E27FC236}">
                <a16:creationId xmlns:a16="http://schemas.microsoft.com/office/drawing/2014/main" id="{7E6157CE-C693-4F21-A21E-6CE945C60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03" y="3511485"/>
            <a:ext cx="2303964" cy="30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6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EB1E6-07F4-4BAA-B420-EA83E9AF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87" y="274949"/>
            <a:ext cx="11772507" cy="1371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SITUACE VE SVĚTĚ V PRVNÍ POLOVINĚ 20. STOLETÍ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A0AFD-3E12-453F-9132-DE486540E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87" y="1646549"/>
            <a:ext cx="9133003" cy="4936502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rozporů: hospodářský růst, nové objevy, rozvoj vědy a techniky…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otřesné životní i pracovní podmínky dělníků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sociální napětí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stávky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revoluce (Rusko)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první světová válka </a:t>
            </a:r>
          </a:p>
        </p:txBody>
      </p:sp>
      <p:pic>
        <p:nvPicPr>
          <p:cNvPr id="1026" name="Picture 2" descr="Résultat de recherche d'images pour &quot;Němci útočí, 1. světová válka&quot;">
            <a:extLst>
              <a:ext uri="{FF2B5EF4-FFF2-40B4-BE49-F238E27FC236}">
                <a16:creationId xmlns:a16="http://schemas.microsoft.com/office/drawing/2014/main" id="{5260E508-6C40-461B-9D78-6734CC4CA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6" y="1083345"/>
            <a:ext cx="2666284" cy="16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nevinson, vojáci s kulometem&quot;">
            <a:extLst>
              <a:ext uri="{FF2B5EF4-FFF2-40B4-BE49-F238E27FC236}">
                <a16:creationId xmlns:a16="http://schemas.microsoft.com/office/drawing/2014/main" id="{8504FBBE-B70D-40F8-BF5D-A67F59B4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780071"/>
            <a:ext cx="2095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rakouští vojáci v zákopech&quot;">
            <a:extLst>
              <a:ext uri="{FF2B5EF4-FFF2-40B4-BE49-F238E27FC236}">
                <a16:creationId xmlns:a16="http://schemas.microsoft.com/office/drawing/2014/main" id="{40B1ABFD-01D4-4282-9050-4E5B45A5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93" y="3429000"/>
            <a:ext cx="2684207" cy="17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emil filla, kořist&quot;">
            <a:extLst>
              <a:ext uri="{FF2B5EF4-FFF2-40B4-BE49-F238E27FC236}">
                <a16:creationId xmlns:a16="http://schemas.microsoft.com/office/drawing/2014/main" id="{A7D0E66F-9659-489F-892E-CA0AF729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323735"/>
            <a:ext cx="2487868" cy="25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bojové plyny 1. světové války&quot;">
            <a:extLst>
              <a:ext uri="{FF2B5EF4-FFF2-40B4-BE49-F238E27FC236}">
                <a16:creationId xmlns:a16="http://schemas.microsoft.com/office/drawing/2014/main" id="{9F765FD5-46A6-49E0-A4A3-81A421D1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91" y="5211451"/>
            <a:ext cx="2540583" cy="16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3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09C19-7DEF-46D8-A9A9-231C004B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4" y="218388"/>
            <a:ext cx="11706519" cy="1374742"/>
          </a:xfrm>
        </p:spPr>
        <p:txBody>
          <a:bodyPr/>
          <a:lstStyle/>
          <a:p>
            <a:r>
              <a:rPr lang="cs-CZ" b="1" dirty="0"/>
              <a:t>Don </a:t>
            </a:r>
            <a:r>
              <a:rPr lang="cs-CZ" b="1" dirty="0" err="1"/>
              <a:t>Troiani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B5FAB-5CF1-43A8-8670-9F2D9888C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Résultat de recherche d'images pour &quot;don troiani,&quot;">
            <a:extLst>
              <a:ext uri="{FF2B5EF4-FFF2-40B4-BE49-F238E27FC236}">
                <a16:creationId xmlns:a16="http://schemas.microsoft.com/office/drawing/2014/main" id="{2D890FBA-89C1-4723-A661-A3A3265C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7520"/>
            <a:ext cx="6363044" cy="26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don troiani,&quot;">
            <a:extLst>
              <a:ext uri="{FF2B5EF4-FFF2-40B4-BE49-F238E27FC236}">
                <a16:creationId xmlns:a16="http://schemas.microsoft.com/office/drawing/2014/main" id="{A1B14747-5CA0-4607-BCF9-2BED0D1F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72" y="1348740"/>
            <a:ext cx="7046628" cy="28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don troiani,&quot;">
            <a:extLst>
              <a:ext uri="{FF2B5EF4-FFF2-40B4-BE49-F238E27FC236}">
                <a16:creationId xmlns:a16="http://schemas.microsoft.com/office/drawing/2014/main" id="{621C425A-709C-49DD-9077-B170C034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04" y="1358845"/>
            <a:ext cx="3033768" cy="28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don troiani,&quot;">
            <a:extLst>
              <a:ext uri="{FF2B5EF4-FFF2-40B4-BE49-F238E27FC236}">
                <a16:creationId xmlns:a16="http://schemas.microsoft.com/office/drawing/2014/main" id="{DA010280-2896-4EC1-AB4D-B164BFF3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50" y="4247520"/>
            <a:ext cx="3390234" cy="26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e recherche d'images pour &quot;don troiani,&quot;">
            <a:extLst>
              <a:ext uri="{FF2B5EF4-FFF2-40B4-BE49-F238E27FC236}">
                <a16:creationId xmlns:a16="http://schemas.microsoft.com/office/drawing/2014/main" id="{BCCBD973-F48E-4997-9286-43089DB39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91" y="4247520"/>
            <a:ext cx="2991303" cy="26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ésultat de recherche d'images pour &quot;don troiani,&quot;">
            <a:extLst>
              <a:ext uri="{FF2B5EF4-FFF2-40B4-BE49-F238E27FC236}">
                <a16:creationId xmlns:a16="http://schemas.microsoft.com/office/drawing/2014/main" id="{E524C058-B030-441E-9ABF-9DF9DBD5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4" y="1358845"/>
            <a:ext cx="2120753" cy="28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2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38C7EF-FE17-4362-B2AD-6E6FAF34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207390"/>
            <a:ext cx="11679811" cy="6306532"/>
          </a:xfrm>
        </p:spPr>
        <p:txBody>
          <a:bodyPr>
            <a:normAutofit/>
          </a:bodyPr>
          <a:lstStyle/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Československé legie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označení používané pro jednotky </a:t>
            </a:r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dobrovolnického zahraničního vojenského odboje Čechů a Slová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ků za první světové války (a ruské občanské války). Legie tvořili čeští a slovenští krajané žijící v zahraničí a bývalí vojáci rakousko-uherské armády, kteří se po zajetí armádami Dohody rozhodli </a:t>
            </a:r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dobrovolně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vstoupit do řad legií. Tím porušili vojenskou přísahu rakousko-uherskému císaři a jasně deklarovali svůj cíl </a:t>
            </a:r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vybudovat samostatný stát Čechů a Slováků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50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053551-3510-49BB-896F-4F777545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C084E-992F-490B-8027-B67218440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Résultat de recherche d'images pour &quot;československé legie&quot;">
            <a:extLst>
              <a:ext uri="{FF2B5EF4-FFF2-40B4-BE49-F238E27FC236}">
                <a16:creationId xmlns:a16="http://schemas.microsoft.com/office/drawing/2014/main" id="{648185B6-AE89-4467-8337-592983C9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13749" cy="31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ésultat de recherche d'images pour &quot;československé legie&quot;">
            <a:extLst>
              <a:ext uri="{FF2B5EF4-FFF2-40B4-BE49-F238E27FC236}">
                <a16:creationId xmlns:a16="http://schemas.microsoft.com/office/drawing/2014/main" id="{4190DAA1-C0BC-4FFC-A278-540089879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49" y="0"/>
            <a:ext cx="5978251" cy="34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československé legie&quot;">
            <a:extLst>
              <a:ext uri="{FF2B5EF4-FFF2-40B4-BE49-F238E27FC236}">
                <a16:creationId xmlns:a16="http://schemas.microsoft.com/office/drawing/2014/main" id="{87695689-D8E5-4B6A-98CE-012B47FF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54" y="3437514"/>
            <a:ext cx="4857946" cy="35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ésultat de recherche d'images pour &quot;československé legie&quot;">
            <a:extLst>
              <a:ext uri="{FF2B5EF4-FFF2-40B4-BE49-F238E27FC236}">
                <a16:creationId xmlns:a16="http://schemas.microsoft.com/office/drawing/2014/main" id="{5D21DE0F-8BF1-4870-900A-D9175701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50" y="3388682"/>
            <a:ext cx="2494797" cy="353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ésultat de recherche d'images pour &quot;československé legie&quot;">
            <a:extLst>
              <a:ext uri="{FF2B5EF4-FFF2-40B4-BE49-F238E27FC236}">
                <a16:creationId xmlns:a16="http://schemas.microsoft.com/office/drawing/2014/main" id="{AAC9A1F4-C729-4E49-8F08-461DB3CB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9742"/>
            <a:ext cx="5089766" cy="37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9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36FC1-D1B3-42F0-9760-9895B3D3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88" y="218388"/>
            <a:ext cx="11631105" cy="102595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Ztracená generace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B8535B-2770-4920-ADA5-2E9417675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88" y="1131216"/>
            <a:ext cx="9642049" cy="5439266"/>
          </a:xfrm>
        </p:spPr>
        <p:txBody>
          <a:bodyPr/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poprvé použila americká spisovatelka </a:t>
            </a:r>
            <a:r>
              <a:rPr lang="cs-CZ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Gertrude Steinová (1874-1946)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označila tak skupinu amerických spisovatelů narozených kolem roku 1900. Termín zpopularizoval Ernest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použitím ve své prvotině </a:t>
            </a:r>
            <a:r>
              <a:rPr lang="cs-C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Fiesta (I slunce vychází)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 spisovatelé zažili první světovou válku a tuto skutečnost zobrazovali ve svých dílech. Vyjadřují pocity vojáků po návratu z války (vrátili se duševně zmrzačeni a měli problémy se zařazením se do společnosti).</a:t>
            </a:r>
          </a:p>
          <a:p>
            <a:endParaRPr lang="cs-CZ" dirty="0"/>
          </a:p>
        </p:txBody>
      </p:sp>
      <p:pic>
        <p:nvPicPr>
          <p:cNvPr id="11266" name="Picture 2" descr="Résultat de recherche d'images pour &quot;gertruda stein&quot;">
            <a:extLst>
              <a:ext uri="{FF2B5EF4-FFF2-40B4-BE49-F238E27FC236}">
                <a16:creationId xmlns:a16="http://schemas.microsoft.com/office/drawing/2014/main" id="{B4092623-B1EA-481A-A2DD-8AB9CB52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518" y="0"/>
            <a:ext cx="1998482" cy="24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AADB294D-6479-4328-A6BB-0662394F8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424" y="1903186"/>
            <a:ext cx="1998483" cy="24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AF375279-09BA-4E88-8A70-08CD63ED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424" y="4194928"/>
            <a:ext cx="1999576" cy="26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8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88494-AB8B-4676-82B4-3FE19509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3" y="237242"/>
            <a:ext cx="11649959" cy="1252193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„ztracené generace“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9B54C-F2D0-439F-9F15-F6A61ED9B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3" y="1358401"/>
            <a:ext cx="9406381" cy="4420229"/>
          </a:xfrm>
        </p:spPr>
        <p:txBody>
          <a:bodyPr>
            <a:normAutofit/>
          </a:bodyPr>
          <a:lstStyle/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Próza: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Ernest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(1899-1961)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Faulkner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(1897-1962)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Fitzgerald (1896-1940)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(1896-1970)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Theodore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Dreiser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(1871-1945)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Erich Maria Remarque (1898-1970)</a:t>
            </a:r>
          </a:p>
          <a:p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03004AC-5DF7-4280-B84B-CF1A8F9A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652" y="4213781"/>
            <a:ext cx="1883347" cy="26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161FC68-1DE6-4386-B8F2-49B2387E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171" y="1857079"/>
            <a:ext cx="1880829" cy="23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ancis Scott Fitzgerald">
            <a:extLst>
              <a:ext uri="{FF2B5EF4-FFF2-40B4-BE49-F238E27FC236}">
                <a16:creationId xmlns:a16="http://schemas.microsoft.com/office/drawing/2014/main" id="{45099100-C950-4B32-96CB-2ACECC2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81" y="4213779"/>
            <a:ext cx="2085411" cy="268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DE9125EA-1667-4899-82D8-5A78F1CA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09" y="1857078"/>
            <a:ext cx="1544046" cy="23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heodore Dreiser v roce 1933, foto Carl van Vechten">
            <a:extLst>
              <a:ext uri="{FF2B5EF4-FFF2-40B4-BE49-F238E27FC236}">
                <a16:creationId xmlns:a16="http://schemas.microsoft.com/office/drawing/2014/main" id="{350CABBA-19B1-4119-9348-D9EDD8EB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0" y="1857078"/>
            <a:ext cx="1286706" cy="17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ésultat de recherche d'images pour &quot;erich maria remarque&quot;">
            <a:extLst>
              <a:ext uri="{FF2B5EF4-FFF2-40B4-BE49-F238E27FC236}">
                <a16:creationId xmlns:a16="http://schemas.microsoft.com/office/drawing/2014/main" id="{26F4423E-74C5-42B3-B468-49100EF62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91" y="5508428"/>
            <a:ext cx="2085411" cy="13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7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A78652-2683-451D-BDB6-2E086FAA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273377"/>
            <a:ext cx="9898144" cy="6315959"/>
          </a:xfrm>
        </p:spPr>
        <p:txBody>
          <a:bodyPr>
            <a:normAutofit/>
          </a:bodyPr>
          <a:lstStyle/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Poezie: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Stearns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Eliot (1888-1965)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Ezra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Pound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(1885-1972)</a:t>
            </a:r>
          </a:p>
          <a:p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Drama: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Eugene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O'Neill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(1888-1953)</a:t>
            </a:r>
          </a:p>
          <a:p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Rysy jejich tvorby: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zklamání z konzumní společnosti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světová válka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25F92F0-D56A-47FD-8736-860F1127F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0"/>
            <a:ext cx="2381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nímek Ezry Pounda pořízený Alvinem Langdonem">
            <a:extLst>
              <a:ext uri="{FF2B5EF4-FFF2-40B4-BE49-F238E27FC236}">
                <a16:creationId xmlns:a16="http://schemas.microsoft.com/office/drawing/2014/main" id="{08E83123-98B2-4185-8D0B-8A1B65F3C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656" y="0"/>
            <a:ext cx="193309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70875BA-3973-4897-AB10-CE4774A7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9" y="2752725"/>
            <a:ext cx="2381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2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ED9F6-0FA0-4109-80FA-73855A57D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89" y="395925"/>
            <a:ext cx="11076495" cy="6249971"/>
          </a:xfrm>
        </p:spPr>
        <p:txBody>
          <a:bodyPr/>
          <a:lstStyle/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Důležité: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propracovaná psychika postav jejich děl,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monolog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postav v čase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retrospektiva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s jazykem</a:t>
            </a:r>
          </a:p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„humanistický realismus“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realismus 19. století (Tolstoj,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Dostojevskij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Stendhal, Balzac…)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tradiční podoba románu</a:t>
            </a:r>
          </a:p>
          <a:p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6" name="Picture 8" descr="Résultat de recherche d'images pour &quot;půlnoc v paříži&quot;">
            <a:extLst>
              <a:ext uri="{FF2B5EF4-FFF2-40B4-BE49-F238E27FC236}">
                <a16:creationId xmlns:a16="http://schemas.microsoft.com/office/drawing/2014/main" id="{9E0F755B-1E26-476D-B7D1-863BDDE1E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84" y="1687398"/>
            <a:ext cx="4106584" cy="27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503D0140-5409-4C9E-904A-96AD2C06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58" y="5149364"/>
            <a:ext cx="2576660" cy="17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46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91</TotalTime>
  <Words>660</Words>
  <Application>Microsoft Office PowerPoint</Application>
  <PresentationFormat>Širokoúhlá obrazovka</PresentationFormat>
  <Paragraphs>75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Garamond</vt:lpstr>
      <vt:lpstr>Savon</vt:lpstr>
      <vt:lpstr>SVĚTOVÁ PRÓZA 1. POLOVINY 20. STOLETÍ</vt:lpstr>
      <vt:lpstr>SITUACE VE SVĚTĚ V PRVNÍ POLOVINĚ 20. STOLETÍ </vt:lpstr>
      <vt:lpstr>Don Troiani</vt:lpstr>
      <vt:lpstr>Prezentace aplikace PowerPoint</vt:lpstr>
      <vt:lpstr>Prezentace aplikace PowerPoint</vt:lpstr>
      <vt:lpstr>Ztracená generace</vt:lpstr>
      <vt:lpstr>Představitelé „ztracené generace“</vt:lpstr>
      <vt:lpstr>Prezentace aplikace PowerPoint</vt:lpstr>
      <vt:lpstr>Prezentace aplikace PowerPoint</vt:lpstr>
      <vt:lpstr>Prezentace aplikace PowerPoint</vt:lpstr>
      <vt:lpstr>Prezentace aplikace PowerPoint</vt:lpstr>
      <vt:lpstr>Ruská literatura</vt:lpstr>
      <vt:lpstr>Prezentace aplikace PowerPoint</vt:lpstr>
      <vt:lpstr>Ztracená generace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SVĚTOVÁ PRÓZA 1. POLOVINY 20. STOLETÍ</dc:title>
  <dc:creator>Mirka Novotná</dc:creator>
  <cp:lastModifiedBy>Mirka Novotná</cp:lastModifiedBy>
  <cp:revision>10</cp:revision>
  <dcterms:created xsi:type="dcterms:W3CDTF">2020-01-26T18:28:33Z</dcterms:created>
  <dcterms:modified xsi:type="dcterms:W3CDTF">2020-01-26T20:00:20Z</dcterms:modified>
</cp:coreProperties>
</file>