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T1RIeg5WL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hyperlink" Target="https://www.youtube.com/watch?v=1HA-YZ24xY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9CDBC-779B-4559-8082-68BFFE380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188506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ZTRACENÁ GENERACE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0022D5-2DB7-4699-9727-0173A6646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279770"/>
            <a:ext cx="9070848" cy="859494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AMERICKÁ PRÓZA 1. POL. 20. STOLETÍ</a:t>
            </a:r>
          </a:p>
        </p:txBody>
      </p:sp>
    </p:spTree>
    <p:extLst>
      <p:ext uri="{BB962C8B-B14F-4D97-AF65-F5344CB8AC3E}">
        <p14:creationId xmlns:p14="http://schemas.microsoft.com/office/powerpoint/2010/main" val="2249192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327656-2CAB-4AE0-B284-E00A1F398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6" y="282803"/>
            <a:ext cx="11811786" cy="6391373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dějovou linii románu 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Sbohem armádo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tvoří příběh tragické lásky mezi americkým vojákem </a:t>
            </a:r>
            <a:r>
              <a:rPr lang="cs-CZ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Frederikem Henrym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britskou zdravotní sestrou Catherine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Barkleyovou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se odehrává během první světové války a osobní tragédie se tu střetává s tragédií celospolečenskou.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Román poukazuje na cynismus vojáků a jejich vytěsnění ze společnosti.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Román byl roku 1932, a poté znovu v roce 1957, zfilmován.</a:t>
            </a:r>
          </a:p>
          <a:p>
            <a:r>
              <a:rPr lang="cs-CZ" sz="3200" dirty="0">
                <a:hlinkClick r:id="rId2"/>
              </a:rPr>
              <a:t>https://www.youtube.com/watch?v=KT1RIeg5WL0</a:t>
            </a:r>
            <a:r>
              <a:rPr lang="cs-CZ" sz="3200" dirty="0"/>
              <a:t> 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87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D8C7B-AC65-4A87-968D-203758AB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94" y="246669"/>
            <a:ext cx="10869105" cy="1271046"/>
          </a:xfrm>
        </p:spPr>
        <p:txBody>
          <a:bodyPr/>
          <a:lstStyle/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Zelené pahorky africké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0A42C-B10F-4F78-9112-EE3C2C87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94" y="1517715"/>
            <a:ext cx="9444087" cy="5093616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1935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reportáže o lovech v Africe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příroda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H. zážitky z finančně náročného safari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pobyt se svou 2. manželkou Pauline Pfeifferovou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náročný, sebestředný lovec,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obdivuje přírodu x lovy</a:t>
            </a:r>
          </a:p>
          <a:p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Résultat de recherche d'images pour &quot;ernest hemingway zelené pahorky africké&quot;">
            <a:extLst>
              <a:ext uri="{FF2B5EF4-FFF2-40B4-BE49-F238E27FC236}">
                <a16:creationId xmlns:a16="http://schemas.microsoft.com/office/drawing/2014/main" id="{08F82527-7E09-44B3-BECE-F48EABF3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12" y="-1523"/>
            <a:ext cx="2199588" cy="33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ésultat de recherche d'images pour &quot;ernest hemingway zelené pahorky africké&quot;">
            <a:extLst>
              <a:ext uri="{FF2B5EF4-FFF2-40B4-BE49-F238E27FC236}">
                <a16:creationId xmlns:a16="http://schemas.microsoft.com/office/drawing/2014/main" id="{8327C2ED-5CC0-4341-99B7-4792C82A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405" y="3339756"/>
            <a:ext cx="2199588" cy="3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1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83D62-72EB-4017-96B4-50CC1ED5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60" y="227815"/>
            <a:ext cx="10916239" cy="1091938"/>
          </a:xfrm>
        </p:spPr>
        <p:txBody>
          <a:bodyPr/>
          <a:lstStyle/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 zvoní hrana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152DC-A8C9-4FE7-B45D-186FC43CC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60" y="1319753"/>
            <a:ext cx="10078040" cy="5310432"/>
          </a:xfrm>
        </p:spPr>
        <p:txBody>
          <a:bodyPr>
            <a:normAutofit lnSpcReduction="10000"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španělská občanská válka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děj románu se odehrává ve 3 dnech, které prožije na straně republikánů americký dobrovolník Robert Jordan;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jeho příchodu byl vyhodit most do povětří, podle rozkazu generála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Golze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průběhu těchto událostí se Jordan zamiluje do dcery republikánského starosty, který byl zavražděn fašisty. </a:t>
            </a:r>
          </a:p>
        </p:txBody>
      </p:sp>
      <p:pic>
        <p:nvPicPr>
          <p:cNvPr id="10242" name="Picture 2" descr="Résultat de recherche d'images pour &quot;ernest hemingway komu zvoní hrana&quot;">
            <a:extLst>
              <a:ext uri="{FF2B5EF4-FFF2-40B4-BE49-F238E27FC236}">
                <a16:creationId xmlns:a16="http://schemas.microsoft.com/office/drawing/2014/main" id="{75C6C1BA-10E6-426D-B7DA-76D2E17D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0"/>
            <a:ext cx="1905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6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0A49D2-A809-4E0B-B050-CAF183D5B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2" y="235669"/>
            <a:ext cx="9756742" cy="6344239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se sice podaří zničit, ale při jeho destrukci zemře několik Jordanových společníků a Jordan se sám vážně zraní.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konci již není schopen dalšího pochodu, a tak zůstává nedaleko bojiště a umírá.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Jordan představuje typického hrdinu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Hemingwayových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příběhů, je mužný, odhodlaný žít svobodně i v kritických situacích, blízko smrti a zla.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nemá jeho smrt, ale to, pro co zemřel.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nejdelší H. román </a:t>
            </a:r>
          </a:p>
        </p:txBody>
      </p:sp>
      <p:pic>
        <p:nvPicPr>
          <p:cNvPr id="12290" name="Picture 2" descr="Résultat de recherche d'images pour &quot;ernest hemingway komu zvoní hrana&quot;">
            <a:extLst>
              <a:ext uri="{FF2B5EF4-FFF2-40B4-BE49-F238E27FC236}">
                <a16:creationId xmlns:a16="http://schemas.microsoft.com/office/drawing/2014/main" id="{D929CEDE-978E-4D06-9693-66323134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952" y="0"/>
            <a:ext cx="2114048" cy="326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ésultat de recherche d'images pour &quot;ernest hemingway komu zvoní hrana&quot;">
            <a:extLst>
              <a:ext uri="{FF2B5EF4-FFF2-40B4-BE49-F238E27FC236}">
                <a16:creationId xmlns:a16="http://schemas.microsoft.com/office/drawing/2014/main" id="{C1F6CDBC-EA50-41CB-ABE9-2ADB2D99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952" y="3429000"/>
            <a:ext cx="2120128" cy="32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4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EE508B-B2F0-45DF-AC9E-F5E32BAD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4" y="650449"/>
            <a:ext cx="9172280" cy="5703217"/>
          </a:xfrm>
        </p:spPr>
        <p:txBody>
          <a:bodyPr>
            <a:normAutofit/>
          </a:bodyPr>
          <a:lstStyle/>
          <a:p>
            <a:r>
              <a:rPr lang="cs-CZ" sz="3200" b="1" i="1" dirty="0"/>
              <a:t>„Žádný člověk není ostrov sám pro sebe: … smrtí každého člověka je mne méně, neboť jsem část lidstva. A proto se nikdy nedávej ptát, komu zvoní hrana. Zvoní tobě.“</a:t>
            </a:r>
          </a:p>
          <a:p>
            <a:endParaRPr lang="cs-CZ" sz="3200" b="1" i="1" dirty="0"/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anglického básníka Johna Donna, který použil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Hemingway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jako motto ke své knize 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 zvoní hrana.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Résultat de recherche d'images pour &quot;ernest hemingway komu zvoní hrana&quot;">
            <a:extLst>
              <a:ext uri="{FF2B5EF4-FFF2-40B4-BE49-F238E27FC236}">
                <a16:creationId xmlns:a16="http://schemas.microsoft.com/office/drawing/2014/main" id="{70F3FEFA-2A27-4134-95CE-77F38C88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42" y="0"/>
            <a:ext cx="2435258" cy="324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ésultat de recherche d'images pour &quot;ernest hemingway komu zvoní hrana&quot;">
            <a:extLst>
              <a:ext uri="{FF2B5EF4-FFF2-40B4-BE49-F238E27FC236}">
                <a16:creationId xmlns:a16="http://schemas.microsoft.com/office/drawing/2014/main" id="{57F7666E-AAED-44FE-B27D-BBA8542E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628" y="3073138"/>
            <a:ext cx="2449372" cy="37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75844-50A4-4520-A29C-352A9A8D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28" y="274949"/>
            <a:ext cx="6814009" cy="1044804"/>
          </a:xfrm>
        </p:spPr>
        <p:txBody>
          <a:bodyPr>
            <a:normAutofit fontScale="90000"/>
          </a:bodyPr>
          <a:lstStyle/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Přes řeku do stínu stromů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ED9106-2F84-42B2-B3FD-D6C3A58F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28" y="1743959"/>
            <a:ext cx="7115667" cy="4839092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tragický příběh lásky stárnoucího plukovníka k mladé italské šlechtičně odehrávající se v Benátkách</a:t>
            </a:r>
          </a:p>
          <a:p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Résultat de recherche d'images pour &quot;ernest hemingway přes řeku do stínu stromů&quot;">
            <a:extLst>
              <a:ext uri="{FF2B5EF4-FFF2-40B4-BE49-F238E27FC236}">
                <a16:creationId xmlns:a16="http://schemas.microsoft.com/office/drawing/2014/main" id="{A4B82071-102C-45DE-9EE0-96E9FEED3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89" y="-150829"/>
            <a:ext cx="4620912" cy="691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E0019-3906-4669-B8DB-54C5974B2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95" y="218388"/>
            <a:ext cx="10254792" cy="1082511"/>
          </a:xfrm>
        </p:spPr>
        <p:txBody>
          <a:bodyPr/>
          <a:lstStyle/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Pohyblivý svátek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0514B9-FC1B-4EF2-A315-0315EC4DD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96" y="1178351"/>
            <a:ext cx="11470848" cy="5461261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1964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vzpomínková kniha, ve které je vylíčen bohémský život umělců v Paříži, šťastné období jeho života</a:t>
            </a:r>
          </a:p>
          <a:p>
            <a:r>
              <a:rPr lang="cs-CZ" sz="3200" i="1" dirty="0"/>
              <a:t>„Ale Paříž je věčná a vzpomínky každého člověka, který tam žil, se liší od vzpomínek všech ostatních. Vraceli jsme se do ní znova a znova, ať jsme byli, kdo jsme byli, ať se měnila, jak chtěla, či ať bylo těžší či lehčí se tam dostat. Paříž vždycky stála za to a člověku se všechno, co do ní dal, vrátilo. Ale </a:t>
            </a:r>
            <a:r>
              <a:rPr lang="cs-CZ" sz="3200" i="1" dirty="0" err="1"/>
              <a:t>takováhle</a:t>
            </a:r>
            <a:r>
              <a:rPr lang="cs-CZ" sz="3200" i="1" dirty="0"/>
              <a:t> byla Paříž v těch prvních dobách, kdy jsme byli strašně chudí a strašně šťastní.“</a:t>
            </a:r>
          </a:p>
        </p:txBody>
      </p:sp>
    </p:spTree>
    <p:extLst>
      <p:ext uri="{BB962C8B-B14F-4D97-AF65-F5344CB8AC3E}">
        <p14:creationId xmlns:p14="http://schemas.microsoft.com/office/powerpoint/2010/main" val="289668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9F943-98D9-4D37-AC67-603BE309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7ADCCF-DE4F-4C6C-806A-A76CE05F6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45172" y="846053"/>
            <a:ext cx="6887854" cy="516588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8AC7DFC-5508-4F88-B7EF-3975BDFC7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38750" y="84232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4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2CC62-05DC-410E-B048-4BFF6DAD2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1" y="245097"/>
            <a:ext cx="11019934" cy="6372519"/>
          </a:xfrm>
        </p:spPr>
        <p:txBody>
          <a:bodyPr/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Ernest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Hemingway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nositel Pulitzerovy a Nobelovy ceny za literaturu.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 žil v Paříži ve 20. letech 20. století se svou první ženou, klavíristkou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Hadley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stejně jako řada dalších anglicky píšících spisovatelů.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Postřehy ze života mezi pařížskou bohémou zachycoval v denících, které ovšem po dlouhé roky zůstaly ležet zapomenuty ve sklepě hotelu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Ritz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Sbírka drobných črt z let strávených v Paříži vyšla nakonec až v roce 1964, 3 roky po jeho dobrovolném odchodu ze světa, pod názvem A </a:t>
            </a:r>
            <a:r>
              <a:rPr lang="cs-CZ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Moveable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Feast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(česky 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Pohyblivý svátek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2907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4AF14D-2822-442C-88B9-B2663231E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1" y="197963"/>
            <a:ext cx="9530498" cy="6391373"/>
          </a:xfrm>
        </p:spPr>
        <p:txBody>
          <a:bodyPr/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Název, odkazující na křesťanské svátky, jejichž datum není pevně stanoveno v kalendáři, ale odvozuje se od data Velikonoc, vybrala podle spisovatelova výroku jeho čtvrtá manželka</a:t>
            </a:r>
            <a:r>
              <a:rPr lang="cs-CZ" dirty="0"/>
              <a:t>.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krátkých kapitolách autor načrtává portréty spisovatelů, kteří tehdy v meziválečné Paříži pobývali, jako byli například Francis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Fitzgerald, James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Joyce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Ezra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Pound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ale třeba i 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Getruda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Steinová, u níž se prý „učil psát“. </a:t>
            </a:r>
          </a:p>
          <a:p>
            <a:endParaRPr lang="cs-CZ" dirty="0"/>
          </a:p>
        </p:txBody>
      </p:sp>
      <p:pic>
        <p:nvPicPr>
          <p:cNvPr id="14338" name="Picture 2" descr="Résultat de recherche d'images pour &quot;paříž&quot;">
            <a:extLst>
              <a:ext uri="{FF2B5EF4-FFF2-40B4-BE49-F238E27FC236}">
                <a16:creationId xmlns:a16="http://schemas.microsoft.com/office/drawing/2014/main" id="{5352AEA6-A9BB-4BFA-9F82-1B150ABA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92" y="0"/>
            <a:ext cx="2288308" cy="332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ésultat de recherche d'images pour &quot;notre dame de paris&quot;">
            <a:extLst>
              <a:ext uri="{FF2B5EF4-FFF2-40B4-BE49-F238E27FC236}">
                <a16:creationId xmlns:a16="http://schemas.microsoft.com/office/drawing/2014/main" id="{7BFCED11-2373-4B88-A534-E51385B2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38" y="3328448"/>
            <a:ext cx="2264738" cy="35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6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577DD8-0E59-4721-AA75-E4832CB0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3" y="395926"/>
            <a:ext cx="8355781" cy="6193410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Osobnosti americké literatury: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A.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(1809-1849)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Herman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Melville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(1818-1891)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Twain (1835-1910)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Fenimore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Cooper (1789-1851)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Wadsworth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Longfellow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(1807-1882)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Harriet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Beecher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Stoweová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(1811-1896)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Walter „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Walt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Whitman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(1819-1892)</a:t>
            </a:r>
          </a:p>
          <a:p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escription de cette image, également commentée ci-après">
            <a:extLst>
              <a:ext uri="{FF2B5EF4-FFF2-40B4-BE49-F238E27FC236}">
                <a16:creationId xmlns:a16="http://schemas.microsoft.com/office/drawing/2014/main" id="{1C642C36-B0A9-4647-85DE-D922D241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4324350"/>
            <a:ext cx="20955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Mark Twain&quot;">
            <a:extLst>
              <a:ext uri="{FF2B5EF4-FFF2-40B4-BE49-F238E27FC236}">
                <a16:creationId xmlns:a16="http://schemas.microsoft.com/office/drawing/2014/main" id="{C354F6DB-F435-48F1-AD19-40D9C1FFE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2247900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Herman Melville&quot;">
            <a:extLst>
              <a:ext uri="{FF2B5EF4-FFF2-40B4-BE49-F238E27FC236}">
                <a16:creationId xmlns:a16="http://schemas.microsoft.com/office/drawing/2014/main" id="{FD0ABA78-F1F1-4DE5-A726-5DF457E15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2723"/>
            <a:ext cx="1571625" cy="22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E. A. Poe&quot;">
            <a:extLst>
              <a:ext uri="{FF2B5EF4-FFF2-40B4-BE49-F238E27FC236}">
                <a16:creationId xmlns:a16="http://schemas.microsoft.com/office/drawing/2014/main" id="{327D3BBA-64D0-4B72-A13D-560A911D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876" y="0"/>
            <a:ext cx="1793024" cy="22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EFC39BB-86CC-47C3-BCD4-52734A1A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2245178"/>
            <a:ext cx="1557337" cy="20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87F5B0E-EC1A-46CA-9FBC-8C0D666AA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103" y="4321627"/>
            <a:ext cx="1526872" cy="192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B73FA11-27E0-4EF6-8220-7467D42B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48" y="-2723"/>
            <a:ext cx="1810627" cy="22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4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0B5B4-4153-419A-A7A4-D8584AD6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67" y="227814"/>
            <a:ext cx="11018363" cy="1242767"/>
          </a:xfrm>
        </p:spPr>
        <p:txBody>
          <a:bodyPr/>
          <a:lstStyle/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Stařec a moře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E475F0-3D17-4FF0-ACE0-B6473459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66" y="1386682"/>
            <a:ext cx="11698667" cy="5243503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novela, 1952;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motivy osamění, utrpení, konfrontace, překonání sebe sama, stáří x mládí…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Starý kubánský rybář Santiago se po mnoha neúspěšných lovech (lovil s malým chlapcem) vydává na moře sám. Uloví obrovskou rybu – 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marlína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kterou zápasí dva dny, teprve poté se mu ji podaří harpunovat a přivázat k lodi.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Nobelova cena</a:t>
            </a:r>
          </a:p>
        </p:txBody>
      </p:sp>
    </p:spTree>
    <p:extLst>
      <p:ext uri="{BB962C8B-B14F-4D97-AF65-F5344CB8AC3E}">
        <p14:creationId xmlns:p14="http://schemas.microsoft.com/office/powerpoint/2010/main" val="2933933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3DBA6-5857-442A-8C3A-1D144EAD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B376BB-7E31-4923-AC7A-83B712166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E6DBC961-4855-4DAA-AB1B-4F26E6486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3"/>
            <a:ext cx="4435518" cy="36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0C0875AE-6948-4908-B9FD-3963BF567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695305"/>
            <a:ext cx="4345560" cy="31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ésultat de recherche d'images pour &quot;ernest hemingway stařec a moře&quot;">
            <a:extLst>
              <a:ext uri="{FF2B5EF4-FFF2-40B4-BE49-F238E27FC236}">
                <a16:creationId xmlns:a16="http://schemas.microsoft.com/office/drawing/2014/main" id="{3F0805F7-7CCF-4132-98E1-63CB0FB1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18" y="25923"/>
            <a:ext cx="2358888" cy="36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ésultat de recherche d'images pour &quot;ernest hemingway stařec a moře&quot;">
            <a:extLst>
              <a:ext uri="{FF2B5EF4-FFF2-40B4-BE49-F238E27FC236}">
                <a16:creationId xmlns:a16="http://schemas.microsoft.com/office/drawing/2014/main" id="{2419F26F-FD5B-404E-8ED1-28E581A4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06" y="25922"/>
            <a:ext cx="5378544" cy="30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Résultat de recherche d'images pour &quot;ernest hemingway stařec a moře&quot;">
            <a:extLst>
              <a:ext uri="{FF2B5EF4-FFF2-40B4-BE49-F238E27FC236}">
                <a16:creationId xmlns:a16="http://schemas.microsoft.com/office/drawing/2014/main" id="{F8803FC1-E563-4B3B-A055-F6B387C5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10" y="3438404"/>
            <a:ext cx="2358888" cy="34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Résultat de recherche d'images pour &quot;ernest hemingway stařec a moře&quot;">
            <a:extLst>
              <a:ext uri="{FF2B5EF4-FFF2-40B4-BE49-F238E27FC236}">
                <a16:creationId xmlns:a16="http://schemas.microsoft.com/office/drawing/2014/main" id="{0248F3F6-49DE-42BC-807B-4F1A2A66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20" y="2957885"/>
            <a:ext cx="2735738" cy="390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Résultat de recherche d'images pour &quot;ernest hemingway stařec a moře&quot;">
            <a:extLst>
              <a:ext uri="{FF2B5EF4-FFF2-40B4-BE49-F238E27FC236}">
                <a16:creationId xmlns:a16="http://schemas.microsoft.com/office/drawing/2014/main" id="{E8DB0552-A04B-4D7B-8CC3-24B471E5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17" y="2923790"/>
            <a:ext cx="2762972" cy="39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5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1AE6D-2F64-4A0A-8FCA-57E4E426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40" y="237241"/>
            <a:ext cx="10481035" cy="1044804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Poslední léta života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7DD6F2-C059-45C7-8C6F-7C7235F1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40" y="1282044"/>
            <a:ext cx="11621680" cy="5241303"/>
          </a:xfrm>
        </p:spPr>
        <p:txBody>
          <a:bodyPr>
            <a:noAutofit/>
          </a:bodyPr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roce 1958 si pořídil nový dům v 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Ketchumu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v horách Idaha nedaleko Sun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kam jezdil už před válkou. 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Horké kubánské podnebí a rušný společenský život neprospívaly jeho zdraví. 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Dům na Kubě si však ponechal i po revoluci a nástupu Fidela Castra. 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návratu do USA se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Hemingwayův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stav postupně zhoršoval, což se projevovalo také na jeho psychice. 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Měl vysoký tlak, nemocná játra a ledviny, trpěl stavy úzkostí, depresemi a přemýšlel o sebevraždě. Opakovaně byl hospitalizován na klinice Mayo, kde byl léčen i elektrošoky. </a:t>
            </a:r>
          </a:p>
        </p:txBody>
      </p:sp>
    </p:spTree>
    <p:extLst>
      <p:ext uri="{BB962C8B-B14F-4D97-AF65-F5344CB8AC3E}">
        <p14:creationId xmlns:p14="http://schemas.microsoft.com/office/powerpoint/2010/main" val="4122665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12A4E-E756-4AA3-9A4D-E9BA2F2BF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235670"/>
            <a:ext cx="11745798" cy="5769204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červnu 1961 byl z nemocnice propuštěn a vrátil se domů do 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Ketchumu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 2. 7. 1961 ráno se zastřelil ranou z brokovnice.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Přivolaný lékař prohlásil jeho smrt za náhodnou a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Hemingway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byl pohřben s církevním obřadem na hřbitově v 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Ketchumu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Nezanechal po sobě žádný vysvětlující dopis a jeho přátelé se shodli na pravděpodobnosti sebevraždy.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91973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A5ECC-7C05-46CB-AB8D-5FE12ADD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FF3C69-BE40-4242-B74C-BE7E0188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90" name="Picture 6" descr="Résultat de recherche d'images pour &quot;ernest hemingway&quot;">
            <a:extLst>
              <a:ext uri="{FF2B5EF4-FFF2-40B4-BE49-F238E27FC236}">
                <a16:creationId xmlns:a16="http://schemas.microsoft.com/office/drawing/2014/main" id="{C0D24D82-6D7A-4B40-8D63-3CDC68FB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7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B0B8E-1091-4E54-AF16-C0C4C8E4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22" y="246669"/>
            <a:ext cx="10058400" cy="137160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„ztracená generace“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B5C289-01DC-4C34-BF84-5F90B7DDA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22" y="1463040"/>
            <a:ext cx="11660956" cy="5079162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američtí autoři 20. let 20. století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duchovní otřes po 1. světové válce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vystřízlivění z „amerického snu“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témata: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zklamání, skepse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rozpad lidských a společenských hodnot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východisko v přírodě nebo v kultuře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hledání zakotvení v životě</a:t>
            </a:r>
          </a:p>
        </p:txBody>
      </p:sp>
    </p:spTree>
    <p:extLst>
      <p:ext uri="{BB962C8B-B14F-4D97-AF65-F5344CB8AC3E}">
        <p14:creationId xmlns:p14="http://schemas.microsoft.com/office/powerpoint/2010/main" val="248540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5649A-68D0-45F3-BF07-1C78CD34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3" y="227815"/>
            <a:ext cx="11084351" cy="1044804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Ernest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Hemingway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(1899-1961)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FA312C-F516-4670-A3EF-AFA7D63E2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13" y="1272619"/>
            <a:ext cx="8916187" cy="5357566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romanopisec, povídkář, novinář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považován – díky svému dílu – za jednoho z největších humanistů 20. století;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motivy jeho díla: láska, citlivost, úcta k odvaze;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maturitě – reportér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– dobrovolník na italské frontě, vážně zraněn;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válce – zahraniční dopisovatel v Paříži, </a:t>
            </a:r>
          </a:p>
        </p:txBody>
      </p:sp>
      <p:pic>
        <p:nvPicPr>
          <p:cNvPr id="2050" name="Picture 2" descr="Résultat de recherche d'images pour &quot;ernest hemingway&quot;">
            <a:extLst>
              <a:ext uri="{FF2B5EF4-FFF2-40B4-BE49-F238E27FC236}">
                <a16:creationId xmlns:a16="http://schemas.microsoft.com/office/drawing/2014/main" id="{4F891554-B384-44EA-AB97-9F8602446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581" y="0"/>
            <a:ext cx="2192419" cy="28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ernest hemingway&quot;">
            <a:extLst>
              <a:ext uri="{FF2B5EF4-FFF2-40B4-BE49-F238E27FC236}">
                <a16:creationId xmlns:a16="http://schemas.microsoft.com/office/drawing/2014/main" id="{C563E490-0645-42F1-9417-6F5C6CC3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581" y="2828083"/>
            <a:ext cx="2192419" cy="219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ernest hemingway&quot;">
            <a:extLst>
              <a:ext uri="{FF2B5EF4-FFF2-40B4-BE49-F238E27FC236}">
                <a16:creationId xmlns:a16="http://schemas.microsoft.com/office/drawing/2014/main" id="{06B06A0E-91B4-470F-A0D9-A86AF0010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460" y="5020502"/>
            <a:ext cx="3275540" cy="183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1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D89579-54F7-4331-94B0-167D41EC1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4" y="273377"/>
            <a:ext cx="10821971" cy="6325386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Římě, ve Španělsku, ve Švýcarsku;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Gertruda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STeinová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polovina 30. let 20. století – safari v Africe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dopisovatel za španělské občanské války,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2. světové války v Indočíně i v Evropě;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 – od r. 1939;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4x ženat;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1954 – Nobelova cena za literaturu;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duševní deprese → sebevražda ???</a:t>
            </a:r>
          </a:p>
        </p:txBody>
      </p:sp>
      <p:pic>
        <p:nvPicPr>
          <p:cNvPr id="3074" name="Picture 2" descr="Résultat de recherche d'images pour &quot;ernest hemingway&quot;">
            <a:extLst>
              <a:ext uri="{FF2B5EF4-FFF2-40B4-BE49-F238E27FC236}">
                <a16:creationId xmlns:a16="http://schemas.microsoft.com/office/drawing/2014/main" id="{6BD35A23-7FE2-4FB5-942E-78B06499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0"/>
            <a:ext cx="16192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ernest hemingway&quot;">
            <a:extLst>
              <a:ext uri="{FF2B5EF4-FFF2-40B4-BE49-F238E27FC236}">
                <a16:creationId xmlns:a16="http://schemas.microsoft.com/office/drawing/2014/main" id="{9B734B56-BBD3-4913-ACF4-1358ABEE8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58" y="4666268"/>
            <a:ext cx="3918741" cy="22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ernest hemingway&quot;">
            <a:extLst>
              <a:ext uri="{FF2B5EF4-FFF2-40B4-BE49-F238E27FC236}">
                <a16:creationId xmlns:a16="http://schemas.microsoft.com/office/drawing/2014/main" id="{B49D454A-071F-4CE9-B43C-572F41B57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08" y="2715262"/>
            <a:ext cx="2482392" cy="19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7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1E0B0-70CA-4EE4-840B-76A744EE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22" y="218388"/>
            <a:ext cx="10660144" cy="941109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si zapamatovat o EH: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6CF490-AECF-49B4-AD52-E93D6936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21" y="1244338"/>
            <a:ext cx="11065497" cy="5395274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hluboký zájem o krajní životní situace;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vynikající zobrazení psychických dějů v člověku;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autorský styl tzv. 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objektivní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n. </a:t>
            </a:r>
            <a:r>
              <a:rPr lang="cs-CZ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úsporný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metoda ledovce (kvůli větší účinnosti textu H. eliminoval vše vedlejší, nepodstatné – vyhrocené životní situace se objevují na malé ploše, nejsou dále rozvíjeny, ani komentovány autorskou řečí);</a:t>
            </a:r>
          </a:p>
        </p:txBody>
      </p:sp>
      <p:pic>
        <p:nvPicPr>
          <p:cNvPr id="4098" name="Picture 2" descr="Résultat de recherche d'images pour &quot;ernest hemingway&quot;">
            <a:extLst>
              <a:ext uri="{FF2B5EF4-FFF2-40B4-BE49-F238E27FC236}">
                <a16:creationId xmlns:a16="http://schemas.microsoft.com/office/drawing/2014/main" id="{BDD568D7-4D1C-4A12-8CC6-6A10F86FC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5517"/>
            <a:ext cx="2875175" cy="176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 de recherche d'images pour &quot;ernest hemingway&quot;">
            <a:extLst>
              <a:ext uri="{FF2B5EF4-FFF2-40B4-BE49-F238E27FC236}">
                <a16:creationId xmlns:a16="http://schemas.microsoft.com/office/drawing/2014/main" id="{E110430D-F1CC-4926-AE7A-3FEAD589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75" y="5095516"/>
            <a:ext cx="2324155" cy="17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ésultat de recherche d'images pour &quot;ernest hemingway&quot;">
            <a:extLst>
              <a:ext uri="{FF2B5EF4-FFF2-40B4-BE49-F238E27FC236}">
                <a16:creationId xmlns:a16="http://schemas.microsoft.com/office/drawing/2014/main" id="{37027D32-5ADC-47AC-B6A5-FDFEA37F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04" y="5095516"/>
            <a:ext cx="2937473" cy="17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ésultat de recherche d'images pour &quot;ernest hemingway&quot;">
            <a:extLst>
              <a:ext uri="{FF2B5EF4-FFF2-40B4-BE49-F238E27FC236}">
                <a16:creationId xmlns:a16="http://schemas.microsoft.com/office/drawing/2014/main" id="{20FA53C0-5A8F-4E9C-8C07-3AAE995A1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78" y="5095515"/>
            <a:ext cx="2192288" cy="17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ésultat de recherche d'images pour &quot;ernest hemingway&quot;">
            <a:extLst>
              <a:ext uri="{FF2B5EF4-FFF2-40B4-BE49-F238E27FC236}">
                <a16:creationId xmlns:a16="http://schemas.microsoft.com/office/drawing/2014/main" id="{6D748B32-DFCE-4DEF-918D-E6480444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766" y="4474391"/>
            <a:ext cx="1845234" cy="23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7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C4343-AE29-453D-9F58-ABD95012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4" y="265522"/>
            <a:ext cx="11376581" cy="969389"/>
          </a:xfrm>
        </p:spPr>
        <p:txBody>
          <a:bodyPr/>
          <a:lstStyle/>
          <a:p>
            <a:r>
              <a:rPr lang="cs-CZ" b="1" i="1" dirty="0"/>
              <a:t>Povídky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E1B13-F9A1-4748-8D5E-0A741D30E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13" y="1234910"/>
            <a:ext cx="10405621" cy="5357567"/>
          </a:xfrm>
        </p:spPr>
        <p:txBody>
          <a:bodyPr>
            <a:normAutofit lnSpcReduction="10000"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důležitý je cyklus s autobiografickými prvky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Nick Adams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dospívá v prostředí divočiny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Povídky vynikají zkratkovitostí, sugestivní evokací nálady a dialogy, jež jsou oproštěny od stylistických klišé.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Nestaví navíc na vyhrocené pointě či dějovosti, spíše pracují s tím, co je čtenáři zdánlivě skryté.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Povídky vyjadřují hluboký humanistický podtext, ale zároveň i smysl pro ironii a humor.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EE92481-5112-4535-B637-A88C97D0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3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3CE47-8880-4E7E-9D1D-1DFF3D66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87" y="218388"/>
            <a:ext cx="10198232" cy="1025950"/>
          </a:xfrm>
        </p:spPr>
        <p:txBody>
          <a:bodyPr/>
          <a:lstStyle/>
          <a:p>
            <a:r>
              <a:rPr lang="cs-CZ" b="1" i="1" dirty="0"/>
              <a:t>Fiesta (</a:t>
            </a: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slunce vychází)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092645-DC90-4173-9263-3B43DC62A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03" y="1244338"/>
            <a:ext cx="10863606" cy="5395274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román; 1926;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mladých emigrantů z Paříže navštíví slavnou fiestu ve španělské 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Pamploně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Součástí je dokumentární reportáž z každoroční fiesty v 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Pamploně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běh býků ulicemi do arény a korida.</a:t>
            </a:r>
          </a:p>
          <a:p>
            <a:r>
              <a:rPr lang="cs-CZ" sz="3200" dirty="0">
                <a:hlinkClick r:id="rId2"/>
              </a:rPr>
              <a:t>https://www.youtube.com/watch?v=1HA-YZ24xYo</a:t>
            </a:r>
            <a:r>
              <a:rPr lang="cs-CZ" sz="3200" dirty="0"/>
              <a:t> 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Résultat de recherche d'images pour &quot;ernest hemingway fiesta&quot;">
            <a:extLst>
              <a:ext uri="{FF2B5EF4-FFF2-40B4-BE49-F238E27FC236}">
                <a16:creationId xmlns:a16="http://schemas.microsoft.com/office/drawing/2014/main" id="{409978EC-7418-47BF-9062-42B4A8CC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1682"/>
            <a:ext cx="1377890" cy="21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ésultat de recherche d'images pour &quot;ernest hemingway fiesta&quot;">
            <a:extLst>
              <a:ext uri="{FF2B5EF4-FFF2-40B4-BE49-F238E27FC236}">
                <a16:creationId xmlns:a16="http://schemas.microsoft.com/office/drawing/2014/main" id="{BDAC6B12-683C-4721-B648-3E787C27E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95" y="4731273"/>
            <a:ext cx="1367767" cy="21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ésultat de recherche d'images pour &quot;ernest hemingway fiesta&quot;">
            <a:extLst>
              <a:ext uri="{FF2B5EF4-FFF2-40B4-BE49-F238E27FC236}">
                <a16:creationId xmlns:a16="http://schemas.microsoft.com/office/drawing/2014/main" id="{80B67F38-4FE0-4528-A5FF-CB63005C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16" y="4751089"/>
            <a:ext cx="1550908" cy="21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ésultat de recherche d'images pour &quot;ernest hemingway fiesta&quot;">
            <a:extLst>
              <a:ext uri="{FF2B5EF4-FFF2-40B4-BE49-F238E27FC236}">
                <a16:creationId xmlns:a16="http://schemas.microsoft.com/office/drawing/2014/main" id="{B754844A-750F-4724-82DB-14CCEC246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25" y="4731273"/>
            <a:ext cx="1280278" cy="21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ésultat de recherche d'images pour &quot;ernest hemingway fiesta&quot;">
            <a:extLst>
              <a:ext uri="{FF2B5EF4-FFF2-40B4-BE49-F238E27FC236}">
                <a16:creationId xmlns:a16="http://schemas.microsoft.com/office/drawing/2014/main" id="{E3586E3B-F314-4179-866A-71DCEFE49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45" y="4719580"/>
            <a:ext cx="1397044" cy="213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ésultat de recherche d'images pour &quot;ernest hemingway fiesta&quot;">
            <a:extLst>
              <a:ext uri="{FF2B5EF4-FFF2-40B4-BE49-F238E27FC236}">
                <a16:creationId xmlns:a16="http://schemas.microsoft.com/office/drawing/2014/main" id="{5F6E3F3D-3393-415C-A1A9-DA24669E8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61" y="4719580"/>
            <a:ext cx="1496894" cy="213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ésultat de recherche d'images pour &quot;ernest hemingway fiesta&quot;">
            <a:extLst>
              <a:ext uri="{FF2B5EF4-FFF2-40B4-BE49-F238E27FC236}">
                <a16:creationId xmlns:a16="http://schemas.microsoft.com/office/drawing/2014/main" id="{ED643CCC-170C-457F-863F-6360334C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192" y="4751089"/>
            <a:ext cx="1397043" cy="20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Résultat de recherche d'images pour &quot;ernest hemingway fiesta&quot;">
            <a:extLst>
              <a:ext uri="{FF2B5EF4-FFF2-40B4-BE49-F238E27FC236}">
                <a16:creationId xmlns:a16="http://schemas.microsoft.com/office/drawing/2014/main" id="{D22E1CA4-36AF-4890-A526-75333C05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271" y="4741682"/>
            <a:ext cx="1440984" cy="20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Résultat de recherche d'images pour &quot;ernest hemingway fiesta&quot;">
            <a:extLst>
              <a:ext uri="{FF2B5EF4-FFF2-40B4-BE49-F238E27FC236}">
                <a16:creationId xmlns:a16="http://schemas.microsoft.com/office/drawing/2014/main" id="{864A598B-6765-4BAC-A7C6-324096AC4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33" y="4719580"/>
            <a:ext cx="1311366" cy="213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4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111CE-8BD4-4265-80BB-9F4BF325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41" y="218388"/>
            <a:ext cx="10207658" cy="950536"/>
          </a:xfrm>
        </p:spPr>
        <p:txBody>
          <a:bodyPr/>
          <a:lstStyle/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Sbohem, armádo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7E260-1B06-49D8-A4DF-2D66DA8A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41" y="1311268"/>
            <a:ext cx="9990842" cy="5259214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román s autobiografickými prvky, který byl publikován v roce 1929.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Vypravěčem je americký poručík Frederic Henry, který sloužil za první světové války v italské armádě. </a:t>
            </a:r>
          </a:p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Název románu je převzat z básně anglického dramatika George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Peelea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ze 16. století.</a:t>
            </a:r>
          </a:p>
          <a:p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-forma</a:t>
            </a:r>
          </a:p>
        </p:txBody>
      </p:sp>
      <p:pic>
        <p:nvPicPr>
          <p:cNvPr id="8194" name="Picture 2" descr="Résultat de recherche d'images pour &quot;ernest hemingway sbohem armádo&quot;">
            <a:extLst>
              <a:ext uri="{FF2B5EF4-FFF2-40B4-BE49-F238E27FC236}">
                <a16:creationId xmlns:a16="http://schemas.microsoft.com/office/drawing/2014/main" id="{A04D9E14-B413-44A2-9181-443513B36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083" y="-35989"/>
            <a:ext cx="1963917" cy="292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ésultat de recherche d'images pour &quot;ernest hemingway sbohem armádo&quot;">
            <a:extLst>
              <a:ext uri="{FF2B5EF4-FFF2-40B4-BE49-F238E27FC236}">
                <a16:creationId xmlns:a16="http://schemas.microsoft.com/office/drawing/2014/main" id="{FB79E0A7-C390-40A0-836C-2D36E43F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082" y="2886782"/>
            <a:ext cx="1963917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3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131</TotalTime>
  <Words>1292</Words>
  <Application>Microsoft Office PowerPoint</Application>
  <PresentationFormat>Širokoúhlá obrazovka</PresentationFormat>
  <Paragraphs>110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Garamond</vt:lpstr>
      <vt:lpstr>Savon</vt:lpstr>
      <vt:lpstr>1) ZTRACENÁ GENERACE</vt:lpstr>
      <vt:lpstr>Prezentace aplikace PowerPoint</vt:lpstr>
      <vt:lpstr>„ztracená generace“</vt:lpstr>
      <vt:lpstr>Ernest Hemingway (1899-1961)</vt:lpstr>
      <vt:lpstr>Prezentace aplikace PowerPoint</vt:lpstr>
      <vt:lpstr>Co si zapamatovat o EH:</vt:lpstr>
      <vt:lpstr>Povídky</vt:lpstr>
      <vt:lpstr>Fiesta (I slunce vychází)</vt:lpstr>
      <vt:lpstr>Sbohem, armádo</vt:lpstr>
      <vt:lpstr>Prezentace aplikace PowerPoint</vt:lpstr>
      <vt:lpstr>Zelené pahorky africké</vt:lpstr>
      <vt:lpstr>Komu zvoní hrana</vt:lpstr>
      <vt:lpstr>Prezentace aplikace PowerPoint</vt:lpstr>
      <vt:lpstr>Prezentace aplikace PowerPoint</vt:lpstr>
      <vt:lpstr>Přes řeku do stínu stromů</vt:lpstr>
      <vt:lpstr>Pohyblivý svátek</vt:lpstr>
      <vt:lpstr>Prezentace aplikace PowerPoint</vt:lpstr>
      <vt:lpstr>Prezentace aplikace PowerPoint</vt:lpstr>
      <vt:lpstr>Prezentace aplikace PowerPoint</vt:lpstr>
      <vt:lpstr>Stařec a moře</vt:lpstr>
      <vt:lpstr>Prezentace aplikace PowerPoint</vt:lpstr>
      <vt:lpstr>Poslední léta života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 ZTRACENÁ GENERACE</dc:title>
  <dc:creator>Mirka Novotná</dc:creator>
  <cp:lastModifiedBy>Mirka Novotná</cp:lastModifiedBy>
  <cp:revision>13</cp:revision>
  <dcterms:created xsi:type="dcterms:W3CDTF">2020-02-02T16:20:29Z</dcterms:created>
  <dcterms:modified xsi:type="dcterms:W3CDTF">2020-02-02T18:32:16Z</dcterms:modified>
</cp:coreProperties>
</file>