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81" r:id="rId22"/>
    <p:sldId id="276" r:id="rId23"/>
    <p:sldId id="277" r:id="rId24"/>
    <p:sldId id="278" r:id="rId25"/>
    <p:sldId id="279" r:id="rId26"/>
    <p:sldId id="280" r:id="rId27"/>
    <p:sldId id="28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12/8/2019</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12/8/2019</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cs-CZ"/>
              <a:t>Kliknutím lze upravit styl.</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8" name="Date Placeholder 7"/>
          <p:cNvSpPr>
            <a:spLocks noGrp="1"/>
          </p:cNvSpPr>
          <p:nvPr>
            <p:ph type="dt" sz="half" idx="10"/>
          </p:nvPr>
        </p:nvSpPr>
        <p:spPr/>
        <p:txBody>
          <a:bodyPr/>
          <a:lstStyle/>
          <a:p>
            <a:fld id="{1CF131DD-A141-4471-BCF9-C6073EDD7E20}" type="datetimeFigureOut">
              <a:rPr lang="en-US" dirty="0"/>
              <a:t>12/8/2019</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12/8/2019</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12/8/2019</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5DE10D-5474-470E-AE82-24327480059F}"/>
              </a:ext>
            </a:extLst>
          </p:cNvPr>
          <p:cNvSpPr>
            <a:spLocks noGrp="1"/>
          </p:cNvSpPr>
          <p:nvPr>
            <p:ph type="ctrTitle"/>
          </p:nvPr>
        </p:nvSpPr>
        <p:spPr>
          <a:xfrm>
            <a:off x="1416424" y="2091263"/>
            <a:ext cx="9350188" cy="2590800"/>
          </a:xfrm>
        </p:spPr>
        <p:txBody>
          <a:bodyPr/>
          <a:lstStyle/>
          <a:p>
            <a:r>
              <a:rPr lang="cs-CZ" sz="6600" b="1" dirty="0">
                <a:effectLst>
                  <a:outerShdw blurRad="38100" dist="38100" dir="2700000" algn="tl">
                    <a:srgbClr val="000000">
                      <a:alpha val="43137"/>
                    </a:srgbClr>
                  </a:outerShdw>
                </a:effectLst>
              </a:rPr>
              <a:t>SVĚTOVÁ LITERATURA</a:t>
            </a:r>
            <a:br>
              <a:rPr lang="cs-CZ" sz="6600" b="1" dirty="0">
                <a:effectLst>
                  <a:outerShdw blurRad="38100" dist="38100" dir="2700000" algn="tl">
                    <a:srgbClr val="000000">
                      <a:alpha val="43137"/>
                    </a:srgbClr>
                  </a:outerShdw>
                </a:effectLst>
              </a:rPr>
            </a:br>
            <a:r>
              <a:rPr lang="cs-CZ" sz="6600" b="1" dirty="0">
                <a:effectLst>
                  <a:outerShdw blurRad="38100" dist="38100" dir="2700000" algn="tl">
                    <a:srgbClr val="000000">
                      <a:alpha val="43137"/>
                    </a:srgbClr>
                  </a:outerShdw>
                </a:effectLst>
              </a:rPr>
              <a:t>V LETECH 1900-1914</a:t>
            </a:r>
          </a:p>
        </p:txBody>
      </p:sp>
      <p:sp>
        <p:nvSpPr>
          <p:cNvPr id="3" name="Podnadpis 2">
            <a:extLst>
              <a:ext uri="{FF2B5EF4-FFF2-40B4-BE49-F238E27FC236}">
                <a16:creationId xmlns:a16="http://schemas.microsoft.com/office/drawing/2014/main" id="{6E10C444-5F15-4697-9F20-CB0B225F1557}"/>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385131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12D536-A8FD-4C63-9FC1-46B0E12AF042}"/>
              </a:ext>
            </a:extLst>
          </p:cNvPr>
          <p:cNvSpPr>
            <a:spLocks noGrp="1"/>
          </p:cNvSpPr>
          <p:nvPr>
            <p:ph type="title"/>
          </p:nvPr>
        </p:nvSpPr>
        <p:spPr>
          <a:xfrm>
            <a:off x="209550" y="261594"/>
            <a:ext cx="3241862" cy="1092077"/>
          </a:xfrm>
        </p:spPr>
        <p:txBody>
          <a:bodyPr/>
          <a:lstStyle/>
          <a:p>
            <a:r>
              <a:rPr lang="cs-CZ" b="1" dirty="0">
                <a:effectLst>
                  <a:outerShdw blurRad="38100" dist="38100" dir="2700000" algn="tl">
                    <a:srgbClr val="000000">
                      <a:alpha val="43137"/>
                    </a:srgbClr>
                  </a:outerShdw>
                </a:effectLst>
              </a:rPr>
              <a:t>Hudba</a:t>
            </a:r>
          </a:p>
        </p:txBody>
      </p:sp>
      <p:sp>
        <p:nvSpPr>
          <p:cNvPr id="3" name="Zástupný obsah 2">
            <a:extLst>
              <a:ext uri="{FF2B5EF4-FFF2-40B4-BE49-F238E27FC236}">
                <a16:creationId xmlns:a16="http://schemas.microsoft.com/office/drawing/2014/main" id="{AB6E55E8-4076-4FEA-9543-ABAC6F1DCA76}"/>
              </a:ext>
            </a:extLst>
          </p:cNvPr>
          <p:cNvSpPr>
            <a:spLocks noGrp="1"/>
          </p:cNvSpPr>
          <p:nvPr>
            <p:ph idx="1"/>
          </p:nvPr>
        </p:nvSpPr>
        <p:spPr>
          <a:xfrm>
            <a:off x="209550" y="1278367"/>
            <a:ext cx="8853768" cy="5212080"/>
          </a:xfrm>
        </p:spPr>
        <p:txBody>
          <a:bodyPr>
            <a:normAutofit/>
          </a:bodyPr>
          <a:lstStyle/>
          <a:p>
            <a:r>
              <a:rPr lang="cs-CZ" sz="3200" b="1" dirty="0">
                <a:effectLst>
                  <a:outerShdw blurRad="38100" dist="38100" dir="2700000" algn="tl">
                    <a:srgbClr val="000000">
                      <a:alpha val="43137"/>
                    </a:srgbClr>
                  </a:outerShdw>
                </a:effectLst>
              </a:rPr>
              <a:t>pozdní romantismus – </a:t>
            </a:r>
            <a:r>
              <a:rPr lang="cs-CZ" sz="3200" b="1" u="sng" dirty="0">
                <a:effectLst>
                  <a:outerShdw blurRad="38100" dist="38100" dir="2700000" algn="tl">
                    <a:srgbClr val="000000">
                      <a:alpha val="43137"/>
                    </a:srgbClr>
                  </a:outerShdw>
                </a:effectLst>
              </a:rPr>
              <a:t>Gustav Mahler</a:t>
            </a:r>
            <a:r>
              <a:rPr lang="cs-CZ" sz="3200" b="1" dirty="0">
                <a:effectLst>
                  <a:outerShdw blurRad="38100" dist="38100" dir="2700000" algn="tl">
                    <a:srgbClr val="000000">
                      <a:alpha val="43137"/>
                    </a:srgbClr>
                  </a:outerShdw>
                </a:effectLst>
              </a:rPr>
              <a:t>, </a:t>
            </a:r>
            <a:r>
              <a:rPr lang="cs-CZ" sz="3200" b="1" u="sng" dirty="0">
                <a:effectLst>
                  <a:outerShdw blurRad="38100" dist="38100" dir="2700000" algn="tl">
                    <a:srgbClr val="000000">
                      <a:alpha val="43137"/>
                    </a:srgbClr>
                  </a:outerShdw>
                </a:effectLst>
              </a:rPr>
              <a:t>Richard Str</a:t>
            </a:r>
            <a:r>
              <a:rPr lang="cs-CZ" sz="3200" b="1" dirty="0">
                <a:effectLst>
                  <a:outerShdw blurRad="38100" dist="38100" dir="2700000" algn="tl">
                    <a:srgbClr val="000000">
                      <a:alpha val="43137"/>
                    </a:srgbClr>
                  </a:outerShdw>
                </a:effectLst>
              </a:rPr>
              <a:t>auss</a:t>
            </a:r>
          </a:p>
          <a:p>
            <a:r>
              <a:rPr lang="cs-CZ" sz="3200" b="1" dirty="0">
                <a:effectLst>
                  <a:outerShdw blurRad="38100" dist="38100" dir="2700000" algn="tl">
                    <a:srgbClr val="000000">
                      <a:alpha val="43137"/>
                    </a:srgbClr>
                  </a:outerShdw>
                </a:effectLst>
              </a:rPr>
              <a:t>expresionismus – Druhá vídeňská škola</a:t>
            </a:r>
          </a:p>
          <a:p>
            <a:r>
              <a:rPr lang="cs-CZ" sz="3200" b="1" dirty="0">
                <a:effectLst>
                  <a:outerShdw blurRad="38100" dist="38100" dir="2700000" algn="tl">
                    <a:srgbClr val="000000">
                      <a:alpha val="43137"/>
                    </a:srgbClr>
                  </a:outerShdw>
                </a:effectLst>
              </a:rPr>
              <a:t>- </a:t>
            </a:r>
            <a:r>
              <a:rPr lang="cs-CZ" sz="3200" b="1" u="sng" dirty="0">
                <a:effectLst>
                  <a:outerShdw blurRad="38100" dist="38100" dir="2700000" algn="tl">
                    <a:srgbClr val="000000">
                      <a:alpha val="43137"/>
                    </a:srgbClr>
                  </a:outerShdw>
                </a:effectLst>
              </a:rPr>
              <a:t>Arnold Schönberg</a:t>
            </a:r>
          </a:p>
          <a:p>
            <a:r>
              <a:rPr lang="cs-CZ" sz="3200" b="1" dirty="0">
                <a:effectLst>
                  <a:outerShdw blurRad="38100" dist="38100" dir="2700000" algn="tl">
                    <a:srgbClr val="000000">
                      <a:alpha val="43137"/>
                    </a:srgbClr>
                  </a:outerShdw>
                </a:effectLst>
              </a:rPr>
              <a:t>- </a:t>
            </a:r>
            <a:r>
              <a:rPr lang="cs-CZ" sz="3200" b="1" u="sng" dirty="0" err="1">
                <a:effectLst>
                  <a:outerShdw blurRad="38100" dist="38100" dir="2700000" algn="tl">
                    <a:srgbClr val="000000">
                      <a:alpha val="43137"/>
                    </a:srgbClr>
                  </a:outerShdw>
                </a:effectLst>
              </a:rPr>
              <a:t>Alban</a:t>
            </a:r>
            <a:r>
              <a:rPr lang="cs-CZ" sz="3200" b="1" u="sng" dirty="0">
                <a:effectLst>
                  <a:outerShdw blurRad="38100" dist="38100" dir="2700000" algn="tl">
                    <a:srgbClr val="000000">
                      <a:alpha val="43137"/>
                    </a:srgbClr>
                  </a:outerShdw>
                </a:effectLst>
              </a:rPr>
              <a:t> </a:t>
            </a:r>
            <a:r>
              <a:rPr lang="cs-CZ" sz="3200" b="1" u="sng" dirty="0" err="1">
                <a:effectLst>
                  <a:outerShdw blurRad="38100" dist="38100" dir="2700000" algn="tl">
                    <a:srgbClr val="000000">
                      <a:alpha val="43137"/>
                    </a:srgbClr>
                  </a:outerShdw>
                </a:effectLst>
              </a:rPr>
              <a:t>Berg</a:t>
            </a:r>
            <a:endParaRPr lang="cs-CZ" sz="3200" b="1" u="sng" dirty="0">
              <a:effectLst>
                <a:outerShdw blurRad="38100" dist="38100" dir="2700000" algn="tl">
                  <a:srgbClr val="000000">
                    <a:alpha val="43137"/>
                  </a:srgbClr>
                </a:outerShdw>
              </a:effectLst>
            </a:endParaRPr>
          </a:p>
          <a:p>
            <a:r>
              <a:rPr lang="cs-CZ" sz="3200" b="1" dirty="0">
                <a:effectLst>
                  <a:outerShdw blurRad="38100" dist="38100" dir="2700000" algn="tl">
                    <a:srgbClr val="000000">
                      <a:alpha val="43137"/>
                    </a:srgbClr>
                  </a:outerShdw>
                </a:effectLst>
              </a:rPr>
              <a:t>- </a:t>
            </a:r>
            <a:r>
              <a:rPr lang="cs-CZ" sz="3200" b="1" u="sng" dirty="0">
                <a:effectLst>
                  <a:outerShdw blurRad="38100" dist="38100" dir="2700000" algn="tl">
                    <a:srgbClr val="000000">
                      <a:alpha val="43137"/>
                    </a:srgbClr>
                  </a:outerShdw>
                </a:effectLst>
              </a:rPr>
              <a:t>Anton </a:t>
            </a:r>
            <a:r>
              <a:rPr lang="cs-CZ" sz="3200" b="1" u="sng" dirty="0" err="1">
                <a:effectLst>
                  <a:outerShdw blurRad="38100" dist="38100" dir="2700000" algn="tl">
                    <a:srgbClr val="000000">
                      <a:alpha val="43137"/>
                    </a:srgbClr>
                  </a:outerShdw>
                </a:effectLst>
              </a:rPr>
              <a:t>Webern</a:t>
            </a:r>
            <a:endParaRPr lang="cs-CZ" sz="3200" b="1" u="sng" dirty="0">
              <a:effectLst>
                <a:outerShdw blurRad="38100" dist="38100" dir="2700000" algn="tl">
                  <a:srgbClr val="000000">
                    <a:alpha val="43137"/>
                  </a:srgbClr>
                </a:outerShdw>
              </a:effectLst>
            </a:endParaRPr>
          </a:p>
          <a:p>
            <a:r>
              <a:rPr lang="cs-CZ" sz="3200" b="1" dirty="0">
                <a:effectLst>
                  <a:outerShdw blurRad="38100" dist="38100" dir="2700000" algn="tl">
                    <a:srgbClr val="000000">
                      <a:alpha val="43137"/>
                    </a:srgbClr>
                  </a:outerShdw>
                </a:effectLst>
              </a:rPr>
              <a:t>- kakofonie, dodekafonie</a:t>
            </a:r>
          </a:p>
          <a:p>
            <a:r>
              <a:rPr lang="cs-CZ" sz="3200" b="1" dirty="0">
                <a:effectLst>
                  <a:outerShdw blurRad="38100" dist="38100" dir="2700000" algn="tl">
                    <a:srgbClr val="000000">
                      <a:alpha val="43137"/>
                    </a:srgbClr>
                  </a:outerShdw>
                </a:effectLst>
              </a:rPr>
              <a:t>- inspirace folklorem – </a:t>
            </a:r>
            <a:r>
              <a:rPr lang="cs-CZ" sz="3200" b="1" u="sng" dirty="0">
                <a:effectLst>
                  <a:outerShdw blurRad="38100" dist="38100" dir="2700000" algn="tl">
                    <a:srgbClr val="000000">
                      <a:alpha val="43137"/>
                    </a:srgbClr>
                  </a:outerShdw>
                </a:effectLst>
              </a:rPr>
              <a:t>Igor </a:t>
            </a:r>
            <a:r>
              <a:rPr lang="cs-CZ" sz="3200" b="1" u="sng" dirty="0" err="1">
                <a:effectLst>
                  <a:outerShdw blurRad="38100" dist="38100" dir="2700000" algn="tl">
                    <a:srgbClr val="000000">
                      <a:alpha val="43137"/>
                    </a:srgbClr>
                  </a:outerShdw>
                </a:effectLst>
              </a:rPr>
              <a:t>Stravinskij</a:t>
            </a:r>
            <a:r>
              <a:rPr lang="cs-CZ" sz="3200" b="1" dirty="0">
                <a:effectLst>
                  <a:outerShdw blurRad="38100" dist="38100" dir="2700000" algn="tl">
                    <a:srgbClr val="000000">
                      <a:alpha val="43137"/>
                    </a:srgbClr>
                  </a:outerShdw>
                </a:effectLst>
              </a:rPr>
              <a:t>, balet </a:t>
            </a:r>
            <a:r>
              <a:rPr lang="cs-CZ" sz="3200" b="1" i="1" dirty="0">
                <a:effectLst>
                  <a:outerShdw blurRad="38100" dist="38100" dir="2700000" algn="tl">
                    <a:srgbClr val="000000">
                      <a:alpha val="43137"/>
                    </a:srgbClr>
                  </a:outerShdw>
                </a:effectLst>
              </a:rPr>
              <a:t>Svěcení jara</a:t>
            </a:r>
            <a:endParaRPr lang="cs-CZ" sz="3200" b="1" dirty="0">
              <a:effectLst>
                <a:outerShdw blurRad="38100" dist="38100" dir="2700000" algn="tl">
                  <a:srgbClr val="000000">
                    <a:alpha val="43137"/>
                  </a:srgbClr>
                </a:outerShdw>
              </a:effectLst>
            </a:endParaRPr>
          </a:p>
        </p:txBody>
      </p:sp>
      <p:pic>
        <p:nvPicPr>
          <p:cNvPr id="8194" name="Picture 2" descr="Résultat de recherche d'images pour &quot;Gustav Mahler&quot;&quot;">
            <a:extLst>
              <a:ext uri="{FF2B5EF4-FFF2-40B4-BE49-F238E27FC236}">
                <a16:creationId xmlns:a16="http://schemas.microsoft.com/office/drawing/2014/main" id="{4625308C-D559-48CF-9796-50D487B9D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0884" y="0"/>
            <a:ext cx="1701116" cy="222969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ésultat de recherche d'images pour &quot;Richard Strauss&quot;&quot;">
            <a:extLst>
              <a:ext uri="{FF2B5EF4-FFF2-40B4-BE49-F238E27FC236}">
                <a16:creationId xmlns:a16="http://schemas.microsoft.com/office/drawing/2014/main" id="{0AA1120C-1CE1-4BBD-90C2-DF5E15510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1001" y="1"/>
            <a:ext cx="1479883" cy="222969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ésultat de recherche d'images pour &quot;Arnold Schönberg&quot;&quot;">
            <a:extLst>
              <a:ext uri="{FF2B5EF4-FFF2-40B4-BE49-F238E27FC236}">
                <a16:creationId xmlns:a16="http://schemas.microsoft.com/office/drawing/2014/main" id="{6909A1A1-223F-4071-9EFE-7071BF766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9775" y="2229690"/>
            <a:ext cx="1682225" cy="247678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ésultat de recherche d'images pour &quot;Alban Berg&quot;&quot;">
            <a:extLst>
              <a:ext uri="{FF2B5EF4-FFF2-40B4-BE49-F238E27FC236}">
                <a16:creationId xmlns:a16="http://schemas.microsoft.com/office/drawing/2014/main" id="{4B7BB103-0D9B-41C9-8EDF-E347FACCF7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0841" y="2228850"/>
            <a:ext cx="1532360" cy="193077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Résultat de recherche d'images pour &quot;Anton Webern&quot;&quot;">
            <a:extLst>
              <a:ext uri="{FF2B5EF4-FFF2-40B4-BE49-F238E27FC236}">
                <a16:creationId xmlns:a16="http://schemas.microsoft.com/office/drawing/2014/main" id="{3B3C0A96-C4AE-4667-B6B5-D9F86615A3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41373" y="4635874"/>
            <a:ext cx="1648674" cy="2222126"/>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Résultat de recherche d'images pour &quot;Igor Stravinskij&quot;&quot;">
            <a:extLst>
              <a:ext uri="{FF2B5EF4-FFF2-40B4-BE49-F238E27FC236}">
                <a16:creationId xmlns:a16="http://schemas.microsoft.com/office/drawing/2014/main" id="{F787ABA2-0517-48C2-9ECB-0BF5656485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2854" y="4159624"/>
            <a:ext cx="1806388" cy="2684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05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0D5F9A-701D-46DF-AB03-6971363474DD}"/>
              </a:ext>
            </a:extLst>
          </p:cNvPr>
          <p:cNvSpPr>
            <a:spLocks noGrp="1"/>
          </p:cNvSpPr>
          <p:nvPr>
            <p:ph type="title"/>
          </p:nvPr>
        </p:nvSpPr>
        <p:spPr>
          <a:xfrm>
            <a:off x="251012" y="248147"/>
            <a:ext cx="9637059" cy="1105524"/>
          </a:xfrm>
        </p:spPr>
        <p:txBody>
          <a:bodyPr/>
          <a:lstStyle/>
          <a:p>
            <a:r>
              <a:rPr lang="cs-CZ" b="1" dirty="0">
                <a:effectLst>
                  <a:outerShdw blurRad="38100" dist="38100" dir="2700000" algn="tl">
                    <a:srgbClr val="000000">
                      <a:alpha val="43137"/>
                    </a:srgbClr>
                  </a:outerShdw>
                </a:effectLst>
              </a:rPr>
              <a:t>Literatura</a:t>
            </a:r>
          </a:p>
        </p:txBody>
      </p:sp>
      <p:sp>
        <p:nvSpPr>
          <p:cNvPr id="3" name="Zástupný obsah 2">
            <a:extLst>
              <a:ext uri="{FF2B5EF4-FFF2-40B4-BE49-F238E27FC236}">
                <a16:creationId xmlns:a16="http://schemas.microsoft.com/office/drawing/2014/main" id="{639C1ED6-F80E-412E-A45E-6EEFFF82FCCF}"/>
              </a:ext>
            </a:extLst>
          </p:cNvPr>
          <p:cNvSpPr>
            <a:spLocks noGrp="1"/>
          </p:cNvSpPr>
          <p:nvPr>
            <p:ph idx="1"/>
          </p:nvPr>
        </p:nvSpPr>
        <p:spPr>
          <a:xfrm>
            <a:off x="251011" y="1834179"/>
            <a:ext cx="6732495" cy="3931920"/>
          </a:xfrm>
        </p:spPr>
        <p:txBody>
          <a:bodyPr>
            <a:normAutofit/>
          </a:bodyPr>
          <a:lstStyle/>
          <a:p>
            <a:r>
              <a:rPr lang="cs-CZ" sz="3200" b="1" dirty="0">
                <a:effectLst>
                  <a:outerShdw blurRad="38100" dist="38100" dir="2700000" algn="tl">
                    <a:srgbClr val="000000">
                      <a:alpha val="43137"/>
                    </a:srgbClr>
                  </a:outerShdw>
                </a:effectLst>
              </a:rPr>
              <a:t>futurismus</a:t>
            </a:r>
          </a:p>
          <a:p>
            <a:r>
              <a:rPr lang="cs-CZ" sz="3200" b="1" dirty="0">
                <a:effectLst>
                  <a:outerShdw blurRad="38100" dist="38100" dir="2700000" algn="tl">
                    <a:srgbClr val="000000">
                      <a:alpha val="43137"/>
                    </a:srgbClr>
                  </a:outerShdw>
                </a:effectLst>
              </a:rPr>
              <a:t>civilismus</a:t>
            </a:r>
          </a:p>
          <a:p>
            <a:r>
              <a:rPr lang="cs-CZ" sz="3200" b="1" dirty="0">
                <a:effectLst>
                  <a:outerShdw blurRad="38100" dist="38100" dir="2700000" algn="tl">
                    <a:srgbClr val="000000">
                      <a:alpha val="43137"/>
                    </a:srgbClr>
                  </a:outerShdw>
                </a:effectLst>
              </a:rPr>
              <a:t>dadaismus</a:t>
            </a:r>
          </a:p>
          <a:p>
            <a:r>
              <a:rPr lang="cs-CZ" sz="3200" b="1" dirty="0">
                <a:effectLst>
                  <a:outerShdw blurRad="38100" dist="38100" dir="2700000" algn="tl">
                    <a:srgbClr val="000000">
                      <a:alpha val="43137"/>
                    </a:srgbClr>
                  </a:outerShdw>
                </a:effectLst>
              </a:rPr>
              <a:t>kubismus-</a:t>
            </a:r>
            <a:r>
              <a:rPr lang="cs-CZ" sz="3200" b="1" dirty="0" err="1">
                <a:effectLst>
                  <a:outerShdw blurRad="38100" dist="38100" dir="2700000" algn="tl">
                    <a:srgbClr val="000000">
                      <a:alpha val="43137"/>
                    </a:srgbClr>
                  </a:outerShdw>
                </a:effectLst>
              </a:rPr>
              <a:t>kubofuturismus</a:t>
            </a:r>
            <a:r>
              <a:rPr lang="cs-CZ" sz="3200" b="1" dirty="0">
                <a:effectLst>
                  <a:outerShdw blurRad="38100" dist="38100" dir="2700000" algn="tl">
                    <a:srgbClr val="000000">
                      <a:alpha val="43137"/>
                    </a:srgbClr>
                  </a:outerShdw>
                </a:effectLst>
              </a:rPr>
              <a:t> – kaligramy G. Apollinaira</a:t>
            </a:r>
          </a:p>
        </p:txBody>
      </p:sp>
      <p:pic>
        <p:nvPicPr>
          <p:cNvPr id="9218" name="Picture 2" descr="Résultat de recherche d'images pour &quot;kaligram&quot;&quot;">
            <a:extLst>
              <a:ext uri="{FF2B5EF4-FFF2-40B4-BE49-F238E27FC236}">
                <a16:creationId xmlns:a16="http://schemas.microsoft.com/office/drawing/2014/main" id="{F98B026F-E4EB-40AC-BF4E-BD00D0910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4894" y="248146"/>
            <a:ext cx="5056094" cy="6400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251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C6AC78-323F-4BB0-A675-8F51240EC8E7}"/>
              </a:ext>
            </a:extLst>
          </p:cNvPr>
          <p:cNvSpPr>
            <a:spLocks noGrp="1"/>
          </p:cNvSpPr>
          <p:nvPr>
            <p:ph type="title"/>
          </p:nvPr>
        </p:nvSpPr>
        <p:spPr>
          <a:xfrm>
            <a:off x="259976" y="239183"/>
            <a:ext cx="10058400" cy="997946"/>
          </a:xfrm>
        </p:spPr>
        <p:txBody>
          <a:bodyPr/>
          <a:lstStyle/>
          <a:p>
            <a:r>
              <a:rPr lang="cs-CZ" b="1" dirty="0">
                <a:effectLst>
                  <a:outerShdw blurRad="38100" dist="38100" dir="2700000" algn="tl">
                    <a:srgbClr val="000000">
                      <a:alpha val="43137"/>
                    </a:srgbClr>
                  </a:outerShdw>
                </a:effectLst>
              </a:rPr>
              <a:t>Futurismus</a:t>
            </a:r>
          </a:p>
        </p:txBody>
      </p:sp>
      <p:sp>
        <p:nvSpPr>
          <p:cNvPr id="3" name="Zástupný obsah 2">
            <a:extLst>
              <a:ext uri="{FF2B5EF4-FFF2-40B4-BE49-F238E27FC236}">
                <a16:creationId xmlns:a16="http://schemas.microsoft.com/office/drawing/2014/main" id="{4DD76290-45CF-404E-AAE5-C007A6D0C105}"/>
              </a:ext>
            </a:extLst>
          </p:cNvPr>
          <p:cNvSpPr>
            <a:spLocks noGrp="1"/>
          </p:cNvSpPr>
          <p:nvPr>
            <p:ph idx="1"/>
          </p:nvPr>
        </p:nvSpPr>
        <p:spPr>
          <a:xfrm>
            <a:off x="259976" y="1237129"/>
            <a:ext cx="11672048" cy="5381688"/>
          </a:xfrm>
        </p:spPr>
        <p:txBody>
          <a:bodyPr>
            <a:normAutofit lnSpcReduction="10000"/>
          </a:bodyPr>
          <a:lstStyle/>
          <a:p>
            <a:r>
              <a:rPr lang="cs-CZ" sz="3200" b="1" dirty="0">
                <a:effectLst>
                  <a:outerShdw blurRad="38100" dist="38100" dir="2700000" algn="tl">
                    <a:srgbClr val="000000">
                      <a:alpha val="43137"/>
                    </a:srgbClr>
                  </a:outerShdw>
                </a:effectLst>
              </a:rPr>
              <a:t>Itálie, 1909</a:t>
            </a:r>
          </a:p>
          <a:p>
            <a:r>
              <a:rPr lang="cs-CZ" sz="3200" b="1" dirty="0">
                <a:effectLst>
                  <a:outerShdw blurRad="38100" dist="38100" dir="2700000" algn="tl">
                    <a:srgbClr val="000000">
                      <a:alpha val="43137"/>
                    </a:srgbClr>
                  </a:outerShdw>
                </a:effectLst>
              </a:rPr>
              <a:t>Filippo Tommaso </a:t>
            </a:r>
            <a:r>
              <a:rPr lang="cs-CZ" sz="3200" b="1" dirty="0" err="1">
                <a:effectLst>
                  <a:outerShdw blurRad="38100" dist="38100" dir="2700000" algn="tl">
                    <a:srgbClr val="000000">
                      <a:alpha val="43137"/>
                    </a:srgbClr>
                  </a:outerShdw>
                </a:effectLst>
              </a:rPr>
              <a:t>Marinetti</a:t>
            </a:r>
            <a:r>
              <a:rPr lang="cs-CZ" sz="3200" b="1" dirty="0">
                <a:effectLst>
                  <a:outerShdw blurRad="38100" dist="38100" dir="2700000" algn="tl">
                    <a:srgbClr val="000000">
                      <a:alpha val="43137"/>
                    </a:srgbClr>
                  </a:outerShdw>
                </a:effectLst>
              </a:rPr>
              <a:t> (1876-1944) </a:t>
            </a:r>
          </a:p>
          <a:p>
            <a:r>
              <a:rPr lang="cs-CZ" sz="3200" b="1" i="1" dirty="0">
                <a:effectLst>
                  <a:outerShdw blurRad="38100" dist="38100" dir="2700000" algn="tl">
                    <a:srgbClr val="000000">
                      <a:alpha val="43137"/>
                    </a:srgbClr>
                  </a:outerShdw>
                </a:effectLst>
              </a:rPr>
              <a:t>Manifest futurismu</a:t>
            </a:r>
            <a:r>
              <a:rPr lang="cs-CZ" sz="3200" b="1" dirty="0">
                <a:effectLst>
                  <a:outerShdw blurRad="38100" dist="38100" dir="2700000" algn="tl">
                    <a:srgbClr val="000000">
                      <a:alpha val="43137"/>
                    </a:srgbClr>
                  </a:outerShdw>
                </a:effectLst>
              </a:rPr>
              <a:t> </a:t>
            </a:r>
          </a:p>
          <a:p>
            <a:r>
              <a:rPr lang="cs-CZ" sz="3200" b="1" i="1" dirty="0">
                <a:effectLst>
                  <a:outerShdw blurRad="38100" dist="38100" dir="2700000" algn="tl">
                    <a:srgbClr val="000000">
                      <a:alpha val="43137"/>
                    </a:srgbClr>
                  </a:outerShdw>
                </a:effectLst>
              </a:rPr>
              <a:t>- </a:t>
            </a:r>
            <a:r>
              <a:rPr lang="cs-CZ" sz="3200" b="1" dirty="0">
                <a:effectLst>
                  <a:outerShdw blurRad="38100" dist="38100" dir="2700000" algn="tl">
                    <a:srgbClr val="000000">
                      <a:alpha val="43137"/>
                    </a:srgbClr>
                  </a:outerShdw>
                </a:effectLst>
              </a:rPr>
              <a:t>šok v uměleckém světě</a:t>
            </a:r>
          </a:p>
          <a:p>
            <a:r>
              <a:rPr lang="cs-CZ" sz="3200" b="1" dirty="0">
                <a:effectLst>
                  <a:outerShdw blurRad="38100" dist="38100" dir="2700000" algn="tl">
                    <a:srgbClr val="000000">
                      <a:alpha val="43137"/>
                    </a:srgbClr>
                  </a:outerShdw>
                </a:effectLst>
              </a:rPr>
              <a:t>- odpor k tradicím</a:t>
            </a:r>
          </a:p>
          <a:p>
            <a:r>
              <a:rPr lang="cs-CZ" sz="3200" b="1" dirty="0">
                <a:effectLst>
                  <a:outerShdw blurRad="38100" dist="38100" dir="2700000" algn="tl">
                    <a:srgbClr val="000000">
                      <a:alpha val="43137"/>
                    </a:srgbClr>
                  </a:outerShdw>
                </a:effectLst>
              </a:rPr>
              <a:t>- futuristé se distancovali od všech předchůdců</a:t>
            </a:r>
          </a:p>
          <a:p>
            <a:r>
              <a:rPr lang="cs-CZ" sz="3200" b="1" dirty="0">
                <a:effectLst>
                  <a:outerShdw blurRad="38100" dist="38100" dir="2700000" algn="tl">
                    <a:srgbClr val="000000">
                      <a:alpha val="43137"/>
                    </a:srgbClr>
                  </a:outerShdw>
                </a:effectLst>
              </a:rPr>
              <a:t>- hledali nový výraz pro pohyb, </a:t>
            </a:r>
          </a:p>
          <a:p>
            <a:r>
              <a:rPr lang="cs-CZ" sz="3200" b="1" dirty="0">
                <a:effectLst>
                  <a:outerShdw blurRad="38100" dist="38100" dir="2700000" algn="tl">
                    <a:srgbClr val="000000">
                      <a:alpha val="43137"/>
                    </a:srgbClr>
                  </a:outerShdw>
                </a:effectLst>
              </a:rPr>
              <a:t>- propagovali svět techniky, rychlost, destrukci</a:t>
            </a:r>
          </a:p>
          <a:p>
            <a:r>
              <a:rPr lang="cs-CZ" sz="3200" b="1" dirty="0">
                <a:effectLst>
                  <a:outerShdw blurRad="38100" dist="38100" dir="2700000" algn="tl">
                    <a:srgbClr val="000000">
                      <a:alpha val="43137"/>
                    </a:srgbClr>
                  </a:outerShdw>
                </a:effectLst>
              </a:rPr>
              <a:t>- chtěli zlikvidovat harmonii a všechny konvence</a:t>
            </a:r>
          </a:p>
        </p:txBody>
      </p:sp>
      <p:pic>
        <p:nvPicPr>
          <p:cNvPr id="10242" name="Picture 2">
            <a:extLst>
              <a:ext uri="{FF2B5EF4-FFF2-40B4-BE49-F238E27FC236}">
                <a16:creationId xmlns:a16="http://schemas.microsoft.com/office/drawing/2014/main" id="{197BE74C-E2E6-4571-9F91-65DE27E4B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0" y="0"/>
            <a:ext cx="2381250"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760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2951957-0E75-497C-977B-31190154CB63}"/>
              </a:ext>
            </a:extLst>
          </p:cNvPr>
          <p:cNvSpPr>
            <a:spLocks noGrp="1"/>
          </p:cNvSpPr>
          <p:nvPr>
            <p:ph idx="1"/>
          </p:nvPr>
        </p:nvSpPr>
        <p:spPr>
          <a:xfrm>
            <a:off x="233081" y="224118"/>
            <a:ext cx="11689977" cy="6355976"/>
          </a:xfrm>
        </p:spPr>
        <p:txBody>
          <a:bodyPr>
            <a:normAutofit lnSpcReduction="10000"/>
          </a:bodyPr>
          <a:lstStyle/>
          <a:p>
            <a:r>
              <a:rPr lang="cs-CZ" sz="2800" b="1" dirty="0">
                <a:effectLst>
                  <a:outerShdw blurRad="38100" dist="38100" dir="2700000" algn="tl">
                    <a:srgbClr val="000000">
                      <a:alpha val="43137"/>
                    </a:srgbClr>
                  </a:outerShdw>
                </a:effectLst>
              </a:rPr>
              <a:t>1</a:t>
            </a:r>
            <a:r>
              <a:rPr lang="cs-CZ" sz="3200" b="1" dirty="0">
                <a:effectLst>
                  <a:outerShdw blurRad="38100" dist="38100" dir="2700000" algn="tl">
                    <a:srgbClr val="000000">
                      <a:alpha val="43137"/>
                    </a:srgbClr>
                  </a:outerShdw>
                </a:effectLst>
              </a:rPr>
              <a:t>. Chceme zpívat o lásce k nebezpečí, o návyku na energii a odvahu. </a:t>
            </a:r>
          </a:p>
          <a:p>
            <a:r>
              <a:rPr lang="cs-CZ" sz="3200" b="1" dirty="0">
                <a:effectLst>
                  <a:outerShdw blurRad="38100" dist="38100" dir="2700000" algn="tl">
                    <a:srgbClr val="000000">
                      <a:alpha val="43137"/>
                    </a:srgbClr>
                  </a:outerShdw>
                </a:effectLst>
              </a:rPr>
              <a:t>2. Kuráž, odvaha a vzpoura budou základními prvky naší poezie. </a:t>
            </a:r>
          </a:p>
          <a:p>
            <a:r>
              <a:rPr lang="cs-CZ" sz="3200" b="1" dirty="0">
                <a:effectLst>
                  <a:outerShdw blurRad="38100" dist="38100" dir="2700000" algn="tl">
                    <a:srgbClr val="000000">
                      <a:alpha val="43137"/>
                    </a:srgbClr>
                  </a:outerShdw>
                </a:effectLst>
              </a:rPr>
              <a:t>3. Až dosud literatura oslavovala zamyšlenou nehybnost, extázi a sen. My chceme oslavovat agresívní pohyb, horečnou nespavost, běh, salto mortale, facku a pěst. </a:t>
            </a:r>
          </a:p>
          <a:p>
            <a:r>
              <a:rPr lang="cs-CZ" sz="3200" b="1" dirty="0">
                <a:effectLst>
                  <a:outerShdw blurRad="38100" dist="38100" dir="2700000" algn="tl">
                    <a:srgbClr val="000000">
                      <a:alpha val="43137"/>
                    </a:srgbClr>
                  </a:outerShdw>
                </a:effectLst>
              </a:rPr>
              <a:t>4. Tvrdíme, že nádhera světa se obohatila o jednu novou krásu: krásu rychlosti. Závodní automobil se svou nádhernou kapotou a tlustými trubkami podobá hadům s výbušným dechem . . . řvoucí automobil, který jede, jako by letěl na dělovém náboji, je krásnější než Niké ze </a:t>
            </a:r>
            <a:r>
              <a:rPr lang="cs-CZ" sz="3200" b="1" dirty="0" err="1">
                <a:effectLst>
                  <a:outerShdw blurRad="38100" dist="38100" dir="2700000" algn="tl">
                    <a:srgbClr val="000000">
                      <a:alpha val="43137"/>
                    </a:srgbClr>
                  </a:outerShdw>
                </a:effectLst>
              </a:rPr>
              <a:t>Samothráky</a:t>
            </a:r>
            <a:r>
              <a:rPr lang="cs-CZ" sz="3200" b="1"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822844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725170A-3F39-4BBA-B4FA-70095D450CC0}"/>
              </a:ext>
            </a:extLst>
          </p:cNvPr>
          <p:cNvSpPr>
            <a:spLocks noGrp="1"/>
          </p:cNvSpPr>
          <p:nvPr>
            <p:ph idx="1"/>
          </p:nvPr>
        </p:nvSpPr>
        <p:spPr>
          <a:xfrm>
            <a:off x="277905" y="268941"/>
            <a:ext cx="11618259" cy="6257365"/>
          </a:xfrm>
        </p:spPr>
        <p:txBody>
          <a:bodyPr>
            <a:normAutofit lnSpcReduction="10000"/>
          </a:bodyPr>
          <a:lstStyle/>
          <a:p>
            <a:r>
              <a:rPr lang="cs-CZ" sz="3200" b="1" dirty="0">
                <a:effectLst>
                  <a:outerShdw blurRad="38100" dist="38100" dir="2700000" algn="tl">
                    <a:srgbClr val="000000">
                      <a:alpha val="43137"/>
                    </a:srgbClr>
                  </a:outerShdw>
                </a:effectLst>
              </a:rPr>
              <a:t>5. Chceme skládat hymny na člověka, který drží volant, jehož ideální osa prochází Zemí, která je také vržena do pohybu po své oběžné dráze. </a:t>
            </a:r>
          </a:p>
          <a:p>
            <a:r>
              <a:rPr lang="cs-CZ" sz="3200" b="1" dirty="0">
                <a:effectLst>
                  <a:outerShdw blurRad="38100" dist="38100" dir="2700000" algn="tl">
                    <a:srgbClr val="000000">
                      <a:alpha val="43137"/>
                    </a:srgbClr>
                  </a:outerShdw>
                </a:effectLst>
              </a:rPr>
              <a:t>6. Je třeba, aby se básník se zápalem, okázale a velkomyslně snažil o zvýšení nadšeného žáru prvotních prvků</a:t>
            </a:r>
          </a:p>
          <a:p>
            <a:r>
              <a:rPr lang="cs-CZ" sz="3200" b="1" dirty="0">
                <a:effectLst>
                  <a:outerShdw blurRad="38100" dist="38100" dir="2700000" algn="tl">
                    <a:srgbClr val="000000">
                      <a:alpha val="43137"/>
                    </a:srgbClr>
                  </a:outerShdw>
                </a:effectLst>
              </a:rPr>
              <a:t>7. Není krása tam, kde není boj. Žádné dílo, které nemá agresivní charakter, nemůže být mistrovským dílem. Poezie musí být prudkým útokem proti neznámým silám, který je donutí, aby se vrhly na kolena před člověkem. </a:t>
            </a:r>
          </a:p>
          <a:p>
            <a:r>
              <a:rPr lang="cs-CZ" sz="3200" b="1" dirty="0">
                <a:effectLst>
                  <a:outerShdw blurRad="38100" dist="38100" dir="2700000" algn="tl">
                    <a:srgbClr val="000000">
                      <a:alpha val="43137"/>
                    </a:srgbClr>
                  </a:outerShdw>
                </a:effectLst>
              </a:rPr>
              <a:t>8. Jsme na nejzazším mysu věků! . . . Čas a Prostor včera zemřeli. Žijeme už v absolutnu, protože jsme vytvořili věčnou, všudypřítomnou rychlost</a:t>
            </a:r>
          </a:p>
        </p:txBody>
      </p:sp>
    </p:spTree>
    <p:extLst>
      <p:ext uri="{BB962C8B-B14F-4D97-AF65-F5344CB8AC3E}">
        <p14:creationId xmlns:p14="http://schemas.microsoft.com/office/powerpoint/2010/main" val="4054125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5C5EAC0-CFF5-4E80-85A6-3C170C2F148A}"/>
              </a:ext>
            </a:extLst>
          </p:cNvPr>
          <p:cNvSpPr>
            <a:spLocks noGrp="1"/>
          </p:cNvSpPr>
          <p:nvPr>
            <p:ph idx="1"/>
          </p:nvPr>
        </p:nvSpPr>
        <p:spPr>
          <a:xfrm>
            <a:off x="215153" y="233081"/>
            <a:ext cx="11734800" cy="6338047"/>
          </a:xfrm>
        </p:spPr>
        <p:txBody>
          <a:bodyPr>
            <a:noAutofit/>
          </a:bodyPr>
          <a:lstStyle/>
          <a:p>
            <a:r>
              <a:rPr lang="cs-CZ" sz="3200" b="1" dirty="0">
                <a:effectLst>
                  <a:outerShdw blurRad="38100" dist="38100" dir="2700000" algn="tl">
                    <a:srgbClr val="000000">
                      <a:alpha val="43137"/>
                    </a:srgbClr>
                  </a:outerShdw>
                </a:effectLst>
              </a:rPr>
              <a:t>9. Chceme oslavovat válku – jedinou hygienu světa – militarismus, patriotismus, rozbíječské činy anarchistů, krásné myšlenky, pro které se umírá, a pohrdání ženou. </a:t>
            </a:r>
          </a:p>
          <a:p>
            <a:r>
              <a:rPr lang="cs-CZ" sz="3200" b="1" dirty="0">
                <a:effectLst>
                  <a:outerShdw blurRad="38100" dist="38100" dir="2700000" algn="tl">
                    <a:srgbClr val="000000">
                      <a:alpha val="43137"/>
                    </a:srgbClr>
                  </a:outerShdw>
                </a:effectLst>
              </a:rPr>
              <a:t>10. Chceme rozbít muzea, knihovny, všechny možné akademie, a bojovat proti moralismu, feminismu a proti každé </a:t>
            </a:r>
            <a:r>
              <a:rPr lang="cs-CZ" sz="3200" b="1" dirty="0" err="1">
                <a:effectLst>
                  <a:outerShdw blurRad="38100" dist="38100" dir="2700000" algn="tl">
                    <a:srgbClr val="000000">
                      <a:alpha val="43137"/>
                    </a:srgbClr>
                  </a:outerShdw>
                </a:effectLst>
              </a:rPr>
              <a:t>utilitářské</a:t>
            </a:r>
            <a:r>
              <a:rPr lang="cs-CZ" sz="3200" b="1" dirty="0">
                <a:effectLst>
                  <a:outerShdw blurRad="38100" dist="38100" dir="2700000" algn="tl">
                    <a:srgbClr val="000000">
                      <a:alpha val="43137"/>
                    </a:srgbClr>
                  </a:outerShdw>
                </a:effectLst>
              </a:rPr>
              <a:t> nebo oportunistické podlosti. </a:t>
            </a:r>
          </a:p>
          <a:p>
            <a:r>
              <a:rPr lang="cs-CZ" sz="3200" b="1" dirty="0">
                <a:effectLst>
                  <a:outerShdw blurRad="38100" dist="38100" dir="2700000" algn="tl">
                    <a:srgbClr val="000000">
                      <a:alpha val="43137"/>
                    </a:srgbClr>
                  </a:outerShdw>
                </a:effectLst>
              </a:rPr>
              <a:t>11. Budeme opěvat davy, jimiž hýbá práce, rozkoš nebo povstání: budeme opěvat mnohobarevné a polyfonní příboje revolucí v moderních hlavních městech, budeme opěvat vibrující noční žár arzenálů a doků zapálených prudkými elektrickými měsíci, hltavé stanice, požíračky hadů, </a:t>
            </a:r>
          </a:p>
        </p:txBody>
      </p:sp>
    </p:spTree>
    <p:extLst>
      <p:ext uri="{BB962C8B-B14F-4D97-AF65-F5344CB8AC3E}">
        <p14:creationId xmlns:p14="http://schemas.microsoft.com/office/powerpoint/2010/main" val="1973620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B64EF70-D9E4-467F-A0F1-B37B675BFE6B}"/>
              </a:ext>
            </a:extLst>
          </p:cNvPr>
          <p:cNvSpPr>
            <a:spLocks noGrp="1"/>
          </p:cNvSpPr>
          <p:nvPr>
            <p:ph idx="1"/>
          </p:nvPr>
        </p:nvSpPr>
        <p:spPr>
          <a:xfrm>
            <a:off x="206187" y="242047"/>
            <a:ext cx="11824447" cy="6373906"/>
          </a:xfrm>
        </p:spPr>
        <p:txBody>
          <a:bodyPr>
            <a:normAutofit/>
          </a:bodyPr>
          <a:lstStyle/>
          <a:p>
            <a:r>
              <a:rPr lang="cs-CZ" sz="3200" b="1" dirty="0">
                <a:effectLst>
                  <a:outerShdw blurRad="38100" dist="38100" dir="2700000" algn="tl">
                    <a:srgbClr val="000000">
                      <a:alpha val="43137"/>
                    </a:srgbClr>
                  </a:outerShdw>
                </a:effectLst>
              </a:rPr>
              <a:t>kteří kouří, továrny zavěšené na mracích svými zkřivenými stužkami kouře, mosty, které se podobají gigantickým gymnastům přeskakujícím řeky a lesknoucím se na slunci blýskáním nožů, které hrabou na kolejích jako ohromní oceloví oři krocení trubkami, a klouzavý let letadel, jejichž vrtule pleská ve větru jako prapor, jako by tleskala nadšenému davu.</a:t>
            </a:r>
          </a:p>
          <a:p>
            <a:endParaRPr lang="cs-CZ" sz="3200" b="1" dirty="0">
              <a:effectLst>
                <a:outerShdw blurRad="38100" dist="38100" dir="2700000" algn="tl">
                  <a:srgbClr val="000000">
                    <a:alpha val="43137"/>
                  </a:srgbClr>
                </a:outerShdw>
              </a:effectLst>
            </a:endParaRPr>
          </a:p>
          <a:p>
            <a:r>
              <a:rPr lang="cs-CZ" sz="3200" b="1" dirty="0">
                <a:effectLst>
                  <a:outerShdw blurRad="38100" dist="38100" dir="2700000" algn="tl">
                    <a:srgbClr val="000000">
                      <a:alpha val="43137"/>
                    </a:srgbClr>
                  </a:outerShdw>
                </a:effectLst>
              </a:rPr>
              <a:t>Teorie tzv. osvobozených slov</a:t>
            </a:r>
            <a:endParaRPr lang="cs-CZ" sz="3200" dirty="0"/>
          </a:p>
          <a:p>
            <a:r>
              <a:rPr lang="cs-CZ" sz="3200" b="1" dirty="0">
                <a:effectLst>
                  <a:outerShdw blurRad="38100" dist="38100" dir="2700000" algn="tl">
                    <a:srgbClr val="000000">
                      <a:alpha val="43137"/>
                    </a:srgbClr>
                  </a:outerShdw>
                </a:effectLst>
              </a:rPr>
              <a:t>v </a:t>
            </a:r>
            <a:r>
              <a:rPr lang="cs-CZ" sz="3200" b="1" i="1" dirty="0">
                <a:effectLst>
                  <a:outerShdw blurRad="38100" dist="38100" dir="2700000" algn="tl">
                    <a:srgbClr val="000000">
                      <a:alpha val="43137"/>
                    </a:srgbClr>
                  </a:outerShdw>
                </a:effectLst>
              </a:rPr>
              <a:t>Technickém manifestu futuristického písemnictví</a:t>
            </a:r>
          </a:p>
        </p:txBody>
      </p:sp>
    </p:spTree>
    <p:extLst>
      <p:ext uri="{BB962C8B-B14F-4D97-AF65-F5344CB8AC3E}">
        <p14:creationId xmlns:p14="http://schemas.microsoft.com/office/powerpoint/2010/main" val="401028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C8F411-EC10-4EA9-800A-8986E50E39D1}"/>
              </a:ext>
            </a:extLst>
          </p:cNvPr>
          <p:cNvSpPr>
            <a:spLocks noGrp="1"/>
          </p:cNvSpPr>
          <p:nvPr>
            <p:ph type="title"/>
          </p:nvPr>
        </p:nvSpPr>
        <p:spPr>
          <a:xfrm>
            <a:off x="251012" y="221252"/>
            <a:ext cx="9475694" cy="764866"/>
          </a:xfrm>
        </p:spPr>
        <p:txBody>
          <a:bodyPr>
            <a:normAutofit/>
          </a:bodyPr>
          <a:lstStyle/>
          <a:p>
            <a:r>
              <a:rPr lang="cs-CZ" b="1" dirty="0">
                <a:effectLst>
                  <a:outerShdw blurRad="38100" dist="38100" dir="2700000" algn="tl">
                    <a:srgbClr val="000000">
                      <a:alpha val="43137"/>
                    </a:srgbClr>
                  </a:outerShdw>
                </a:effectLst>
              </a:rPr>
              <a:t>Teorie tzv. osvobozených slov</a:t>
            </a:r>
            <a:endParaRPr lang="cs-CZ" dirty="0"/>
          </a:p>
        </p:txBody>
      </p:sp>
      <p:sp>
        <p:nvSpPr>
          <p:cNvPr id="3" name="Zástupný obsah 2">
            <a:extLst>
              <a:ext uri="{FF2B5EF4-FFF2-40B4-BE49-F238E27FC236}">
                <a16:creationId xmlns:a16="http://schemas.microsoft.com/office/drawing/2014/main" id="{AB129C75-E8F8-4397-BEC7-DA08029C7D22}"/>
              </a:ext>
            </a:extLst>
          </p:cNvPr>
          <p:cNvSpPr>
            <a:spLocks noGrp="1"/>
          </p:cNvSpPr>
          <p:nvPr>
            <p:ph idx="1"/>
          </p:nvPr>
        </p:nvSpPr>
        <p:spPr>
          <a:xfrm>
            <a:off x="251012" y="1201271"/>
            <a:ext cx="11707906" cy="5342964"/>
          </a:xfrm>
        </p:spPr>
        <p:txBody>
          <a:bodyPr>
            <a:normAutofit/>
          </a:bodyPr>
          <a:lstStyle/>
          <a:p>
            <a:r>
              <a:rPr lang="cs-CZ" sz="3200" b="1" dirty="0">
                <a:effectLst>
                  <a:outerShdw blurRad="38100" dist="38100" dir="2700000" algn="tl">
                    <a:srgbClr val="000000">
                      <a:alpha val="43137"/>
                    </a:srgbClr>
                  </a:outerShdw>
                </a:effectLst>
              </a:rPr>
              <a:t>1. Skladba musí býti zrušena a podstatná jména </a:t>
            </a:r>
            <a:r>
              <a:rPr lang="cs-CZ" sz="3200" b="1" dirty="0" err="1">
                <a:effectLst>
                  <a:outerShdw blurRad="38100" dist="38100" dir="2700000" algn="tl">
                    <a:srgbClr val="000000">
                      <a:alpha val="43137"/>
                    </a:srgbClr>
                  </a:outerShdw>
                </a:effectLst>
              </a:rPr>
              <a:t>buďtež</a:t>
            </a:r>
            <a:r>
              <a:rPr lang="cs-CZ" sz="3200" b="1" dirty="0">
                <a:effectLst>
                  <a:outerShdw blurRad="38100" dist="38100" dir="2700000" algn="tl">
                    <a:srgbClr val="000000">
                      <a:alpha val="43137"/>
                    </a:srgbClr>
                  </a:outerShdw>
                </a:effectLst>
              </a:rPr>
              <a:t> náhodně dle svého vzniku umístěna.</a:t>
            </a:r>
            <a:br>
              <a:rPr lang="cs-CZ" sz="3200" b="1" dirty="0">
                <a:effectLst>
                  <a:outerShdw blurRad="38100" dist="38100" dir="2700000" algn="tl">
                    <a:srgbClr val="000000">
                      <a:alpha val="43137"/>
                    </a:srgbClr>
                  </a:outerShdw>
                </a:effectLst>
              </a:rPr>
            </a:br>
            <a:r>
              <a:rPr lang="cs-CZ" sz="3200" b="1" dirty="0">
                <a:effectLst>
                  <a:outerShdw blurRad="38100" dist="38100" dir="2700000" algn="tl">
                    <a:srgbClr val="000000">
                      <a:alpha val="43137"/>
                    </a:srgbClr>
                  </a:outerShdw>
                </a:effectLst>
              </a:rPr>
              <a:t>2. Sloveso budiž užíváno jen v infinitivu, aby se pružně přimklo k podstatnému jménu a nepodřazovalo je spisovatelovu „já" –, které pozoruje nebo si představuje. Jen sloveso v neurčitém způsobu může vystihnouti smysl soustavnosti života a pružnost názoru, který jej proniká.</a:t>
            </a:r>
            <a:br>
              <a:rPr lang="cs-CZ" sz="3200" b="1" dirty="0">
                <a:effectLst>
                  <a:outerShdw blurRad="38100" dist="38100" dir="2700000" algn="tl">
                    <a:srgbClr val="000000">
                      <a:alpha val="43137"/>
                    </a:srgbClr>
                  </a:outerShdw>
                </a:effectLst>
              </a:rPr>
            </a:br>
            <a:r>
              <a:rPr lang="cs-CZ" sz="3200" b="1" dirty="0">
                <a:effectLst>
                  <a:outerShdw blurRad="38100" dist="38100" dir="2700000" algn="tl">
                    <a:srgbClr val="000000">
                      <a:alpha val="43137"/>
                    </a:srgbClr>
                  </a:outerShdw>
                </a:effectLst>
              </a:rPr>
              <a:t>3. Přídavné jméno musí být odstraněno, aby obnažené podstatné jméno zachovalo svoji význačnou barvitost.</a:t>
            </a:r>
            <a:br>
              <a:rPr lang="cs-CZ" sz="2400" b="1" dirty="0">
                <a:effectLst>
                  <a:outerShdw blurRad="38100" dist="38100" dir="2700000" algn="tl">
                    <a:srgbClr val="000000">
                      <a:alpha val="43137"/>
                    </a:srgbClr>
                  </a:outerShdw>
                </a:effectLst>
              </a:rPr>
            </a:br>
            <a:endParaRPr lang="cs-CZ"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4395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351749-2577-42AD-ADD5-011DDE4B4C2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CED54B0-1C97-4875-9B6D-9BE2E3814931}"/>
              </a:ext>
            </a:extLst>
          </p:cNvPr>
          <p:cNvSpPr>
            <a:spLocks noGrp="1"/>
          </p:cNvSpPr>
          <p:nvPr>
            <p:ph idx="1"/>
          </p:nvPr>
        </p:nvSpPr>
        <p:spPr>
          <a:xfrm>
            <a:off x="313765" y="2103120"/>
            <a:ext cx="11322423" cy="4405256"/>
          </a:xfrm>
        </p:spPr>
        <p:txBody>
          <a:bodyPr>
            <a:noAutofit/>
          </a:bodyPr>
          <a:lstStyle/>
          <a:p>
            <a:r>
              <a:rPr lang="cs-CZ" sz="3200" b="1" dirty="0">
                <a:effectLst>
                  <a:outerShdw blurRad="38100" dist="38100" dir="2700000" algn="tl">
                    <a:srgbClr val="000000">
                      <a:alpha val="43137"/>
                    </a:srgbClr>
                  </a:outerShdw>
                </a:effectLst>
              </a:rPr>
              <a:t>4. Zrušení interpunkce.</a:t>
            </a:r>
            <a:br>
              <a:rPr lang="cs-CZ" sz="3200" b="1" dirty="0">
                <a:effectLst>
                  <a:outerShdw blurRad="38100" dist="38100" dir="2700000" algn="tl">
                    <a:srgbClr val="000000">
                      <a:alpha val="43137"/>
                    </a:srgbClr>
                  </a:outerShdw>
                </a:effectLst>
              </a:rPr>
            </a:br>
            <a:r>
              <a:rPr lang="cs-CZ" sz="3200" b="1" dirty="0">
                <a:effectLst>
                  <a:outerShdw blurRad="38100" dist="38100" dir="2700000" algn="tl">
                    <a:srgbClr val="000000">
                      <a:alpha val="43137"/>
                    </a:srgbClr>
                  </a:outerShdw>
                </a:effectLst>
              </a:rPr>
              <a:t>Když přídavná jména, příslovce a spojky jsou odstraněny, i interpunkce se přirozeně stává zbytečnou, neboť v rozmanitém sledu slohu, který sám sebe tvoří, průtahy způsobené čárkami a tečkami jsou absurdní. K zesílení některých pohybů a naznačení směru </a:t>
            </a:r>
            <a:r>
              <a:rPr lang="cs-CZ" sz="3200" b="1" dirty="0" err="1">
                <a:effectLst>
                  <a:outerShdw blurRad="38100" dist="38100" dir="2700000" algn="tl">
                    <a:srgbClr val="000000">
                      <a:alpha val="43137"/>
                    </a:srgbClr>
                  </a:outerShdw>
                </a:effectLst>
              </a:rPr>
              <a:t>buďtež</a:t>
            </a:r>
            <a:r>
              <a:rPr lang="cs-CZ" sz="3200" b="1" dirty="0">
                <a:effectLst>
                  <a:outerShdw blurRad="38100" dist="38100" dir="2700000" algn="tl">
                    <a:srgbClr val="000000">
                      <a:alpha val="43137"/>
                    </a:srgbClr>
                  </a:outerShdw>
                </a:effectLst>
              </a:rPr>
              <a:t> použity matematické a hudební značky x + : – = &gt; &lt;.</a:t>
            </a:r>
            <a:endParaRPr lang="cs-CZ" sz="3200" dirty="0"/>
          </a:p>
        </p:txBody>
      </p:sp>
    </p:spTree>
    <p:extLst>
      <p:ext uri="{BB962C8B-B14F-4D97-AF65-F5344CB8AC3E}">
        <p14:creationId xmlns:p14="http://schemas.microsoft.com/office/powerpoint/2010/main" val="1312956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B3DBE5-B936-4F1E-96FF-3BBBF9B3712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D38DD01-F7C2-4B2D-885A-2BF1E72E0AF8}"/>
              </a:ext>
            </a:extLst>
          </p:cNvPr>
          <p:cNvSpPr>
            <a:spLocks noGrp="1"/>
          </p:cNvSpPr>
          <p:nvPr>
            <p:ph idx="1"/>
          </p:nvPr>
        </p:nvSpPr>
        <p:spPr/>
        <p:txBody>
          <a:bodyPr/>
          <a:lstStyle/>
          <a:p>
            <a:endParaRPr lang="cs-CZ"/>
          </a:p>
        </p:txBody>
      </p:sp>
      <p:pic>
        <p:nvPicPr>
          <p:cNvPr id="11266" name="Picture 2" descr="Résultat de recherche d'images pour &quot;marinetti&quot;&quot;">
            <a:extLst>
              <a:ext uri="{FF2B5EF4-FFF2-40B4-BE49-F238E27FC236}">
                <a16:creationId xmlns:a16="http://schemas.microsoft.com/office/drawing/2014/main" id="{8F3D7B41-6D52-4B14-938A-50A03F962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47"/>
            <a:ext cx="5791200" cy="698285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ésultat de recherche d'images pour &quot;futurismus&quot;&quot;">
            <a:extLst>
              <a:ext uri="{FF2B5EF4-FFF2-40B4-BE49-F238E27FC236}">
                <a16:creationId xmlns:a16="http://schemas.microsoft.com/office/drawing/2014/main" id="{0729A8CB-3518-4044-9568-15D2F2536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1" y="-13447"/>
            <a:ext cx="3101786" cy="215099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ésultat de recherche d'images pour &quot;futurismus&quot;&quot;">
            <a:extLst>
              <a:ext uri="{FF2B5EF4-FFF2-40B4-BE49-F238E27FC236}">
                <a16:creationId xmlns:a16="http://schemas.microsoft.com/office/drawing/2014/main" id="{1C43FBFA-6FC0-4898-9F72-E445F43887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103120"/>
            <a:ext cx="3101788" cy="231212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Résultat de recherche d'images pour &quot;futurismus&quot;&quot;">
            <a:extLst>
              <a:ext uri="{FF2B5EF4-FFF2-40B4-BE49-F238E27FC236}">
                <a16:creationId xmlns:a16="http://schemas.microsoft.com/office/drawing/2014/main" id="{2A4D3F6A-9933-40E6-936C-B8B4E7F58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199" y="4415247"/>
            <a:ext cx="3101787" cy="2429733"/>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Résultat de recherche d'images pour &quot;futurismus&quot;&quot;">
            <a:extLst>
              <a:ext uri="{FF2B5EF4-FFF2-40B4-BE49-F238E27FC236}">
                <a16:creationId xmlns:a16="http://schemas.microsoft.com/office/drawing/2014/main" id="{A6E56FA4-BC83-47A4-B7B0-19CF5891F2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2026" y="0"/>
            <a:ext cx="3289973" cy="3792071"/>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Résultat de recherche d'images pour &quot;futurismus&quot;&quot;">
            <a:extLst>
              <a:ext uri="{FF2B5EF4-FFF2-40B4-BE49-F238E27FC236}">
                <a16:creationId xmlns:a16="http://schemas.microsoft.com/office/drawing/2014/main" id="{DA33D881-527C-4A1A-A01C-F47A56900B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5177" y="3792071"/>
            <a:ext cx="3346822" cy="251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080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2A3871-B35C-472D-B294-20712D341736}"/>
              </a:ext>
            </a:extLst>
          </p:cNvPr>
          <p:cNvSpPr>
            <a:spLocks noGrp="1"/>
          </p:cNvSpPr>
          <p:nvPr>
            <p:ph type="title"/>
          </p:nvPr>
        </p:nvSpPr>
        <p:spPr>
          <a:xfrm>
            <a:off x="242046" y="301935"/>
            <a:ext cx="11689977" cy="935194"/>
          </a:xfrm>
        </p:spPr>
        <p:txBody>
          <a:bodyPr/>
          <a:lstStyle/>
          <a:p>
            <a:r>
              <a:rPr lang="cs-CZ" b="1" dirty="0">
                <a:effectLst>
                  <a:outerShdw blurRad="38100" dist="38100" dir="2700000" algn="tl">
                    <a:srgbClr val="000000">
                      <a:alpha val="43137"/>
                    </a:srgbClr>
                  </a:outerShdw>
                </a:effectLst>
              </a:rPr>
              <a:t>Společensko-historické pozadí</a:t>
            </a:r>
          </a:p>
        </p:txBody>
      </p:sp>
      <p:sp>
        <p:nvSpPr>
          <p:cNvPr id="3" name="Zástupný obsah 2">
            <a:extLst>
              <a:ext uri="{FF2B5EF4-FFF2-40B4-BE49-F238E27FC236}">
                <a16:creationId xmlns:a16="http://schemas.microsoft.com/office/drawing/2014/main" id="{72DB1600-381F-495E-94FA-BEE272F8DDE0}"/>
              </a:ext>
            </a:extLst>
          </p:cNvPr>
          <p:cNvSpPr>
            <a:spLocks noGrp="1"/>
          </p:cNvSpPr>
          <p:nvPr>
            <p:ph idx="1"/>
          </p:nvPr>
        </p:nvSpPr>
        <p:spPr>
          <a:xfrm>
            <a:off x="242046" y="1317811"/>
            <a:ext cx="11689976" cy="5238253"/>
          </a:xfrm>
        </p:spPr>
        <p:txBody>
          <a:bodyPr>
            <a:normAutofit/>
          </a:bodyPr>
          <a:lstStyle/>
          <a:p>
            <a:r>
              <a:rPr lang="cs-CZ" sz="3200" b="1" dirty="0">
                <a:effectLst>
                  <a:outerShdw blurRad="38100" dist="38100" dir="2700000" algn="tl">
                    <a:srgbClr val="000000">
                      <a:alpha val="43137"/>
                    </a:srgbClr>
                  </a:outerShdw>
                </a:effectLst>
              </a:rPr>
              <a:t>Napjaté vztahy mezi evropskými velmocemi;</a:t>
            </a:r>
          </a:p>
          <a:p>
            <a:r>
              <a:rPr lang="cs-CZ" sz="3200" b="1" dirty="0">
                <a:effectLst>
                  <a:outerShdw blurRad="38100" dist="38100" dir="2700000" algn="tl">
                    <a:srgbClr val="000000">
                      <a:alpha val="43137"/>
                    </a:srgbClr>
                  </a:outerShdw>
                </a:effectLst>
              </a:rPr>
              <a:t>Trojspolek (Německo, Rakousko-Uhersko, Itálie) a Dohoda (Francie, Rusko, Velká Británie)</a:t>
            </a:r>
          </a:p>
          <a:p>
            <a:r>
              <a:rPr lang="cs-CZ" sz="3200" b="1" dirty="0">
                <a:effectLst>
                  <a:outerShdw blurRad="38100" dist="38100" dir="2700000" algn="tl">
                    <a:srgbClr val="000000">
                      <a:alpha val="43137"/>
                    </a:srgbClr>
                  </a:outerShdw>
                </a:effectLst>
              </a:rPr>
              <a:t>kolonie – francouzsko-britské soupeření v Africe</a:t>
            </a:r>
          </a:p>
          <a:p>
            <a:r>
              <a:rPr lang="cs-CZ" sz="3200" b="1" dirty="0">
                <a:effectLst>
                  <a:outerShdw blurRad="38100" dist="38100" dir="2700000" algn="tl">
                    <a:srgbClr val="000000">
                      <a:alpha val="43137"/>
                    </a:srgbClr>
                  </a:outerShdw>
                </a:effectLst>
              </a:rPr>
              <a:t>1908 – rakouská anexe Bosny a Hercegoviny</a:t>
            </a:r>
          </a:p>
          <a:p>
            <a:r>
              <a:rPr lang="cs-CZ" sz="3200" b="1" dirty="0">
                <a:effectLst>
                  <a:outerShdw blurRad="38100" dist="38100" dir="2700000" algn="tl">
                    <a:srgbClr val="000000">
                      <a:alpha val="43137"/>
                    </a:srgbClr>
                  </a:outerShdw>
                </a:effectLst>
              </a:rPr>
              <a:t>Balkán – trosky turecké říše a vznik nových států</a:t>
            </a:r>
          </a:p>
          <a:p>
            <a:r>
              <a:rPr lang="cs-CZ" sz="3200" b="1" dirty="0">
                <a:effectLst>
                  <a:outerShdw blurRad="38100" dist="38100" dir="2700000" algn="tl">
                    <a:srgbClr val="000000">
                      <a:alpha val="43137"/>
                    </a:srgbClr>
                  </a:outerShdw>
                </a:effectLst>
              </a:rPr>
              <a:t>Belle </a:t>
            </a:r>
            <a:r>
              <a:rPr lang="cs-CZ" sz="3200" b="1" dirty="0" err="1">
                <a:effectLst>
                  <a:outerShdw blurRad="38100" dist="38100" dir="2700000" algn="tl">
                    <a:srgbClr val="000000">
                      <a:alpha val="43137"/>
                    </a:srgbClr>
                  </a:outerShdw>
                </a:effectLst>
              </a:rPr>
              <a:t>époque</a:t>
            </a:r>
            <a:endParaRPr lang="cs-CZ" sz="3200" b="1" dirty="0">
              <a:effectLst>
                <a:outerShdw blurRad="38100" dist="38100" dir="2700000" algn="tl">
                  <a:srgbClr val="000000">
                    <a:alpha val="43137"/>
                  </a:srgbClr>
                </a:outerShdw>
              </a:effectLst>
            </a:endParaRPr>
          </a:p>
          <a:p>
            <a:pPr lvl="1"/>
            <a:r>
              <a:rPr lang="cs-CZ" sz="3000" b="1" dirty="0">
                <a:effectLst>
                  <a:outerShdw blurRad="38100" dist="38100" dir="2700000" algn="tl">
                    <a:srgbClr val="000000">
                      <a:alpha val="43137"/>
                    </a:srgbClr>
                  </a:outerShdw>
                </a:effectLst>
              </a:rPr>
              <a:t>impresionismus, futurismus, kubismus</a:t>
            </a:r>
          </a:p>
          <a:p>
            <a:endParaRPr lang="cs-CZ"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9448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0E3E36-DE0A-4E53-AF62-7C72A03CB8A2}"/>
              </a:ext>
            </a:extLst>
          </p:cNvPr>
          <p:cNvSpPr>
            <a:spLocks noGrp="1"/>
          </p:cNvSpPr>
          <p:nvPr>
            <p:ph type="title"/>
          </p:nvPr>
        </p:nvSpPr>
        <p:spPr>
          <a:xfrm>
            <a:off x="224118" y="259976"/>
            <a:ext cx="10058400" cy="1371600"/>
          </a:xfrm>
        </p:spPr>
        <p:txBody>
          <a:bodyPr>
            <a:normAutofit/>
          </a:bodyPr>
          <a:lstStyle/>
          <a:p>
            <a:r>
              <a:rPr lang="cs-CZ" b="1" dirty="0">
                <a:effectLst>
                  <a:outerShdw blurRad="38100" dist="38100" dir="2700000" algn="tl">
                    <a:srgbClr val="000000">
                      <a:alpha val="43137"/>
                    </a:srgbClr>
                  </a:outerShdw>
                </a:effectLst>
              </a:rPr>
              <a:t>Filippo Tommaso </a:t>
            </a:r>
            <a:r>
              <a:rPr lang="cs-CZ" b="1" dirty="0" err="1">
                <a:effectLst>
                  <a:outerShdw blurRad="38100" dist="38100" dir="2700000" algn="tl">
                    <a:srgbClr val="000000">
                      <a:alpha val="43137"/>
                    </a:srgbClr>
                  </a:outerShdw>
                </a:effectLst>
              </a:rPr>
              <a:t>Marinetti</a:t>
            </a:r>
            <a:endParaRPr lang="cs-CZ" dirty="0"/>
          </a:p>
        </p:txBody>
      </p:sp>
      <p:sp>
        <p:nvSpPr>
          <p:cNvPr id="3" name="Zástupný obsah 2">
            <a:extLst>
              <a:ext uri="{FF2B5EF4-FFF2-40B4-BE49-F238E27FC236}">
                <a16:creationId xmlns:a16="http://schemas.microsoft.com/office/drawing/2014/main" id="{4120A97A-19EE-49B6-9C2D-799808C43AC4}"/>
              </a:ext>
            </a:extLst>
          </p:cNvPr>
          <p:cNvSpPr>
            <a:spLocks noGrp="1"/>
          </p:cNvSpPr>
          <p:nvPr>
            <p:ph idx="1"/>
          </p:nvPr>
        </p:nvSpPr>
        <p:spPr>
          <a:xfrm>
            <a:off x="224118" y="1730188"/>
            <a:ext cx="9243806" cy="4867836"/>
          </a:xfrm>
        </p:spPr>
        <p:txBody>
          <a:bodyPr>
            <a:normAutofit/>
          </a:bodyPr>
          <a:lstStyle/>
          <a:p>
            <a:r>
              <a:rPr lang="cs-CZ" sz="3200" b="1" dirty="0">
                <a:effectLst>
                  <a:outerShdw blurRad="38100" dist="38100" dir="2700000" algn="tl">
                    <a:srgbClr val="000000">
                      <a:alpha val="43137"/>
                    </a:srgbClr>
                  </a:outerShdw>
                </a:effectLst>
              </a:rPr>
              <a:t>(1876-1944)</a:t>
            </a:r>
          </a:p>
          <a:p>
            <a:r>
              <a:rPr lang="cs-CZ" sz="3200" b="1" dirty="0">
                <a:effectLst>
                  <a:outerShdw blurRad="38100" dist="38100" dir="2700000" algn="tl">
                    <a:srgbClr val="000000">
                      <a:alpha val="43137"/>
                    </a:srgbClr>
                  </a:outerShdw>
                </a:effectLst>
              </a:rPr>
              <a:t>nejvýznamnější osobnost futurismu</a:t>
            </a:r>
          </a:p>
          <a:p>
            <a:r>
              <a:rPr lang="cs-CZ" sz="3200" b="1" dirty="0" err="1">
                <a:effectLst>
                  <a:outerShdw blurRad="38100" dist="38100" dir="2700000" algn="tl">
                    <a:srgbClr val="000000">
                      <a:alpha val="43137"/>
                    </a:srgbClr>
                  </a:outerShdw>
                </a:effectLst>
              </a:rPr>
              <a:t>Marinetti</a:t>
            </a:r>
            <a:r>
              <a:rPr lang="cs-CZ" sz="3200" b="1" dirty="0">
                <a:effectLst>
                  <a:outerShdw blurRad="38100" dist="38100" dir="2700000" algn="tl">
                    <a:srgbClr val="000000">
                      <a:alpha val="43137"/>
                    </a:srgbClr>
                  </a:outerShdw>
                </a:effectLst>
              </a:rPr>
              <a:t> studoval v Paříži. </a:t>
            </a:r>
          </a:p>
          <a:p>
            <a:r>
              <a:rPr lang="cs-CZ" sz="3200" b="1" dirty="0">
                <a:effectLst>
                  <a:outerShdw blurRad="38100" dist="38100" dir="2700000" algn="tl">
                    <a:srgbClr val="000000">
                      <a:alpha val="43137"/>
                    </a:srgbClr>
                  </a:outerShdw>
                </a:effectLst>
              </a:rPr>
              <a:t>V roce 1914 agitoval pro vstup Itálie do války. </a:t>
            </a:r>
          </a:p>
          <a:p>
            <a:r>
              <a:rPr lang="cs-CZ" sz="3200" b="1" dirty="0">
                <a:effectLst>
                  <a:outerShdw blurRad="38100" dist="38100" dir="2700000" algn="tl">
                    <a:srgbClr val="000000">
                      <a:alpha val="43137"/>
                    </a:srgbClr>
                  </a:outerShdw>
                </a:effectLst>
              </a:rPr>
              <a:t>Během 1. světové války byl důstojníkem u dělostřelectva.</a:t>
            </a:r>
          </a:p>
          <a:p>
            <a:endParaRPr lang="cs-CZ" sz="3200" dirty="0"/>
          </a:p>
        </p:txBody>
      </p:sp>
      <p:pic>
        <p:nvPicPr>
          <p:cNvPr id="12290" name="Picture 2" descr="Résultat de recherche d'images pour &quot;Marinetti&quot;&quot;">
            <a:extLst>
              <a:ext uri="{FF2B5EF4-FFF2-40B4-BE49-F238E27FC236}">
                <a16:creationId xmlns:a16="http://schemas.microsoft.com/office/drawing/2014/main" id="{AEF6CBCF-46C2-4745-94D9-592541CFF2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7925" y="0"/>
            <a:ext cx="2724075" cy="380103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ésultat de recherche d'images pour &quot;Filippo Tommaso Marinetti&quot;&quot;">
            <a:extLst>
              <a:ext uri="{FF2B5EF4-FFF2-40B4-BE49-F238E27FC236}">
                <a16:creationId xmlns:a16="http://schemas.microsoft.com/office/drawing/2014/main" id="{D721E54C-C53A-4DE4-BA44-638EAA6C1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7925" y="3429000"/>
            <a:ext cx="2724076" cy="3434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888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8383043-1E1E-411F-818E-5A92EBFCAC46}"/>
              </a:ext>
            </a:extLst>
          </p:cNvPr>
          <p:cNvSpPr>
            <a:spLocks noGrp="1"/>
          </p:cNvSpPr>
          <p:nvPr>
            <p:ph idx="1"/>
          </p:nvPr>
        </p:nvSpPr>
        <p:spPr>
          <a:xfrm>
            <a:off x="358588" y="439271"/>
            <a:ext cx="11654118" cy="6096000"/>
          </a:xfrm>
        </p:spPr>
        <p:txBody>
          <a:bodyPr>
            <a:normAutofit/>
          </a:bodyPr>
          <a:lstStyle/>
          <a:p>
            <a:r>
              <a:rPr lang="cs-CZ" sz="3200" b="1" dirty="0" err="1">
                <a:effectLst>
                  <a:outerShdw blurRad="38100" dist="38100" dir="2700000" algn="tl">
                    <a:srgbClr val="000000">
                      <a:alpha val="43137"/>
                    </a:srgbClr>
                  </a:outerShdw>
                </a:effectLst>
              </a:rPr>
              <a:t>Marinetti</a:t>
            </a:r>
            <a:r>
              <a:rPr lang="cs-CZ" sz="3200" b="1" dirty="0">
                <a:effectLst>
                  <a:outerShdw blurRad="38100" dist="38100" dir="2700000" algn="tl">
                    <a:srgbClr val="000000">
                      <a:alpha val="43137"/>
                    </a:srgbClr>
                  </a:outerShdw>
                </a:effectLst>
              </a:rPr>
              <a:t> svým dílem probudil italskou literaturu z dlouholeté stagnace.</a:t>
            </a:r>
          </a:p>
          <a:p>
            <a:r>
              <a:rPr lang="cs-CZ" sz="3200" b="1" dirty="0">
                <a:effectLst>
                  <a:outerShdw blurRad="38100" dist="38100" dir="2700000" algn="tl">
                    <a:srgbClr val="000000">
                      <a:alpha val="43137"/>
                    </a:srgbClr>
                  </a:outerShdw>
                </a:effectLst>
              </a:rPr>
              <a:t>nový směr – propagace ve velkých evropských městech</a:t>
            </a:r>
          </a:p>
          <a:p>
            <a:r>
              <a:rPr lang="cs-CZ" sz="3200" b="1" dirty="0">
                <a:effectLst>
                  <a:outerShdw blurRad="38100" dist="38100" dir="2700000" algn="tl">
                    <a:srgbClr val="000000">
                      <a:alpha val="43137"/>
                    </a:srgbClr>
                  </a:outerShdw>
                </a:effectLst>
              </a:rPr>
              <a:t>1921 – Praha</a:t>
            </a:r>
          </a:p>
          <a:p>
            <a:r>
              <a:rPr lang="cs-CZ" sz="3200" b="1" dirty="0">
                <a:effectLst>
                  <a:outerShdw blurRad="38100" dist="38100" dir="2700000" algn="tl">
                    <a:srgbClr val="000000">
                      <a:alpha val="43137"/>
                    </a:srgbClr>
                  </a:outerShdw>
                </a:effectLst>
              </a:rPr>
              <a:t>futuristické večery a přednášky</a:t>
            </a:r>
          </a:p>
          <a:p>
            <a:r>
              <a:rPr lang="cs-CZ" sz="3200" b="1" dirty="0">
                <a:effectLst>
                  <a:outerShdw blurRad="38100" dist="38100" dir="2700000" algn="tl">
                    <a:srgbClr val="000000">
                      <a:alpha val="43137"/>
                    </a:srgbClr>
                  </a:outerShdw>
                </a:effectLst>
              </a:rPr>
              <a:t>válka jako „jediná hygiena lidstva“ – italský fašismus – Mussolini</a:t>
            </a:r>
          </a:p>
          <a:p>
            <a:r>
              <a:rPr lang="cs-CZ" sz="3200" b="1" dirty="0">
                <a:effectLst>
                  <a:outerShdw blurRad="38100" dist="38100" dir="2700000" algn="tl">
                    <a:srgbClr val="000000">
                      <a:alpha val="43137"/>
                    </a:srgbClr>
                  </a:outerShdw>
                </a:effectLst>
              </a:rPr>
              <a:t>Dílo: </a:t>
            </a:r>
            <a:r>
              <a:rPr lang="cs-CZ" sz="3200" b="1" i="1" dirty="0" err="1">
                <a:effectLst>
                  <a:outerShdw blurRad="38100" dist="38100" dir="2700000" algn="tl">
                    <a:srgbClr val="000000">
                      <a:alpha val="43137"/>
                    </a:srgbClr>
                  </a:outerShdw>
                </a:effectLst>
              </a:rPr>
              <a:t>Zzang</a:t>
            </a:r>
            <a:r>
              <a:rPr lang="cs-CZ" sz="3200" b="1" i="1" dirty="0">
                <a:effectLst>
                  <a:outerShdw blurRad="38100" dist="38100" dir="2700000" algn="tl">
                    <a:srgbClr val="000000">
                      <a:alpha val="43137"/>
                    </a:srgbClr>
                  </a:outerShdw>
                </a:effectLst>
              </a:rPr>
              <a:t> </a:t>
            </a:r>
            <a:r>
              <a:rPr lang="cs-CZ" sz="3200" b="1" i="1" dirty="0" err="1">
                <a:effectLst>
                  <a:outerShdw blurRad="38100" dist="38100" dir="2700000" algn="tl">
                    <a:srgbClr val="000000">
                      <a:alpha val="43137"/>
                    </a:srgbClr>
                  </a:outerShdw>
                </a:effectLst>
              </a:rPr>
              <a:t>tůmp</a:t>
            </a:r>
            <a:r>
              <a:rPr lang="cs-CZ" sz="3200" b="1" i="1" dirty="0">
                <a:effectLst>
                  <a:outerShdw blurRad="38100" dist="38100" dir="2700000" algn="tl">
                    <a:srgbClr val="000000">
                      <a:alpha val="43137"/>
                    </a:srgbClr>
                  </a:outerShdw>
                </a:effectLst>
              </a:rPr>
              <a:t> </a:t>
            </a:r>
            <a:r>
              <a:rPr lang="cs-CZ" sz="3200" b="1" i="1" dirty="0" err="1">
                <a:effectLst>
                  <a:outerShdw blurRad="38100" dist="38100" dir="2700000" algn="tl">
                    <a:srgbClr val="000000">
                      <a:alpha val="43137"/>
                    </a:srgbClr>
                  </a:outerShdw>
                </a:effectLst>
              </a:rPr>
              <a:t>tůmp</a:t>
            </a:r>
            <a:r>
              <a:rPr lang="cs-CZ" sz="3200" b="1" dirty="0">
                <a:effectLst>
                  <a:outerShdw blurRad="38100" dist="38100" dir="2700000" algn="tl">
                    <a:srgbClr val="000000">
                      <a:alpha val="43137"/>
                    </a:srgbClr>
                  </a:outerShdw>
                </a:effectLst>
              </a:rPr>
              <a:t>, sbírka</a:t>
            </a:r>
            <a:endParaRPr lang="cs-CZ" sz="3200" b="1" i="1" dirty="0">
              <a:effectLst>
                <a:outerShdw blurRad="38100" dist="38100" dir="2700000" algn="tl">
                  <a:srgbClr val="000000">
                    <a:alpha val="43137"/>
                  </a:srgbClr>
                </a:outerShdw>
              </a:effectLst>
            </a:endParaRPr>
          </a:p>
          <a:p>
            <a:r>
              <a:rPr lang="cs-CZ" sz="3200" b="1" dirty="0">
                <a:effectLst>
                  <a:outerShdw blurRad="38100" dist="38100" dir="2700000" algn="tl">
                    <a:srgbClr val="000000">
                      <a:alpha val="43137"/>
                    </a:srgbClr>
                  </a:outerShdw>
                </a:effectLst>
              </a:rPr>
              <a:t>drama</a:t>
            </a:r>
            <a:r>
              <a:rPr lang="cs-CZ" sz="3200" b="1" i="1" dirty="0">
                <a:effectLst>
                  <a:outerShdw blurRad="38100" dist="38100" dir="2700000" algn="tl">
                    <a:srgbClr val="000000">
                      <a:alpha val="43137"/>
                    </a:srgbClr>
                  </a:outerShdw>
                </a:effectLst>
              </a:rPr>
              <a:t> Ohnivý buben</a:t>
            </a:r>
          </a:p>
          <a:p>
            <a:r>
              <a:rPr lang="cs-CZ" sz="3200" b="1" dirty="0">
                <a:effectLst>
                  <a:outerShdw blurRad="38100" dist="38100" dir="2700000" algn="tl">
                    <a:srgbClr val="000000">
                      <a:alpha val="43137"/>
                    </a:srgbClr>
                  </a:outerShdw>
                </a:effectLst>
              </a:rPr>
              <a:t>esej</a:t>
            </a:r>
            <a:r>
              <a:rPr lang="cs-CZ" sz="3200" b="1" i="1" dirty="0">
                <a:effectLst>
                  <a:outerShdw blurRad="38100" dist="38100" dir="2700000" algn="tl">
                    <a:srgbClr val="000000">
                      <a:alpha val="43137"/>
                    </a:srgbClr>
                  </a:outerShdw>
                </a:effectLst>
              </a:rPr>
              <a:t> Futurismus a fašismus</a:t>
            </a:r>
            <a:endParaRPr lang="cs-CZ"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36864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1F6899-A8EF-47DD-BD2F-FA11C3EE6BC8}"/>
              </a:ext>
            </a:extLst>
          </p:cNvPr>
          <p:cNvSpPr>
            <a:spLocks noGrp="1"/>
          </p:cNvSpPr>
          <p:nvPr>
            <p:ph type="title"/>
          </p:nvPr>
        </p:nvSpPr>
        <p:spPr>
          <a:xfrm>
            <a:off x="188259" y="268942"/>
            <a:ext cx="11743765" cy="887505"/>
          </a:xfrm>
        </p:spPr>
        <p:txBody>
          <a:bodyPr>
            <a:normAutofit/>
          </a:bodyPr>
          <a:lstStyle/>
          <a:p>
            <a:r>
              <a:rPr lang="cs-CZ" b="1" dirty="0"/>
              <a:t>Futuristické večery</a:t>
            </a:r>
            <a:endParaRPr lang="cs-CZ" dirty="0"/>
          </a:p>
        </p:txBody>
      </p:sp>
      <p:sp>
        <p:nvSpPr>
          <p:cNvPr id="3" name="Zástupný obsah 2">
            <a:extLst>
              <a:ext uri="{FF2B5EF4-FFF2-40B4-BE49-F238E27FC236}">
                <a16:creationId xmlns:a16="http://schemas.microsoft.com/office/drawing/2014/main" id="{F436375E-68A1-4C7D-942D-22231831B113}"/>
              </a:ext>
            </a:extLst>
          </p:cNvPr>
          <p:cNvSpPr>
            <a:spLocks noGrp="1"/>
          </p:cNvSpPr>
          <p:nvPr>
            <p:ph idx="1"/>
          </p:nvPr>
        </p:nvSpPr>
        <p:spPr>
          <a:xfrm>
            <a:off x="188259" y="1407459"/>
            <a:ext cx="11743765" cy="5181599"/>
          </a:xfrm>
        </p:spPr>
        <p:txBody>
          <a:bodyPr>
            <a:noAutofit/>
          </a:bodyPr>
          <a:lstStyle/>
          <a:p>
            <a:pPr algn="just"/>
            <a:r>
              <a:rPr lang="cs-CZ" sz="3200" b="1" dirty="0" err="1">
                <a:effectLst>
                  <a:outerShdw blurRad="38100" dist="38100" dir="2700000" algn="tl">
                    <a:srgbClr val="000000">
                      <a:alpha val="43137"/>
                    </a:srgbClr>
                  </a:outerShdw>
                </a:effectLst>
              </a:rPr>
              <a:t>Marinettiho</a:t>
            </a:r>
            <a:r>
              <a:rPr lang="cs-CZ" sz="3200" b="1" dirty="0">
                <a:effectLst>
                  <a:outerShdw blurRad="38100" dist="38100" dir="2700000" algn="tl">
                    <a:srgbClr val="000000">
                      <a:alpha val="43137"/>
                    </a:srgbClr>
                  </a:outerShdw>
                </a:effectLst>
              </a:rPr>
              <a:t> futuristické večery, které byly organizovány především v severoitalských </a:t>
            </a:r>
            <a:r>
              <a:rPr lang="cs-CZ" sz="3200" b="1" u="sng" dirty="0">
                <a:effectLst>
                  <a:outerShdw blurRad="38100" dist="38100" dir="2700000" algn="tl">
                    <a:srgbClr val="000000">
                      <a:alpha val="43137"/>
                    </a:srgbClr>
                  </a:outerShdw>
                </a:effectLst>
              </a:rPr>
              <a:t>divadelních sálech</a:t>
            </a:r>
            <a:r>
              <a:rPr lang="cs-CZ" sz="3200" b="1" dirty="0">
                <a:effectLst>
                  <a:outerShdw blurRad="38100" dist="38100" dir="2700000" algn="tl">
                    <a:srgbClr val="000000">
                      <a:alpha val="43137"/>
                    </a:srgbClr>
                  </a:outerShdw>
                </a:effectLst>
              </a:rPr>
              <a:t>, přispěly velkou měrou k šíření idejí skupiny. Začínaly zpravidla </a:t>
            </a:r>
            <a:r>
              <a:rPr lang="cs-CZ" sz="3200" b="1" u="sng" dirty="0">
                <a:effectLst>
                  <a:outerShdw blurRad="38100" dist="38100" dir="2700000" algn="tl">
                    <a:srgbClr val="000000">
                      <a:alpha val="43137"/>
                    </a:srgbClr>
                  </a:outerShdw>
                </a:effectLst>
              </a:rPr>
              <a:t>verbálním ponižováním daného města </a:t>
            </a:r>
            <a:r>
              <a:rPr lang="cs-CZ" sz="3200" b="1" dirty="0">
                <a:effectLst>
                  <a:outerShdw blurRad="38100" dist="38100" dir="2700000" algn="tl">
                    <a:srgbClr val="000000">
                      <a:alpha val="43137"/>
                    </a:srgbClr>
                  </a:outerShdw>
                </a:effectLst>
              </a:rPr>
              <a:t>a urážením místní honorace. Pak byly přečteny manifesty, předvedena futuristická umělecká díla, zahrána futuristická hudba a předvedeny úryvky z futuristických divadelních děl. Představení mohlo být z hlediska </a:t>
            </a:r>
            <a:r>
              <a:rPr lang="cs-CZ" sz="3200" b="1" dirty="0" err="1">
                <a:effectLst>
                  <a:outerShdw blurRad="38100" dist="38100" dir="2700000" algn="tl">
                    <a:srgbClr val="000000">
                      <a:alpha val="43137"/>
                    </a:srgbClr>
                  </a:outerShdw>
                </a:effectLst>
              </a:rPr>
              <a:t>Marinettiho</a:t>
            </a:r>
            <a:r>
              <a:rPr lang="cs-CZ" sz="3200" b="1" dirty="0">
                <a:effectLst>
                  <a:outerShdw blurRad="38100" dist="38100" dir="2700000" algn="tl">
                    <a:srgbClr val="000000">
                      <a:alpha val="43137"/>
                    </a:srgbClr>
                  </a:outerShdw>
                </a:effectLst>
              </a:rPr>
              <a:t> hodnoceno jako úspěšné jedině tehdy, když došlo k nepokojům, o kterých informovala alespoň lokální média.</a:t>
            </a:r>
          </a:p>
        </p:txBody>
      </p:sp>
    </p:spTree>
    <p:extLst>
      <p:ext uri="{BB962C8B-B14F-4D97-AF65-F5344CB8AC3E}">
        <p14:creationId xmlns:p14="http://schemas.microsoft.com/office/powerpoint/2010/main" val="1745536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A9AEC3-EEEA-4F8A-8C3D-EC4AF9F0C910}"/>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C533B764-DD51-4839-9937-02F0078F0F36}"/>
              </a:ext>
            </a:extLst>
          </p:cNvPr>
          <p:cNvSpPr>
            <a:spLocks noGrp="1"/>
          </p:cNvSpPr>
          <p:nvPr>
            <p:ph idx="1"/>
          </p:nvPr>
        </p:nvSpPr>
        <p:spPr/>
        <p:txBody>
          <a:bodyPr/>
          <a:lstStyle/>
          <a:p>
            <a:endParaRPr lang="cs-CZ"/>
          </a:p>
        </p:txBody>
      </p:sp>
      <p:pic>
        <p:nvPicPr>
          <p:cNvPr id="13314" name="Picture 2" descr="Résultat de recherche d'images pour &quot;giacomo balla&quot;&quot;">
            <a:extLst>
              <a:ext uri="{FF2B5EF4-FFF2-40B4-BE49-F238E27FC236}">
                <a16:creationId xmlns:a16="http://schemas.microsoft.com/office/drawing/2014/main" id="{9FB43952-4753-43AE-8A52-3E41D7789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873" y="0"/>
            <a:ext cx="11369679" cy="6878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732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5AC6C1-C284-4CAC-94CA-BEC24B78FD1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61247F8-6E73-4976-AF81-4F147114959F}"/>
              </a:ext>
            </a:extLst>
          </p:cNvPr>
          <p:cNvSpPr>
            <a:spLocks noGrp="1"/>
          </p:cNvSpPr>
          <p:nvPr>
            <p:ph idx="1"/>
          </p:nvPr>
        </p:nvSpPr>
        <p:spPr>
          <a:xfrm>
            <a:off x="9981678" y="2103120"/>
            <a:ext cx="2129640" cy="3931920"/>
          </a:xfrm>
        </p:spPr>
        <p:txBody>
          <a:bodyPr>
            <a:normAutofit/>
          </a:bodyPr>
          <a:lstStyle/>
          <a:p>
            <a:r>
              <a:rPr lang="cs-CZ" sz="2800" b="1" dirty="0">
                <a:effectLst>
                  <a:outerShdw blurRad="38100" dist="38100" dir="2700000" algn="tl">
                    <a:srgbClr val="000000">
                      <a:alpha val="43137"/>
                    </a:srgbClr>
                  </a:outerShdw>
                </a:effectLst>
              </a:rPr>
              <a:t>Giacomo </a:t>
            </a:r>
            <a:r>
              <a:rPr lang="cs-CZ" sz="2800" b="1" dirty="0" err="1">
                <a:effectLst>
                  <a:outerShdw blurRad="38100" dist="38100" dir="2700000" algn="tl">
                    <a:srgbClr val="000000">
                      <a:alpha val="43137"/>
                    </a:srgbClr>
                  </a:outerShdw>
                </a:effectLst>
              </a:rPr>
              <a:t>Balla</a:t>
            </a:r>
            <a:endParaRPr lang="cs-CZ" sz="2800" b="1" dirty="0">
              <a:effectLst>
                <a:outerShdw blurRad="38100" dist="38100" dir="2700000" algn="tl">
                  <a:srgbClr val="000000">
                    <a:alpha val="43137"/>
                  </a:srgbClr>
                </a:outerShdw>
              </a:effectLst>
            </a:endParaRPr>
          </a:p>
        </p:txBody>
      </p:sp>
      <p:pic>
        <p:nvPicPr>
          <p:cNvPr id="14338" name="Picture 2" descr="Résultat de recherche d'images pour &quot;giacomo balla&quot;&quot;">
            <a:extLst>
              <a:ext uri="{FF2B5EF4-FFF2-40B4-BE49-F238E27FC236}">
                <a16:creationId xmlns:a16="http://schemas.microsoft.com/office/drawing/2014/main" id="{A8447906-88A5-448C-9F33-E67421E7F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9816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421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49093D-577D-4479-9151-0A074EA96088}"/>
              </a:ext>
            </a:extLst>
          </p:cNvPr>
          <p:cNvSpPr>
            <a:spLocks noGrp="1"/>
          </p:cNvSpPr>
          <p:nvPr>
            <p:ph type="title"/>
          </p:nvPr>
        </p:nvSpPr>
        <p:spPr>
          <a:xfrm>
            <a:off x="242046" y="284006"/>
            <a:ext cx="10246659" cy="962088"/>
          </a:xfrm>
        </p:spPr>
        <p:txBody>
          <a:bodyPr/>
          <a:lstStyle/>
          <a:p>
            <a:r>
              <a:rPr lang="cs-CZ" b="1" dirty="0">
                <a:effectLst>
                  <a:outerShdw blurRad="38100" dist="38100" dir="2700000" algn="tl">
                    <a:srgbClr val="000000">
                      <a:alpha val="43137"/>
                    </a:srgbClr>
                  </a:outerShdw>
                </a:effectLst>
              </a:rPr>
              <a:t>Další představitelé futurismu</a:t>
            </a:r>
          </a:p>
        </p:txBody>
      </p:sp>
      <p:sp>
        <p:nvSpPr>
          <p:cNvPr id="3" name="Zástupný obsah 2">
            <a:extLst>
              <a:ext uri="{FF2B5EF4-FFF2-40B4-BE49-F238E27FC236}">
                <a16:creationId xmlns:a16="http://schemas.microsoft.com/office/drawing/2014/main" id="{8CF6AAB1-DF3D-4622-8A5D-779ECA14AAC6}"/>
              </a:ext>
            </a:extLst>
          </p:cNvPr>
          <p:cNvSpPr>
            <a:spLocks noGrp="1"/>
          </p:cNvSpPr>
          <p:nvPr>
            <p:ph idx="1"/>
          </p:nvPr>
        </p:nvSpPr>
        <p:spPr>
          <a:xfrm>
            <a:off x="242046" y="1246094"/>
            <a:ext cx="9395013" cy="5327900"/>
          </a:xfrm>
        </p:spPr>
        <p:txBody>
          <a:bodyPr>
            <a:normAutofit/>
          </a:bodyPr>
          <a:lstStyle/>
          <a:p>
            <a:r>
              <a:rPr lang="cs-CZ" sz="3200" b="1" dirty="0">
                <a:effectLst>
                  <a:outerShdw blurRad="38100" dist="38100" dir="2700000" algn="tl">
                    <a:srgbClr val="000000">
                      <a:alpha val="43137"/>
                    </a:srgbClr>
                  </a:outerShdw>
                </a:effectLst>
              </a:rPr>
              <a:t>Carlo </a:t>
            </a:r>
            <a:r>
              <a:rPr lang="cs-CZ" sz="3200" b="1" dirty="0" err="1">
                <a:effectLst>
                  <a:outerShdw blurRad="38100" dist="38100" dir="2700000" algn="tl">
                    <a:srgbClr val="000000">
                      <a:alpha val="43137"/>
                    </a:srgbClr>
                  </a:outerShdw>
                </a:effectLst>
              </a:rPr>
              <a:t>Gavoni</a:t>
            </a:r>
            <a:r>
              <a:rPr lang="cs-CZ" sz="3200" b="1" dirty="0">
                <a:effectLst>
                  <a:outerShdw blurRad="38100" dist="38100" dir="2700000" algn="tl">
                    <a:srgbClr val="000000">
                      <a:alpha val="43137"/>
                    </a:srgbClr>
                  </a:outerShdw>
                </a:effectLst>
              </a:rPr>
              <a:t> </a:t>
            </a:r>
          </a:p>
          <a:p>
            <a:r>
              <a:rPr lang="cs-CZ" sz="3200" b="1" u="sng" dirty="0">
                <a:effectLst>
                  <a:outerShdw blurRad="38100" dist="38100" dir="2700000" algn="tl">
                    <a:srgbClr val="000000">
                      <a:alpha val="43137"/>
                    </a:srgbClr>
                  </a:outerShdw>
                </a:effectLst>
              </a:rPr>
              <a:t>Vladimir </a:t>
            </a:r>
            <a:r>
              <a:rPr lang="cs-CZ" sz="3200" b="1" u="sng" dirty="0" err="1">
                <a:effectLst>
                  <a:outerShdw blurRad="38100" dist="38100" dir="2700000" algn="tl">
                    <a:srgbClr val="000000">
                      <a:alpha val="43137"/>
                    </a:srgbClr>
                  </a:outerShdw>
                </a:effectLst>
              </a:rPr>
              <a:t>Majakovskij</a:t>
            </a:r>
            <a:r>
              <a:rPr lang="cs-CZ" sz="3200" b="1" u="sng" dirty="0">
                <a:effectLst>
                  <a:outerShdw blurRad="38100" dist="38100" dir="2700000" algn="tl">
                    <a:srgbClr val="000000">
                      <a:alpha val="43137"/>
                    </a:srgbClr>
                  </a:outerShdw>
                </a:effectLst>
              </a:rPr>
              <a:t> </a:t>
            </a:r>
            <a:r>
              <a:rPr lang="cs-CZ" sz="3200" b="1" dirty="0">
                <a:effectLst>
                  <a:outerShdw blurRad="38100" dist="38100" dir="2700000" algn="tl">
                    <a:srgbClr val="000000">
                      <a:alpha val="43137"/>
                    </a:srgbClr>
                  </a:outerShdw>
                </a:effectLst>
              </a:rPr>
              <a:t>(1893-1930)</a:t>
            </a:r>
          </a:p>
          <a:p>
            <a:r>
              <a:rPr lang="cs-CZ" sz="3200" b="1" dirty="0">
                <a:effectLst>
                  <a:outerShdw blurRad="38100" dist="38100" dir="2700000" algn="tl">
                    <a:srgbClr val="000000">
                      <a:alpha val="43137"/>
                    </a:srgbClr>
                  </a:outerShdw>
                </a:effectLst>
              </a:rPr>
              <a:t>- podřídil lit. činnost podmínkám v zemi</a:t>
            </a:r>
          </a:p>
          <a:p>
            <a:r>
              <a:rPr lang="cs-CZ" sz="3200" b="1" dirty="0">
                <a:effectLst>
                  <a:outerShdw blurRad="38100" dist="38100" dir="2700000" algn="tl">
                    <a:srgbClr val="000000">
                      <a:alpha val="43137"/>
                    </a:srgbClr>
                  </a:outerShdw>
                </a:effectLst>
              </a:rPr>
              <a:t>- hra </a:t>
            </a:r>
            <a:r>
              <a:rPr lang="cs-CZ" sz="3200" b="1" i="1" dirty="0">
                <a:effectLst>
                  <a:outerShdw blurRad="38100" dist="38100" dir="2700000" algn="tl">
                    <a:srgbClr val="000000">
                      <a:alpha val="43137"/>
                    </a:srgbClr>
                  </a:outerShdw>
                </a:effectLst>
              </a:rPr>
              <a:t>Mysteria </a:t>
            </a:r>
            <a:r>
              <a:rPr lang="cs-CZ" sz="3200" b="1" i="1" dirty="0" err="1">
                <a:effectLst>
                  <a:outerShdw blurRad="38100" dist="38100" dir="2700000" algn="tl">
                    <a:srgbClr val="000000">
                      <a:alpha val="43137"/>
                    </a:srgbClr>
                  </a:outerShdw>
                </a:effectLst>
              </a:rPr>
              <a:t>Buff</a:t>
            </a:r>
            <a:endParaRPr lang="cs-CZ" sz="3200" b="1" dirty="0">
              <a:effectLst>
                <a:outerShdw blurRad="38100" dist="38100" dir="2700000" algn="tl">
                  <a:srgbClr val="000000">
                    <a:alpha val="43137"/>
                  </a:srgbClr>
                </a:outerShdw>
              </a:effectLst>
            </a:endParaRPr>
          </a:p>
          <a:p>
            <a:r>
              <a:rPr lang="cs-CZ" sz="3200" b="1" u="sng" dirty="0" err="1">
                <a:effectLst>
                  <a:outerShdw blurRad="38100" dist="38100" dir="2700000" algn="tl">
                    <a:srgbClr val="000000">
                      <a:alpha val="43137"/>
                    </a:srgbClr>
                  </a:outerShdw>
                </a:effectLst>
              </a:rPr>
              <a:t>Velimir</a:t>
            </a:r>
            <a:r>
              <a:rPr lang="cs-CZ" sz="3200" b="1" u="sng" dirty="0">
                <a:effectLst>
                  <a:outerShdw blurRad="38100" dist="38100" dir="2700000" algn="tl">
                    <a:srgbClr val="000000">
                      <a:alpha val="43137"/>
                    </a:srgbClr>
                  </a:outerShdw>
                </a:effectLst>
              </a:rPr>
              <a:t> </a:t>
            </a:r>
            <a:r>
              <a:rPr lang="cs-CZ" sz="3200" b="1" u="sng" dirty="0" err="1">
                <a:effectLst>
                  <a:outerShdw blurRad="38100" dist="38100" dir="2700000" algn="tl">
                    <a:srgbClr val="000000">
                      <a:alpha val="43137"/>
                    </a:srgbClr>
                  </a:outerShdw>
                </a:effectLst>
              </a:rPr>
              <a:t>Chlebnikov</a:t>
            </a:r>
            <a:r>
              <a:rPr lang="cs-CZ" sz="3200" b="1" u="sng" dirty="0">
                <a:effectLst>
                  <a:outerShdw blurRad="38100" dist="38100" dir="2700000" algn="tl">
                    <a:srgbClr val="000000">
                      <a:alpha val="43137"/>
                    </a:srgbClr>
                  </a:outerShdw>
                </a:effectLst>
              </a:rPr>
              <a:t> </a:t>
            </a:r>
            <a:r>
              <a:rPr lang="cs-CZ" sz="3200" b="1" dirty="0">
                <a:effectLst>
                  <a:outerShdw blurRad="38100" dist="38100" dir="2700000" algn="tl">
                    <a:srgbClr val="000000">
                      <a:alpha val="43137"/>
                    </a:srgbClr>
                  </a:outerShdw>
                </a:effectLst>
              </a:rPr>
              <a:t>(1885-1922)</a:t>
            </a:r>
          </a:p>
          <a:p>
            <a:r>
              <a:rPr lang="cs-CZ" sz="3200" b="1" dirty="0">
                <a:effectLst>
                  <a:outerShdw blurRad="38100" dist="38100" dir="2700000" algn="tl">
                    <a:srgbClr val="000000">
                      <a:alpha val="43137"/>
                    </a:srgbClr>
                  </a:outerShdw>
                </a:effectLst>
              </a:rPr>
              <a:t>- básník, dramatik</a:t>
            </a:r>
          </a:p>
          <a:p>
            <a:r>
              <a:rPr lang="cs-CZ" sz="3200" b="1" dirty="0">
                <a:effectLst>
                  <a:outerShdw blurRad="38100" dist="38100" dir="2700000" algn="tl">
                    <a:srgbClr val="000000">
                      <a:alpha val="43137"/>
                    </a:srgbClr>
                  </a:outerShdw>
                </a:effectLst>
              </a:rPr>
              <a:t>- Tvůrce pojmu </a:t>
            </a:r>
            <a:r>
              <a:rPr lang="cs-CZ" sz="3200" b="1" i="1" dirty="0" err="1">
                <a:effectLst>
                  <a:outerShdw blurRad="38100" dist="38100" dir="2700000" algn="tl">
                    <a:srgbClr val="000000">
                      <a:alpha val="43137"/>
                    </a:srgbClr>
                  </a:outerShdw>
                </a:effectLst>
              </a:rPr>
              <a:t>zaum</a:t>
            </a:r>
            <a:r>
              <a:rPr lang="cs-CZ" sz="3200" b="1" dirty="0">
                <a:effectLst>
                  <a:outerShdw blurRad="38100" dist="38100" dir="2700000" algn="tl">
                    <a:srgbClr val="000000">
                      <a:alpha val="43137"/>
                    </a:srgbClr>
                  </a:outerShdw>
                </a:effectLst>
              </a:rPr>
              <a:t> – vytvářel </a:t>
            </a:r>
            <a:r>
              <a:rPr lang="cs-CZ" sz="3200" b="1" dirty="0" err="1">
                <a:effectLst>
                  <a:outerShdw blurRad="38100" dist="38100" dir="2700000" algn="tl">
                    <a:srgbClr val="000000">
                      <a:alpha val="43137"/>
                    </a:srgbClr>
                  </a:outerShdw>
                </a:effectLst>
              </a:rPr>
              <a:t>zaumný</a:t>
            </a:r>
            <a:r>
              <a:rPr lang="cs-CZ" sz="3200" b="1" dirty="0">
                <a:effectLst>
                  <a:outerShdw blurRad="38100" dist="38100" dir="2700000" algn="tl">
                    <a:srgbClr val="000000">
                      <a:alpha val="43137"/>
                    </a:srgbClr>
                  </a:outerShdw>
                </a:effectLst>
              </a:rPr>
              <a:t> jazyk – uměle vytvořený jazyk zaklínadel a magických kouzel se slovy. </a:t>
            </a:r>
          </a:p>
        </p:txBody>
      </p:sp>
      <p:pic>
        <p:nvPicPr>
          <p:cNvPr id="15362" name="Picture 2">
            <a:extLst>
              <a:ext uri="{FF2B5EF4-FFF2-40B4-BE49-F238E27FC236}">
                <a16:creationId xmlns:a16="http://schemas.microsoft.com/office/drawing/2014/main" id="{F5B17512-531A-47A8-8741-098ED8820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0" y="3402169"/>
            <a:ext cx="2381250" cy="324715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568B7243-DCA1-42C5-8CA9-0838F2B95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0" y="284006"/>
            <a:ext cx="238125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420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D42C2A-B3C5-479C-8175-378C7F43AB0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0C83080-EC83-4589-8D0E-F51772B02DE6}"/>
              </a:ext>
            </a:extLst>
          </p:cNvPr>
          <p:cNvSpPr>
            <a:spLocks noGrp="1"/>
          </p:cNvSpPr>
          <p:nvPr>
            <p:ph idx="1"/>
          </p:nvPr>
        </p:nvSpPr>
        <p:spPr/>
        <p:txBody>
          <a:bodyPr>
            <a:normAutofit/>
          </a:bodyPr>
          <a:lstStyle/>
          <a:p>
            <a:pPr algn="just"/>
            <a:r>
              <a:rPr lang="cs-CZ" sz="3200" b="1" dirty="0">
                <a:effectLst>
                  <a:outerShdw blurRad="38100" dist="38100" dir="2700000" algn="tl">
                    <a:srgbClr val="000000">
                      <a:alpha val="43137"/>
                    </a:srgbClr>
                  </a:outerShdw>
                </a:effectLst>
              </a:rPr>
              <a:t>Byl znám jako jazykový experimentátor, dal ruskému jazyku nový směr. Většina jeho děl zůstala nedokončená, torzovitá. Preferuje intonační prvek před rytmickým. Čerpal z folklóru a mýtů. Využíval magie čísel. Byl nazýván "básník pro básníky"</a:t>
            </a:r>
          </a:p>
        </p:txBody>
      </p:sp>
    </p:spTree>
    <p:extLst>
      <p:ext uri="{BB962C8B-B14F-4D97-AF65-F5344CB8AC3E}">
        <p14:creationId xmlns:p14="http://schemas.microsoft.com/office/powerpoint/2010/main" val="2604447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6AC613-735E-4C7A-B3AA-E53F4E66709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6C8F6B2-8F64-4035-A7BA-72B34B1091AC}"/>
              </a:ext>
            </a:extLst>
          </p:cNvPr>
          <p:cNvSpPr>
            <a:spLocks noGrp="1"/>
          </p:cNvSpPr>
          <p:nvPr>
            <p:ph idx="1"/>
          </p:nvPr>
        </p:nvSpPr>
        <p:spPr/>
        <p:txBody>
          <a:bodyPr/>
          <a:lstStyle/>
          <a:p>
            <a:endParaRPr lang="cs-CZ"/>
          </a:p>
        </p:txBody>
      </p:sp>
      <p:pic>
        <p:nvPicPr>
          <p:cNvPr id="16386" name="Picture 2" descr="Résultat de recherche d'images pour &quot;futurismus&quot;&quot;">
            <a:extLst>
              <a:ext uri="{FF2B5EF4-FFF2-40B4-BE49-F238E27FC236}">
                <a16:creationId xmlns:a16="http://schemas.microsoft.com/office/drawing/2014/main" id="{FA0FB353-5BFC-43BD-B105-2D18F4A69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953" y="2944"/>
            <a:ext cx="9632232" cy="6855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239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DC4F23-CD6B-4210-86A6-A8C3213B5BE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C09CFED-466D-482F-97DE-F05A3AD482C0}"/>
              </a:ext>
            </a:extLst>
          </p:cNvPr>
          <p:cNvSpPr>
            <a:spLocks noGrp="1"/>
          </p:cNvSpPr>
          <p:nvPr>
            <p:ph idx="1"/>
          </p:nvPr>
        </p:nvSpPr>
        <p:spPr/>
        <p:txBody>
          <a:bodyPr/>
          <a:lstStyle/>
          <a:p>
            <a:endParaRPr lang="cs-CZ"/>
          </a:p>
        </p:txBody>
      </p:sp>
      <p:pic>
        <p:nvPicPr>
          <p:cNvPr id="1028" name="Picture 4">
            <a:extLst>
              <a:ext uri="{FF2B5EF4-FFF2-40B4-BE49-F238E27FC236}">
                <a16:creationId xmlns:a16="http://schemas.microsoft.com/office/drawing/2014/main" id="{3BE27665-4E4F-435D-8C7E-D049366B1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350"/>
            <a:ext cx="10067730" cy="685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312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A4EDCBC-1AEC-4BA1-87B8-FE79C09FFABA}"/>
              </a:ext>
            </a:extLst>
          </p:cNvPr>
          <p:cNvSpPr>
            <a:spLocks noGrp="1"/>
          </p:cNvSpPr>
          <p:nvPr>
            <p:ph idx="1"/>
          </p:nvPr>
        </p:nvSpPr>
        <p:spPr>
          <a:xfrm>
            <a:off x="322729" y="430306"/>
            <a:ext cx="11707906" cy="6167718"/>
          </a:xfrm>
        </p:spPr>
        <p:txBody>
          <a:bodyPr>
            <a:normAutofit/>
          </a:bodyPr>
          <a:lstStyle/>
          <a:p>
            <a:r>
              <a:rPr lang="cs-CZ" sz="3200" b="1" dirty="0">
                <a:effectLst>
                  <a:outerShdw blurRad="38100" dist="38100" dir="2700000" algn="tl">
                    <a:srgbClr val="000000">
                      <a:alpha val="43137"/>
                    </a:srgbClr>
                  </a:outerShdw>
                </a:effectLst>
              </a:rPr>
              <a:t>film</a:t>
            </a:r>
          </a:p>
          <a:p>
            <a:r>
              <a:rPr lang="cs-CZ" sz="3200" b="1" dirty="0">
                <a:effectLst>
                  <a:outerShdw blurRad="38100" dist="38100" dir="2700000" algn="tl">
                    <a:srgbClr val="000000">
                      <a:alpha val="43137"/>
                    </a:srgbClr>
                  </a:outerShdw>
                </a:effectLst>
              </a:rPr>
              <a:t>psychoanalýza – Sigmund Freud</a:t>
            </a:r>
          </a:p>
          <a:p>
            <a:r>
              <a:rPr lang="cs-CZ" sz="3200" b="1" dirty="0">
                <a:effectLst>
                  <a:outerShdw blurRad="38100" dist="38100" dir="2700000" algn="tl">
                    <a:srgbClr val="000000">
                      <a:alpha val="43137"/>
                    </a:srgbClr>
                  </a:outerShdw>
                </a:effectLst>
              </a:rPr>
              <a:t>fyzika – Albert Einstein</a:t>
            </a:r>
          </a:p>
          <a:p>
            <a:r>
              <a:rPr lang="cs-CZ" sz="3200" b="1" dirty="0">
                <a:effectLst>
                  <a:outerShdw blurRad="38100" dist="38100" dir="2700000" algn="tl">
                    <a:srgbClr val="000000">
                      <a:alpha val="43137"/>
                    </a:srgbClr>
                  </a:outerShdw>
                </a:effectLst>
              </a:rPr>
              <a:t>elektrické osvětlení ulic</a:t>
            </a:r>
          </a:p>
          <a:p>
            <a:r>
              <a:rPr lang="cs-CZ" sz="3200" b="1" dirty="0">
                <a:effectLst>
                  <a:outerShdw blurRad="38100" dist="38100" dir="2700000" algn="tl">
                    <a:srgbClr val="000000">
                      <a:alpha val="43137"/>
                    </a:srgbClr>
                  </a:outerShdw>
                </a:effectLst>
              </a:rPr>
              <a:t>automobily </a:t>
            </a:r>
          </a:p>
        </p:txBody>
      </p:sp>
      <p:pic>
        <p:nvPicPr>
          <p:cNvPr id="2050" name="Picture 2" descr="Résultat de recherche d'images pour &quot;Sigmund Freud&quot;&quot;">
            <a:extLst>
              <a:ext uri="{FF2B5EF4-FFF2-40B4-BE49-F238E27FC236}">
                <a16:creationId xmlns:a16="http://schemas.microsoft.com/office/drawing/2014/main" id="{537D7C5F-9C95-4D40-9E93-EAA76CB02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5187" y="0"/>
            <a:ext cx="243681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ésultat de recherche d'images pour &quot;Albert Einstein&quot;&quot;">
            <a:extLst>
              <a:ext uri="{FF2B5EF4-FFF2-40B4-BE49-F238E27FC236}">
                <a16:creationId xmlns:a16="http://schemas.microsoft.com/office/drawing/2014/main" id="{5EC5C0D0-EFE0-4706-82E5-185C4560B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5187" y="3395383"/>
            <a:ext cx="2427194" cy="32362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ésultat de recherche d'images pour &quot;elektrické osvětlení ulic 1900&quot;&quot;">
            <a:extLst>
              <a:ext uri="{FF2B5EF4-FFF2-40B4-BE49-F238E27FC236}">
                <a16:creationId xmlns:a16="http://schemas.microsoft.com/office/drawing/2014/main" id="{EC4E182F-7D57-4527-BD55-5E9C4F7D59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0712" y="3919984"/>
            <a:ext cx="2917298" cy="294490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ésultat de recherche d'images pour &quot;automobily 1900&quot;&quot;">
            <a:extLst>
              <a:ext uri="{FF2B5EF4-FFF2-40B4-BE49-F238E27FC236}">
                <a16:creationId xmlns:a16="http://schemas.microsoft.com/office/drawing/2014/main" id="{87408424-2025-4D7F-AD40-C9E1322E8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8010" y="3926874"/>
            <a:ext cx="5167826" cy="29311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ésultat de recherche d'images pour &quot;elektrické osvětlení ulic 1900&quot;&quot;">
            <a:extLst>
              <a:ext uri="{FF2B5EF4-FFF2-40B4-BE49-F238E27FC236}">
                <a16:creationId xmlns:a16="http://schemas.microsoft.com/office/drawing/2014/main" id="{23515586-1339-443A-9264-576823EBB1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392437"/>
            <a:ext cx="2165772" cy="144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516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7BA034-22C5-4A55-95B1-5341E29C1E59}"/>
              </a:ext>
            </a:extLst>
          </p:cNvPr>
          <p:cNvSpPr>
            <a:spLocks noGrp="1"/>
          </p:cNvSpPr>
          <p:nvPr>
            <p:ph type="title"/>
          </p:nvPr>
        </p:nvSpPr>
        <p:spPr>
          <a:xfrm>
            <a:off x="259977" y="266076"/>
            <a:ext cx="10058400" cy="1371600"/>
          </a:xfrm>
        </p:spPr>
        <p:txBody>
          <a:bodyPr/>
          <a:lstStyle/>
          <a:p>
            <a:r>
              <a:rPr lang="cs-CZ" b="1" dirty="0">
                <a:effectLst>
                  <a:outerShdw blurRad="38100" dist="38100" dir="2700000" algn="tl">
                    <a:srgbClr val="000000">
                      <a:alpha val="43137"/>
                    </a:srgbClr>
                  </a:outerShdw>
                </a:effectLst>
              </a:rPr>
              <a:t>Architektura</a:t>
            </a:r>
          </a:p>
        </p:txBody>
      </p:sp>
      <p:sp>
        <p:nvSpPr>
          <p:cNvPr id="3" name="Zástupný obsah 2">
            <a:extLst>
              <a:ext uri="{FF2B5EF4-FFF2-40B4-BE49-F238E27FC236}">
                <a16:creationId xmlns:a16="http://schemas.microsoft.com/office/drawing/2014/main" id="{BA80F23A-3D3C-4505-8F0B-9E964093C6E3}"/>
              </a:ext>
            </a:extLst>
          </p:cNvPr>
          <p:cNvSpPr>
            <a:spLocks noGrp="1"/>
          </p:cNvSpPr>
          <p:nvPr>
            <p:ph idx="1"/>
          </p:nvPr>
        </p:nvSpPr>
        <p:spPr>
          <a:xfrm>
            <a:off x="259977" y="1538344"/>
            <a:ext cx="10883152" cy="5053580"/>
          </a:xfrm>
        </p:spPr>
        <p:txBody>
          <a:bodyPr>
            <a:normAutofit/>
          </a:bodyPr>
          <a:lstStyle/>
          <a:p>
            <a:r>
              <a:rPr lang="cs-CZ" sz="3200" b="1" dirty="0">
                <a:effectLst>
                  <a:outerShdw blurRad="38100" dist="38100" dir="2700000" algn="tl">
                    <a:srgbClr val="000000">
                      <a:alpha val="43137"/>
                    </a:srgbClr>
                  </a:outerShdw>
                </a:effectLst>
              </a:rPr>
              <a:t>spolu se secesí – racionalismus, </a:t>
            </a:r>
            <a:r>
              <a:rPr lang="cs-CZ" sz="3200" b="1" dirty="0" err="1">
                <a:effectLst>
                  <a:outerShdw blurRad="38100" dist="38100" dir="2700000" algn="tl">
                    <a:srgbClr val="000000">
                      <a:alpha val="43137"/>
                    </a:srgbClr>
                  </a:outerShdw>
                </a:effectLst>
              </a:rPr>
              <a:t>kt</a:t>
            </a:r>
            <a:r>
              <a:rPr lang="cs-CZ" sz="3200" b="1" dirty="0">
                <a:effectLst>
                  <a:outerShdw blurRad="38100" dist="38100" dir="2700000" algn="tl">
                    <a:srgbClr val="000000">
                      <a:alpha val="43137"/>
                    </a:srgbClr>
                  </a:outerShdw>
                </a:effectLst>
              </a:rPr>
              <a:t>. předznamenává funkcionalismus </a:t>
            </a:r>
          </a:p>
          <a:p>
            <a:r>
              <a:rPr lang="cs-CZ" sz="3200" b="1" dirty="0">
                <a:effectLst>
                  <a:outerShdw blurRad="38100" dist="38100" dir="2700000" algn="tl">
                    <a:srgbClr val="000000">
                      <a:alpha val="43137"/>
                    </a:srgbClr>
                  </a:outerShdw>
                </a:effectLst>
              </a:rPr>
              <a:t>- jednoduché tvary</a:t>
            </a:r>
          </a:p>
          <a:p>
            <a:r>
              <a:rPr lang="cs-CZ" sz="3200" b="1" dirty="0">
                <a:effectLst>
                  <a:outerShdw blurRad="38100" dist="38100" dir="2700000" algn="tl">
                    <a:srgbClr val="000000">
                      <a:alpha val="43137"/>
                    </a:srgbClr>
                  </a:outerShdw>
                </a:effectLst>
              </a:rPr>
              <a:t>- odstranění ornamentu</a:t>
            </a:r>
          </a:p>
          <a:p>
            <a:r>
              <a:rPr lang="cs-CZ" sz="3200" b="1" dirty="0">
                <a:effectLst>
                  <a:outerShdw blurRad="38100" dist="38100" dir="2700000" algn="tl">
                    <a:srgbClr val="000000">
                      <a:alpha val="43137"/>
                    </a:srgbClr>
                  </a:outerShdw>
                </a:effectLst>
              </a:rPr>
              <a:t>- funkčnost</a:t>
            </a:r>
          </a:p>
          <a:p>
            <a:r>
              <a:rPr lang="cs-CZ" sz="3200" b="1" dirty="0">
                <a:effectLst>
                  <a:outerShdw blurRad="38100" dist="38100" dir="2700000" algn="tl">
                    <a:srgbClr val="000000">
                      <a:alpha val="43137"/>
                    </a:srgbClr>
                  </a:outerShdw>
                </a:effectLst>
              </a:rPr>
              <a:t>německá  škola moderní architektury - Bauhaus</a:t>
            </a:r>
          </a:p>
        </p:txBody>
      </p:sp>
      <p:pic>
        <p:nvPicPr>
          <p:cNvPr id="3074" name="Picture 2" descr="Résultat de recherche d'images pour &quot;funkcionalismus&quot;&quot;">
            <a:extLst>
              <a:ext uri="{FF2B5EF4-FFF2-40B4-BE49-F238E27FC236}">
                <a16:creationId xmlns:a16="http://schemas.microsoft.com/office/drawing/2014/main" id="{377D1C17-7E2E-4CE1-AB1D-7BFB68B78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2124074"/>
            <a:ext cx="419100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AD3262B-702F-44DE-9447-B397095C4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3941" y="5200650"/>
            <a:ext cx="2238375"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458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B67406-DBB0-4551-B51D-8BA926022CF6}"/>
              </a:ext>
            </a:extLst>
          </p:cNvPr>
          <p:cNvSpPr>
            <a:spLocks noGrp="1"/>
          </p:cNvSpPr>
          <p:nvPr>
            <p:ph type="title"/>
          </p:nvPr>
        </p:nvSpPr>
        <p:spPr>
          <a:xfrm>
            <a:off x="251012" y="239182"/>
            <a:ext cx="11689976" cy="1284818"/>
          </a:xfrm>
        </p:spPr>
        <p:txBody>
          <a:bodyPr/>
          <a:lstStyle/>
          <a:p>
            <a:r>
              <a:rPr lang="cs-CZ" b="1" dirty="0">
                <a:effectLst>
                  <a:outerShdw blurRad="38100" dist="38100" dir="2700000" algn="tl">
                    <a:srgbClr val="000000">
                      <a:alpha val="43137"/>
                    </a:srgbClr>
                  </a:outerShdw>
                </a:effectLst>
              </a:rPr>
              <a:t>Nejvýznamnější architekti doby</a:t>
            </a:r>
          </a:p>
        </p:txBody>
      </p:sp>
      <p:sp>
        <p:nvSpPr>
          <p:cNvPr id="3" name="Zástupný obsah 2">
            <a:extLst>
              <a:ext uri="{FF2B5EF4-FFF2-40B4-BE49-F238E27FC236}">
                <a16:creationId xmlns:a16="http://schemas.microsoft.com/office/drawing/2014/main" id="{CA25F55F-AF8D-45A2-93B9-2DC815DB7242}"/>
              </a:ext>
            </a:extLst>
          </p:cNvPr>
          <p:cNvSpPr>
            <a:spLocks noGrp="1"/>
          </p:cNvSpPr>
          <p:nvPr>
            <p:ph idx="1"/>
          </p:nvPr>
        </p:nvSpPr>
        <p:spPr>
          <a:xfrm>
            <a:off x="251012" y="1524000"/>
            <a:ext cx="8570260" cy="5094818"/>
          </a:xfrm>
        </p:spPr>
        <p:txBody>
          <a:bodyPr>
            <a:normAutofit/>
          </a:bodyPr>
          <a:lstStyle/>
          <a:p>
            <a:r>
              <a:rPr lang="cs-CZ" sz="3200" b="1" dirty="0" err="1">
                <a:effectLst>
                  <a:outerShdw blurRad="38100" dist="38100" dir="2700000" algn="tl">
                    <a:srgbClr val="000000">
                      <a:alpha val="43137"/>
                    </a:srgbClr>
                  </a:outerShdw>
                </a:effectLst>
              </a:rPr>
              <a:t>Hendrik</a:t>
            </a:r>
            <a:r>
              <a:rPr lang="cs-CZ" sz="3200" b="1" dirty="0">
                <a:effectLst>
                  <a:outerShdw blurRad="38100" dist="38100" dir="2700000" algn="tl">
                    <a:srgbClr val="000000">
                      <a:alpha val="43137"/>
                    </a:srgbClr>
                  </a:outerShdw>
                </a:effectLst>
              </a:rPr>
              <a:t> Petrus </a:t>
            </a:r>
            <a:r>
              <a:rPr lang="cs-CZ" sz="3200" b="1" dirty="0" err="1">
                <a:effectLst>
                  <a:outerShdw blurRad="38100" dist="38100" dir="2700000" algn="tl">
                    <a:srgbClr val="000000">
                      <a:alpha val="43137"/>
                    </a:srgbClr>
                  </a:outerShdw>
                </a:effectLst>
              </a:rPr>
              <a:t>Berlage</a:t>
            </a:r>
            <a:r>
              <a:rPr lang="cs-CZ" sz="3200" b="1" dirty="0">
                <a:effectLst>
                  <a:outerShdw blurRad="38100" dist="38100" dir="2700000" algn="tl">
                    <a:srgbClr val="000000">
                      <a:alpha val="43137"/>
                    </a:srgbClr>
                  </a:outerShdw>
                </a:effectLst>
              </a:rPr>
              <a:t> (1856-1934)</a:t>
            </a:r>
          </a:p>
          <a:p>
            <a:r>
              <a:rPr lang="cs-CZ" sz="3200" b="1" dirty="0">
                <a:effectLst>
                  <a:outerShdw blurRad="38100" dist="38100" dir="2700000" algn="tl">
                    <a:srgbClr val="000000">
                      <a:alpha val="43137"/>
                    </a:srgbClr>
                  </a:outerShdw>
                </a:effectLst>
              </a:rPr>
              <a:t>- burza v Amsterdamu, Městské muzeum v Haagu</a:t>
            </a:r>
          </a:p>
          <a:p>
            <a:r>
              <a:rPr lang="cs-CZ" sz="3200" b="1" dirty="0">
                <a:effectLst>
                  <a:outerShdw blurRad="38100" dist="38100" dir="2700000" algn="tl">
                    <a:srgbClr val="000000">
                      <a:alpha val="43137"/>
                    </a:srgbClr>
                  </a:outerShdw>
                </a:effectLst>
              </a:rPr>
              <a:t>Frank </a:t>
            </a:r>
            <a:r>
              <a:rPr lang="cs-CZ" sz="3200" b="1" dirty="0" err="1">
                <a:effectLst>
                  <a:outerShdw blurRad="38100" dist="38100" dir="2700000" algn="tl">
                    <a:srgbClr val="000000">
                      <a:alpha val="43137"/>
                    </a:srgbClr>
                  </a:outerShdw>
                </a:effectLst>
              </a:rPr>
              <a:t>Lloyd</a:t>
            </a:r>
            <a:r>
              <a:rPr lang="cs-CZ" sz="3200" b="1" dirty="0">
                <a:effectLst>
                  <a:outerShdw blurRad="38100" dist="38100" dir="2700000" algn="tl">
                    <a:srgbClr val="000000">
                      <a:alpha val="43137"/>
                    </a:srgbClr>
                  </a:outerShdw>
                </a:effectLst>
              </a:rPr>
              <a:t> </a:t>
            </a:r>
            <a:r>
              <a:rPr lang="cs-CZ" sz="3200" b="1" dirty="0" err="1">
                <a:effectLst>
                  <a:outerShdw blurRad="38100" dist="38100" dir="2700000" algn="tl">
                    <a:srgbClr val="000000">
                      <a:alpha val="43137"/>
                    </a:srgbClr>
                  </a:outerShdw>
                </a:effectLst>
              </a:rPr>
              <a:t>Wright</a:t>
            </a:r>
            <a:r>
              <a:rPr lang="cs-CZ" sz="3200" b="1" dirty="0">
                <a:effectLst>
                  <a:outerShdw blurRad="38100" dist="38100" dir="2700000" algn="tl">
                    <a:srgbClr val="000000">
                      <a:alpha val="43137"/>
                    </a:srgbClr>
                  </a:outerShdw>
                </a:effectLst>
              </a:rPr>
              <a:t> (1867-1959)</a:t>
            </a:r>
          </a:p>
          <a:p>
            <a:r>
              <a:rPr lang="cs-CZ" sz="3200" b="1" dirty="0">
                <a:effectLst>
                  <a:outerShdw blurRad="38100" dist="38100" dir="2700000" algn="tl">
                    <a:srgbClr val="000000">
                      <a:alpha val="43137"/>
                    </a:srgbClr>
                  </a:outerShdw>
                </a:effectLst>
              </a:rPr>
              <a:t>- Imperial Hotel v Tokiu</a:t>
            </a:r>
          </a:p>
        </p:txBody>
      </p:sp>
      <p:pic>
        <p:nvPicPr>
          <p:cNvPr id="4098" name="Picture 2">
            <a:extLst>
              <a:ext uri="{FF2B5EF4-FFF2-40B4-BE49-F238E27FC236}">
                <a16:creationId xmlns:a16="http://schemas.microsoft.com/office/drawing/2014/main" id="{D8A009E6-CFFD-4052-9461-5B1C6206C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64711"/>
            <a:ext cx="1487152" cy="22455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ésultat de recherche d'images pour &quot;burza v Amsterdamu&quot;&quot;">
            <a:extLst>
              <a:ext uri="{FF2B5EF4-FFF2-40B4-BE49-F238E27FC236}">
                <a16:creationId xmlns:a16="http://schemas.microsoft.com/office/drawing/2014/main" id="{C812D02B-9126-4ED5-BF5F-7ADCB54C9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152" y="4564711"/>
            <a:ext cx="3190660" cy="22932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ésultat de recherche d'images pour &quot;Městské muzeum v Haagu&quot;&quot;">
            <a:extLst>
              <a:ext uri="{FF2B5EF4-FFF2-40B4-BE49-F238E27FC236}">
                <a16:creationId xmlns:a16="http://schemas.microsoft.com/office/drawing/2014/main" id="{DBB2D1E3-3449-4D12-85DC-2BB63D71B8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812" y="4564713"/>
            <a:ext cx="3439931" cy="229328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illustrative de l'article Frank Lloyd Wright">
            <a:extLst>
              <a:ext uri="{FF2B5EF4-FFF2-40B4-BE49-F238E27FC236}">
                <a16:creationId xmlns:a16="http://schemas.microsoft.com/office/drawing/2014/main" id="{7CE94A34-43BC-47B0-81C6-0DDFBD3621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2034" y="694239"/>
            <a:ext cx="2249966" cy="286870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Résultat de recherche d'images pour &quot;Imperial Hotel v Tokiu&quot;&quot;">
            <a:extLst>
              <a:ext uri="{FF2B5EF4-FFF2-40B4-BE49-F238E27FC236}">
                <a16:creationId xmlns:a16="http://schemas.microsoft.com/office/drawing/2014/main" id="{2F6472EA-DFE6-4063-8E56-CF33B02B86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7743" y="3562945"/>
            <a:ext cx="4074257" cy="3295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1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798857-C69A-44F5-8B72-CBCD34175D4F}"/>
              </a:ext>
            </a:extLst>
          </p:cNvPr>
          <p:cNvSpPr>
            <a:spLocks noGrp="1"/>
          </p:cNvSpPr>
          <p:nvPr>
            <p:ph type="title"/>
          </p:nvPr>
        </p:nvSpPr>
        <p:spPr>
          <a:xfrm>
            <a:off x="251012" y="257111"/>
            <a:ext cx="9484659" cy="1006913"/>
          </a:xfrm>
        </p:spPr>
        <p:txBody>
          <a:bodyPr/>
          <a:lstStyle/>
          <a:p>
            <a:r>
              <a:rPr lang="cs-CZ" b="1" dirty="0">
                <a:effectLst>
                  <a:outerShdw blurRad="38100" dist="38100" dir="2700000" algn="tl">
                    <a:srgbClr val="000000">
                      <a:alpha val="43137"/>
                    </a:srgbClr>
                  </a:outerShdw>
                </a:effectLst>
              </a:rPr>
              <a:t>Malířství</a:t>
            </a:r>
          </a:p>
        </p:txBody>
      </p:sp>
      <p:sp>
        <p:nvSpPr>
          <p:cNvPr id="3" name="Zástupný obsah 2">
            <a:extLst>
              <a:ext uri="{FF2B5EF4-FFF2-40B4-BE49-F238E27FC236}">
                <a16:creationId xmlns:a16="http://schemas.microsoft.com/office/drawing/2014/main" id="{5325CF8E-20D2-41ED-AD03-407D34EFE09C}"/>
              </a:ext>
            </a:extLst>
          </p:cNvPr>
          <p:cNvSpPr>
            <a:spLocks noGrp="1"/>
          </p:cNvSpPr>
          <p:nvPr>
            <p:ph idx="1"/>
          </p:nvPr>
        </p:nvSpPr>
        <p:spPr>
          <a:xfrm>
            <a:off x="251012" y="1353671"/>
            <a:ext cx="8553400" cy="5247218"/>
          </a:xfrm>
        </p:spPr>
        <p:txBody>
          <a:bodyPr>
            <a:normAutofit/>
          </a:bodyPr>
          <a:lstStyle/>
          <a:p>
            <a:r>
              <a:rPr lang="cs-CZ" sz="3200" b="1" dirty="0">
                <a:effectLst>
                  <a:outerShdw blurRad="38100" dist="38100" dir="2700000" algn="tl">
                    <a:srgbClr val="000000">
                      <a:alpha val="43137"/>
                    </a:srgbClr>
                  </a:outerShdw>
                </a:effectLst>
              </a:rPr>
              <a:t>Expresionismus</a:t>
            </a:r>
          </a:p>
          <a:p>
            <a:r>
              <a:rPr lang="cs-CZ" sz="3200" b="1" dirty="0">
                <a:effectLst>
                  <a:outerShdw blurRad="38100" dist="38100" dir="2700000" algn="tl">
                    <a:srgbClr val="000000">
                      <a:alpha val="43137"/>
                    </a:srgbClr>
                  </a:outerShdw>
                </a:effectLst>
              </a:rPr>
              <a:t>- vyjádření nitra člověka</a:t>
            </a:r>
          </a:p>
          <a:p>
            <a:r>
              <a:rPr lang="cs-CZ" sz="3200" b="1" dirty="0">
                <a:effectLst>
                  <a:outerShdw blurRad="38100" dist="38100" dir="2700000" algn="tl">
                    <a:srgbClr val="000000">
                      <a:alpha val="43137"/>
                    </a:srgbClr>
                  </a:outerShdw>
                </a:effectLst>
              </a:rPr>
              <a:t>- vyjádření psychického stavu</a:t>
            </a:r>
          </a:p>
          <a:p>
            <a:r>
              <a:rPr lang="cs-CZ" sz="3200" b="1" dirty="0">
                <a:effectLst>
                  <a:outerShdw blurRad="38100" dist="38100" dir="2700000" algn="tl">
                    <a:srgbClr val="000000">
                      <a:alpha val="43137"/>
                    </a:srgbClr>
                  </a:outerShdw>
                </a:effectLst>
              </a:rPr>
              <a:t>Edward </a:t>
            </a:r>
            <a:r>
              <a:rPr lang="cs-CZ" sz="3200" b="1" dirty="0" err="1">
                <a:effectLst>
                  <a:outerShdw blurRad="38100" dist="38100" dir="2700000" algn="tl">
                    <a:srgbClr val="000000">
                      <a:alpha val="43137"/>
                    </a:srgbClr>
                  </a:outerShdw>
                </a:effectLst>
              </a:rPr>
              <a:t>Munch</a:t>
            </a:r>
            <a:r>
              <a:rPr lang="cs-CZ" sz="3200" b="1" dirty="0">
                <a:effectLst>
                  <a:outerShdw blurRad="38100" dist="38100" dir="2700000" algn="tl">
                    <a:srgbClr val="000000">
                      <a:alpha val="43137"/>
                    </a:srgbClr>
                  </a:outerShdw>
                </a:effectLst>
              </a:rPr>
              <a:t> (1863-1944), </a:t>
            </a:r>
            <a:r>
              <a:rPr lang="cs-CZ" sz="3200" b="1" i="1" dirty="0">
                <a:effectLst>
                  <a:outerShdw blurRad="38100" dist="38100" dir="2700000" algn="tl">
                    <a:srgbClr val="000000">
                      <a:alpha val="43137"/>
                    </a:srgbClr>
                  </a:outerShdw>
                </a:effectLst>
              </a:rPr>
              <a:t>Výkřik</a:t>
            </a:r>
          </a:p>
          <a:p>
            <a:r>
              <a:rPr lang="cs-CZ" sz="3200" b="1" dirty="0">
                <a:effectLst>
                  <a:outerShdw blurRad="38100" dist="38100" dir="2700000" algn="tl">
                    <a:srgbClr val="000000">
                      <a:alpha val="43137"/>
                    </a:srgbClr>
                  </a:outerShdw>
                </a:effectLst>
              </a:rPr>
              <a:t>Vasilij </a:t>
            </a:r>
            <a:r>
              <a:rPr lang="cs-CZ" sz="3200" b="1" dirty="0" err="1">
                <a:effectLst>
                  <a:outerShdw blurRad="38100" dist="38100" dir="2700000" algn="tl">
                    <a:srgbClr val="000000">
                      <a:alpha val="43137"/>
                    </a:srgbClr>
                  </a:outerShdw>
                </a:effectLst>
              </a:rPr>
              <a:t>Kandinský</a:t>
            </a:r>
            <a:r>
              <a:rPr lang="cs-CZ" sz="3200" b="1" dirty="0">
                <a:effectLst>
                  <a:outerShdw blurRad="38100" dist="38100" dir="2700000" algn="tl">
                    <a:srgbClr val="000000">
                      <a:alpha val="43137"/>
                    </a:srgbClr>
                  </a:outerShdw>
                </a:effectLst>
              </a:rPr>
              <a:t> (1866-1944), </a:t>
            </a:r>
            <a:r>
              <a:rPr lang="cs-CZ" sz="3200" b="1" i="1" dirty="0">
                <a:effectLst>
                  <a:outerShdw blurRad="38100" dist="38100" dir="2700000" algn="tl">
                    <a:srgbClr val="000000">
                      <a:alpha val="43137"/>
                    </a:srgbClr>
                  </a:outerShdw>
                </a:effectLst>
              </a:rPr>
              <a:t>Fuga</a:t>
            </a:r>
            <a:r>
              <a:rPr lang="cs-CZ" sz="3200" b="1" dirty="0">
                <a:effectLst>
                  <a:outerShdw blurRad="38100" dist="38100" dir="2700000" algn="tl">
                    <a:srgbClr val="000000">
                      <a:alpha val="43137"/>
                    </a:srgbClr>
                  </a:outerShdw>
                </a:effectLst>
              </a:rPr>
              <a:t>, </a:t>
            </a:r>
            <a:r>
              <a:rPr lang="cs-CZ" sz="3200" b="1" i="1" dirty="0">
                <a:effectLst>
                  <a:outerShdw blurRad="38100" dist="38100" dir="2700000" algn="tl">
                    <a:srgbClr val="000000">
                      <a:alpha val="43137"/>
                    </a:srgbClr>
                  </a:outerShdw>
                </a:effectLst>
              </a:rPr>
              <a:t>Moskva I</a:t>
            </a:r>
          </a:p>
          <a:p>
            <a:r>
              <a:rPr lang="cs-CZ" sz="3200" b="1" dirty="0">
                <a:effectLst>
                  <a:outerShdw blurRad="38100" dist="38100" dir="2700000" algn="tl">
                    <a:srgbClr val="000000">
                      <a:alpha val="43137"/>
                    </a:srgbClr>
                  </a:outerShdw>
                </a:effectLst>
              </a:rPr>
              <a:t>Egon </a:t>
            </a:r>
            <a:r>
              <a:rPr lang="cs-CZ" sz="3200" b="1" dirty="0" err="1">
                <a:effectLst>
                  <a:outerShdw blurRad="38100" dist="38100" dir="2700000" algn="tl">
                    <a:srgbClr val="000000">
                      <a:alpha val="43137"/>
                    </a:srgbClr>
                  </a:outerShdw>
                </a:effectLst>
              </a:rPr>
              <a:t>Schiele</a:t>
            </a:r>
            <a:r>
              <a:rPr lang="cs-CZ" sz="3200" b="1" dirty="0">
                <a:effectLst>
                  <a:outerShdw blurRad="38100" dist="38100" dir="2700000" algn="tl">
                    <a:srgbClr val="000000">
                      <a:alpha val="43137"/>
                    </a:srgbClr>
                  </a:outerShdw>
                </a:effectLst>
              </a:rPr>
              <a:t> (1890-1918), </a:t>
            </a:r>
            <a:r>
              <a:rPr lang="cs-CZ" sz="3200" b="1" i="1" dirty="0">
                <a:effectLst>
                  <a:outerShdw blurRad="38100" dist="38100" dir="2700000" algn="tl">
                    <a:srgbClr val="000000">
                      <a:alpha val="43137"/>
                    </a:srgbClr>
                  </a:outerShdw>
                </a:effectLst>
              </a:rPr>
              <a:t>Matka s dvěma dětmi</a:t>
            </a:r>
            <a:endParaRPr lang="cs-CZ" sz="3200" b="1" dirty="0">
              <a:effectLst>
                <a:outerShdw blurRad="38100" dist="38100" dir="2700000" algn="tl">
                  <a:srgbClr val="000000">
                    <a:alpha val="43137"/>
                  </a:srgbClr>
                </a:outerShdw>
              </a:effectLst>
            </a:endParaRPr>
          </a:p>
          <a:p>
            <a:endParaRPr lang="cs-CZ" sz="3200" b="1" dirty="0">
              <a:effectLst>
                <a:outerShdw blurRad="38100" dist="38100" dir="2700000" algn="tl">
                  <a:srgbClr val="000000">
                    <a:alpha val="43137"/>
                  </a:srgbClr>
                </a:outerShdw>
              </a:effectLst>
            </a:endParaRPr>
          </a:p>
        </p:txBody>
      </p:sp>
      <p:pic>
        <p:nvPicPr>
          <p:cNvPr id="5122" name="Picture 2">
            <a:extLst>
              <a:ext uri="{FF2B5EF4-FFF2-40B4-BE49-F238E27FC236}">
                <a16:creationId xmlns:a16="http://schemas.microsoft.com/office/drawing/2014/main" id="{64156B9E-715F-4712-B5EE-8331FF332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5419" y="0"/>
            <a:ext cx="1597559" cy="22918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ésultat de recherche d'images pour &quot;výkřik&quot;&quot;">
            <a:extLst>
              <a:ext uri="{FF2B5EF4-FFF2-40B4-BE49-F238E27FC236}">
                <a16:creationId xmlns:a16="http://schemas.microsoft.com/office/drawing/2014/main" id="{AE0A53CB-D51A-4454-8EF9-33384573A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2978" y="0"/>
            <a:ext cx="1799022" cy="229188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Kandinskij přibližně v roce 1913">
            <a:extLst>
              <a:ext uri="{FF2B5EF4-FFF2-40B4-BE49-F238E27FC236}">
                <a16:creationId xmlns:a16="http://schemas.microsoft.com/office/drawing/2014/main" id="{7A7746F9-DF36-4A8F-8435-540468E3B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4412" y="2291883"/>
            <a:ext cx="1588566" cy="254009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ésultat de recherche d'images pour &quot;Kandinsky, Fuga&quot;&quot;">
            <a:extLst>
              <a:ext uri="{FF2B5EF4-FFF2-40B4-BE49-F238E27FC236}">
                <a16:creationId xmlns:a16="http://schemas.microsoft.com/office/drawing/2014/main" id="{78A8EFEE-0CC8-454D-A740-0CB02BCA1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2978" y="2291883"/>
            <a:ext cx="1776212" cy="176352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Résultat de recherche d'images pour &quot;Kandinsky, Moskva I&quot;&quot;">
            <a:extLst>
              <a:ext uri="{FF2B5EF4-FFF2-40B4-BE49-F238E27FC236}">
                <a16:creationId xmlns:a16="http://schemas.microsoft.com/office/drawing/2014/main" id="{56B84AE8-7630-4543-A543-D73E8B35CF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0168" y="4055408"/>
            <a:ext cx="1799022" cy="185148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BE7F2A03-EA65-4227-8D65-3DA08B8908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7458" y="4670611"/>
            <a:ext cx="1575520" cy="2184721"/>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Résultat de recherche d'images pour &quot;Egon Schiele, Matka s dvěma dětmi&quot;&quot;">
            <a:extLst>
              <a:ext uri="{FF2B5EF4-FFF2-40B4-BE49-F238E27FC236}">
                <a16:creationId xmlns:a16="http://schemas.microsoft.com/office/drawing/2014/main" id="{3A09EC49-76DC-4232-BC31-A78159A695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5654" y="0"/>
            <a:ext cx="2681568" cy="2500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737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542A84-DAB5-4C7A-8B92-C315FB704DD7}"/>
              </a:ext>
            </a:extLst>
          </p:cNvPr>
          <p:cNvSpPr>
            <a:spLocks noGrp="1"/>
          </p:cNvSpPr>
          <p:nvPr>
            <p:ph type="title"/>
          </p:nvPr>
        </p:nvSpPr>
        <p:spPr>
          <a:xfrm>
            <a:off x="259976" y="266076"/>
            <a:ext cx="9735671" cy="890371"/>
          </a:xfrm>
        </p:spPr>
        <p:txBody>
          <a:bodyPr/>
          <a:lstStyle/>
          <a:p>
            <a:r>
              <a:rPr lang="cs-CZ" b="1" dirty="0">
                <a:effectLst>
                  <a:outerShdw blurRad="38100" dist="38100" dir="2700000" algn="tl">
                    <a:srgbClr val="000000">
                      <a:alpha val="43137"/>
                    </a:srgbClr>
                  </a:outerShdw>
                </a:effectLst>
              </a:rPr>
              <a:t>Sochařství</a:t>
            </a:r>
          </a:p>
        </p:txBody>
      </p:sp>
      <p:sp>
        <p:nvSpPr>
          <p:cNvPr id="3" name="Zástupný obsah 2">
            <a:extLst>
              <a:ext uri="{FF2B5EF4-FFF2-40B4-BE49-F238E27FC236}">
                <a16:creationId xmlns:a16="http://schemas.microsoft.com/office/drawing/2014/main" id="{848D83FD-7E05-4643-BA1B-850661EFFEE9}"/>
              </a:ext>
            </a:extLst>
          </p:cNvPr>
          <p:cNvSpPr>
            <a:spLocks noGrp="1"/>
          </p:cNvSpPr>
          <p:nvPr>
            <p:ph idx="1"/>
          </p:nvPr>
        </p:nvSpPr>
        <p:spPr>
          <a:xfrm>
            <a:off x="259977" y="1290918"/>
            <a:ext cx="7951859" cy="5301006"/>
          </a:xfrm>
        </p:spPr>
        <p:txBody>
          <a:bodyPr>
            <a:normAutofit lnSpcReduction="10000"/>
          </a:bodyPr>
          <a:lstStyle/>
          <a:p>
            <a:r>
              <a:rPr lang="cs-CZ" sz="3200" b="1" dirty="0">
                <a:effectLst>
                  <a:outerShdw blurRad="38100" dist="38100" dir="2700000" algn="tl">
                    <a:srgbClr val="000000">
                      <a:alpha val="43137"/>
                    </a:srgbClr>
                  </a:outerShdw>
                </a:effectLst>
              </a:rPr>
              <a:t>v sochařství se expresionismus příliš neuplatnil, ale používal stejné principy jako malířství</a:t>
            </a:r>
          </a:p>
          <a:p>
            <a:r>
              <a:rPr lang="cs-CZ" sz="3200" b="1" dirty="0">
                <a:effectLst>
                  <a:outerShdw blurRad="38100" dist="38100" dir="2700000" algn="tl">
                    <a:srgbClr val="000000">
                      <a:alpha val="43137"/>
                    </a:srgbClr>
                  </a:outerShdw>
                </a:effectLst>
              </a:rPr>
              <a:t>Ernst </a:t>
            </a:r>
            <a:r>
              <a:rPr lang="cs-CZ" sz="3200" b="1" dirty="0" err="1">
                <a:effectLst>
                  <a:outerShdw blurRad="38100" dist="38100" dir="2700000" algn="tl">
                    <a:srgbClr val="000000">
                      <a:alpha val="43137"/>
                    </a:srgbClr>
                  </a:outerShdw>
                </a:effectLst>
              </a:rPr>
              <a:t>Barlach</a:t>
            </a:r>
            <a:r>
              <a:rPr lang="cs-CZ" sz="3200" b="1" dirty="0">
                <a:effectLst>
                  <a:outerShdw blurRad="38100" dist="38100" dir="2700000" algn="tl">
                    <a:srgbClr val="000000">
                      <a:alpha val="43137"/>
                    </a:srgbClr>
                  </a:outerShdw>
                </a:effectLst>
              </a:rPr>
              <a:t> (1870-1938), </a:t>
            </a:r>
            <a:r>
              <a:rPr lang="cs-CZ" sz="3200" b="1" i="1" dirty="0">
                <a:effectLst>
                  <a:outerShdw blurRad="38100" dist="38100" dir="2700000" algn="tl">
                    <a:srgbClr val="000000">
                      <a:alpha val="43137"/>
                    </a:srgbClr>
                  </a:outerShdw>
                </a:effectLst>
              </a:rPr>
              <a:t>Mstitel</a:t>
            </a:r>
          </a:p>
          <a:p>
            <a:r>
              <a:rPr lang="cs-CZ" sz="3200" b="1" u="sng" dirty="0">
                <a:effectLst>
                  <a:outerShdw blurRad="38100" dist="38100" dir="2700000" algn="tl">
                    <a:srgbClr val="000000">
                      <a:alpha val="43137"/>
                    </a:srgbClr>
                  </a:outerShdw>
                </a:effectLst>
              </a:rPr>
              <a:t>kubismus</a:t>
            </a:r>
          </a:p>
          <a:p>
            <a:r>
              <a:rPr lang="cs-CZ" sz="3200" b="1" dirty="0">
                <a:effectLst>
                  <a:outerShdw blurRad="38100" dist="38100" dir="2700000" algn="tl">
                    <a:srgbClr val="000000">
                      <a:alpha val="43137"/>
                    </a:srgbClr>
                  </a:outerShdw>
                </a:effectLst>
              </a:rPr>
              <a:t>- Jacques </a:t>
            </a:r>
            <a:r>
              <a:rPr lang="cs-CZ" sz="3200" b="1" dirty="0" err="1">
                <a:effectLst>
                  <a:outerShdw blurRad="38100" dist="38100" dir="2700000" algn="tl">
                    <a:srgbClr val="000000">
                      <a:alpha val="43137"/>
                    </a:srgbClr>
                  </a:outerShdw>
                </a:effectLst>
              </a:rPr>
              <a:t>Lipchitz</a:t>
            </a:r>
            <a:r>
              <a:rPr lang="cs-CZ" sz="3200" b="1" dirty="0">
                <a:effectLst>
                  <a:outerShdw blurRad="38100" dist="38100" dir="2700000" algn="tl">
                    <a:srgbClr val="000000">
                      <a:alpha val="43137"/>
                    </a:srgbClr>
                  </a:outerShdw>
                </a:effectLst>
              </a:rPr>
              <a:t> (1891-1973), </a:t>
            </a:r>
            <a:r>
              <a:rPr lang="cs-CZ" sz="3200" b="1" i="1" dirty="0">
                <a:effectLst>
                  <a:outerShdw blurRad="38100" dist="38100" dir="2700000" algn="tl">
                    <a:srgbClr val="000000">
                      <a:alpha val="43137"/>
                    </a:srgbClr>
                  </a:outerShdw>
                </a:effectLst>
              </a:rPr>
              <a:t>Radost ze života</a:t>
            </a:r>
            <a:endParaRPr lang="cs-CZ" sz="3200" b="1" dirty="0">
              <a:effectLst>
                <a:outerShdw blurRad="38100" dist="38100" dir="2700000" algn="tl">
                  <a:srgbClr val="000000">
                    <a:alpha val="43137"/>
                  </a:srgbClr>
                </a:outerShdw>
              </a:effectLst>
            </a:endParaRPr>
          </a:p>
          <a:p>
            <a:r>
              <a:rPr lang="cs-CZ" sz="3200" b="1" dirty="0">
                <a:effectLst>
                  <a:outerShdw blurRad="38100" dist="38100" dir="2700000" algn="tl">
                    <a:srgbClr val="000000">
                      <a:alpha val="43137"/>
                    </a:srgbClr>
                  </a:outerShdw>
                </a:effectLst>
              </a:rPr>
              <a:t>- Alexandr </a:t>
            </a:r>
            <a:r>
              <a:rPr lang="cs-CZ" sz="3200" b="1" dirty="0" err="1">
                <a:effectLst>
                  <a:outerShdw blurRad="38100" dist="38100" dir="2700000" algn="tl">
                    <a:srgbClr val="000000">
                      <a:alpha val="43137"/>
                    </a:srgbClr>
                  </a:outerShdw>
                </a:effectLst>
              </a:rPr>
              <a:t>Archipenko</a:t>
            </a:r>
            <a:r>
              <a:rPr lang="cs-CZ" sz="3200" b="1" dirty="0">
                <a:effectLst>
                  <a:outerShdw blurRad="38100" dist="38100" dir="2700000" algn="tl">
                    <a:srgbClr val="000000">
                      <a:alpha val="43137"/>
                    </a:srgbClr>
                  </a:outerShdw>
                </a:effectLst>
              </a:rPr>
              <a:t> (1887-1964), </a:t>
            </a:r>
            <a:r>
              <a:rPr lang="cs-CZ" sz="3200" b="1" i="1" dirty="0">
                <a:effectLst>
                  <a:outerShdw blurRad="38100" dist="38100" dir="2700000" algn="tl">
                    <a:srgbClr val="000000">
                      <a:alpha val="43137"/>
                    </a:srgbClr>
                  </a:outerShdw>
                </a:effectLst>
              </a:rPr>
              <a:t>Gondoliér</a:t>
            </a:r>
            <a:endParaRPr lang="cs-CZ" sz="3200" b="1" dirty="0">
              <a:effectLst>
                <a:outerShdw blurRad="38100" dist="38100" dir="2700000" algn="tl">
                  <a:srgbClr val="000000">
                    <a:alpha val="43137"/>
                  </a:srgbClr>
                </a:outerShdw>
              </a:effectLst>
            </a:endParaRPr>
          </a:p>
          <a:p>
            <a:r>
              <a:rPr lang="cs-CZ" sz="3200" b="1" dirty="0">
                <a:effectLst>
                  <a:outerShdw blurRad="38100" dist="38100" dir="2700000" algn="tl">
                    <a:srgbClr val="000000">
                      <a:alpha val="43137"/>
                    </a:srgbClr>
                  </a:outerShdw>
                </a:effectLst>
              </a:rPr>
              <a:t>- </a:t>
            </a:r>
            <a:r>
              <a:rPr lang="cs-CZ" sz="3200" b="1" dirty="0" err="1">
                <a:effectLst>
                  <a:outerShdw blurRad="38100" dist="38100" dir="2700000" algn="tl">
                    <a:srgbClr val="000000">
                      <a:alpha val="43137"/>
                    </a:srgbClr>
                  </a:outerShdw>
                </a:effectLst>
              </a:rPr>
              <a:t>Ossip</a:t>
            </a:r>
            <a:r>
              <a:rPr lang="cs-CZ" sz="3200" b="1" dirty="0">
                <a:effectLst>
                  <a:outerShdw blurRad="38100" dist="38100" dir="2700000" algn="tl">
                    <a:srgbClr val="000000">
                      <a:alpha val="43137"/>
                    </a:srgbClr>
                  </a:outerShdw>
                </a:effectLst>
              </a:rPr>
              <a:t> </a:t>
            </a:r>
            <a:r>
              <a:rPr lang="cs-CZ" sz="3200" b="1" dirty="0" err="1">
                <a:effectLst>
                  <a:outerShdw blurRad="38100" dist="38100" dir="2700000" algn="tl">
                    <a:srgbClr val="000000">
                      <a:alpha val="43137"/>
                    </a:srgbClr>
                  </a:outerShdw>
                </a:effectLst>
              </a:rPr>
              <a:t>Zadkin</a:t>
            </a:r>
            <a:r>
              <a:rPr lang="cs-CZ" sz="3200" b="1" dirty="0">
                <a:effectLst>
                  <a:outerShdw blurRad="38100" dist="38100" dir="2700000" algn="tl">
                    <a:srgbClr val="000000">
                      <a:alpha val="43137"/>
                    </a:srgbClr>
                  </a:outerShdw>
                </a:effectLst>
              </a:rPr>
              <a:t> (1890-1967)</a:t>
            </a:r>
          </a:p>
        </p:txBody>
      </p:sp>
      <p:pic>
        <p:nvPicPr>
          <p:cNvPr id="6146" name="Picture 2" descr="Résultat de recherche d'images pour &quot;Ernst Barlach, Mstitel&quot;&quot;">
            <a:extLst>
              <a:ext uri="{FF2B5EF4-FFF2-40B4-BE49-F238E27FC236}">
                <a16:creationId xmlns:a16="http://schemas.microsoft.com/office/drawing/2014/main" id="{343AD8EB-CFD0-41C3-BFD7-4AD8FDD35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2287121"/>
            <a:ext cx="2286000" cy="17049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C7802E18-BEBA-41EE-8D32-AFC8BB6DE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3475" y="0"/>
            <a:ext cx="1598525" cy="228712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ésultat de recherche d'images pour &quot;Jacques Lipchitz, Naháč&quot;&quot;">
            <a:extLst>
              <a:ext uri="{FF2B5EF4-FFF2-40B4-BE49-F238E27FC236}">
                <a16:creationId xmlns:a16="http://schemas.microsoft.com/office/drawing/2014/main" id="{DEC3780B-CD0F-4D8E-8AB1-6CAD6E4FD8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1836" y="-1"/>
            <a:ext cx="1694164" cy="228712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B3DB42CE-23AA-4C1B-960B-DE9283ABAB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1836" y="2287120"/>
            <a:ext cx="1694164" cy="225631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Résultat de recherche d'images pour &quot;Alexandr Archipenko, Gondoliér&quot;&quot;">
            <a:extLst>
              <a:ext uri="{FF2B5EF4-FFF2-40B4-BE49-F238E27FC236}">
                <a16:creationId xmlns:a16="http://schemas.microsoft.com/office/drawing/2014/main" id="{208C014A-6501-450E-A0DB-0192B2843D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1" y="3992095"/>
            <a:ext cx="2286000" cy="2863227"/>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Résultat de recherche d'images pour &quot;Alexandr Archipenko&quot;&quot;">
            <a:extLst>
              <a:ext uri="{FF2B5EF4-FFF2-40B4-BE49-F238E27FC236}">
                <a16:creationId xmlns:a16="http://schemas.microsoft.com/office/drawing/2014/main" id="{308FF064-79AA-4AC1-B304-FBDF934C0C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1230" y="4447349"/>
            <a:ext cx="1549540" cy="2383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727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AA9C0B-1E20-496D-BAB3-456A1A6C6DE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34D21D4-C37D-4DBD-B5E5-7384CABA6155}"/>
              </a:ext>
            </a:extLst>
          </p:cNvPr>
          <p:cNvSpPr>
            <a:spLocks noGrp="1"/>
          </p:cNvSpPr>
          <p:nvPr>
            <p:ph idx="1"/>
          </p:nvPr>
        </p:nvSpPr>
        <p:spPr/>
        <p:txBody>
          <a:bodyPr/>
          <a:lstStyle/>
          <a:p>
            <a:endParaRPr lang="cs-CZ"/>
          </a:p>
        </p:txBody>
      </p:sp>
      <p:pic>
        <p:nvPicPr>
          <p:cNvPr id="7170" name="Picture 2">
            <a:extLst>
              <a:ext uri="{FF2B5EF4-FFF2-40B4-BE49-F238E27FC236}">
                <a16:creationId xmlns:a16="http://schemas.microsoft.com/office/drawing/2014/main" id="{75C97690-F50B-49E4-996F-D52A01590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3352800" cy="386267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ésultat de recherche d'images pour &quot;Ossip Zadkine&quot;&quot;">
            <a:extLst>
              <a:ext uri="{FF2B5EF4-FFF2-40B4-BE49-F238E27FC236}">
                <a16:creationId xmlns:a16="http://schemas.microsoft.com/office/drawing/2014/main" id="{A59EF73F-4BE2-42CB-9A14-2771548B5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62672"/>
            <a:ext cx="3352799" cy="293630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ésultat de recherche d'images pour &quot;Ossip Zadkine&quot;&quot;">
            <a:extLst>
              <a:ext uri="{FF2B5EF4-FFF2-40B4-BE49-F238E27FC236}">
                <a16:creationId xmlns:a16="http://schemas.microsoft.com/office/drawing/2014/main" id="{9ED656C0-ACBB-4705-A1A5-6033BE8E86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798" y="-1"/>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Résultat de recherche d'images pour &quot;Ossip Zadkine&quot;&quot;">
            <a:extLst>
              <a:ext uri="{FF2B5EF4-FFF2-40B4-BE49-F238E27FC236}">
                <a16:creationId xmlns:a16="http://schemas.microsoft.com/office/drawing/2014/main" id="{8DF86CC5-013D-48ED-9CE4-EF1C34B6B6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6298" y="933449"/>
            <a:ext cx="3695702" cy="555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1625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Template>
  <TotalTime>175</TotalTime>
  <Words>1119</Words>
  <Application>Microsoft Office PowerPoint</Application>
  <PresentationFormat>Širokoúhlá obrazovka</PresentationFormat>
  <Paragraphs>106</Paragraphs>
  <Slides>27</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27</vt:i4>
      </vt:variant>
    </vt:vector>
  </HeadingPairs>
  <TitlesOfParts>
    <vt:vector size="31" baseType="lpstr">
      <vt:lpstr>Arial</vt:lpstr>
      <vt:lpstr>Century Gothic</vt:lpstr>
      <vt:lpstr>Garamond</vt:lpstr>
      <vt:lpstr>Savon</vt:lpstr>
      <vt:lpstr>SVĚTOVÁ LITERATURA V LETECH 1900-1914</vt:lpstr>
      <vt:lpstr>Společensko-historické pozadí</vt:lpstr>
      <vt:lpstr>Prezentace aplikace PowerPoint</vt:lpstr>
      <vt:lpstr>Prezentace aplikace PowerPoint</vt:lpstr>
      <vt:lpstr>Architektura</vt:lpstr>
      <vt:lpstr>Nejvýznamnější architekti doby</vt:lpstr>
      <vt:lpstr>Malířství</vt:lpstr>
      <vt:lpstr>Sochařství</vt:lpstr>
      <vt:lpstr>Prezentace aplikace PowerPoint</vt:lpstr>
      <vt:lpstr>Hudba</vt:lpstr>
      <vt:lpstr>Literatura</vt:lpstr>
      <vt:lpstr>Futurismus</vt:lpstr>
      <vt:lpstr>Prezentace aplikace PowerPoint</vt:lpstr>
      <vt:lpstr>Prezentace aplikace PowerPoint</vt:lpstr>
      <vt:lpstr>Prezentace aplikace PowerPoint</vt:lpstr>
      <vt:lpstr>Prezentace aplikace PowerPoint</vt:lpstr>
      <vt:lpstr>Teorie tzv. osvobozených slov</vt:lpstr>
      <vt:lpstr>Prezentace aplikace PowerPoint</vt:lpstr>
      <vt:lpstr>Prezentace aplikace PowerPoint</vt:lpstr>
      <vt:lpstr>Filippo Tommaso Marinetti</vt:lpstr>
      <vt:lpstr>Prezentace aplikace PowerPoint</vt:lpstr>
      <vt:lpstr>Futuristické večery</vt:lpstr>
      <vt:lpstr>Prezentace aplikace PowerPoint</vt:lpstr>
      <vt:lpstr>Prezentace aplikace PowerPoint</vt:lpstr>
      <vt:lpstr>Další představitelé futurismu</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SVĚTOVÁ LITERATURA V LETECH 1900-1914</dc:title>
  <dc:creator>Mirka Novotná</dc:creator>
  <cp:lastModifiedBy>Mirka Novotná</cp:lastModifiedBy>
  <cp:revision>13</cp:revision>
  <dcterms:created xsi:type="dcterms:W3CDTF">2019-12-08T19:33:08Z</dcterms:created>
  <dcterms:modified xsi:type="dcterms:W3CDTF">2019-12-08T22:28:29Z</dcterms:modified>
</cp:coreProperties>
</file>