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12/15/2019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12/15/2019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FBF74-75F4-4D41-B03C-612559B0AE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Experimenty v moderní literatuře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39D604-29DC-4FD6-A5DB-44988CFBE7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253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DDE21E-B169-41DF-8242-8E43E1C1D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0" y="457200"/>
            <a:ext cx="11726213" cy="6140823"/>
          </a:xfrm>
        </p:spPr>
        <p:txBody>
          <a:bodyPr/>
          <a:lstStyle/>
          <a:p>
            <a:pPr algn="just"/>
            <a:r>
              <a:rPr lang="cs-CZ" sz="2800" b="1" dirty="0">
                <a:latin typeface="Arial" panose="020B0604020202020204" pitchFamily="34" charset="0"/>
              </a:rPr>
              <a:t>Jméno růže</a:t>
            </a:r>
          </a:p>
          <a:p>
            <a:pPr algn="just"/>
            <a:r>
              <a:rPr lang="cs-CZ" sz="2800" dirty="0">
                <a:latin typeface="Arial" panose="020B0604020202020204" pitchFamily="34" charset="0"/>
              </a:rPr>
              <a:t>Milostná báseň, její ladění je tragické. Tématem je zakázaná láska. V první sloce Apollinaire popisuje dívku, do které se zamiloval. V další sloce se dívka do něj také zamiluje. V poslední sloce básník ale pochopí, že ona láska není možná, a tak se vydá hledat jinou.</a:t>
            </a:r>
          </a:p>
          <a:p>
            <a:endParaRPr lang="cs-CZ" dirty="0"/>
          </a:p>
        </p:txBody>
      </p:sp>
      <p:pic>
        <p:nvPicPr>
          <p:cNvPr id="3074" name="Picture 2" descr="Résultat de recherche d'images pour &quot;růže guillaume apollinaire&quot;&quot;">
            <a:extLst>
              <a:ext uri="{FF2B5EF4-FFF2-40B4-BE49-F238E27FC236}">
                <a16:creationId xmlns:a16="http://schemas.microsoft.com/office/drawing/2014/main" id="{714D51A1-8915-4FEE-9971-0CB73AC50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0" y="3797673"/>
            <a:ext cx="376237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růže guillaume apollinaire&quot;&quot;">
            <a:extLst>
              <a:ext uri="{FF2B5EF4-FFF2-40B4-BE49-F238E27FC236}">
                <a16:creationId xmlns:a16="http://schemas.microsoft.com/office/drawing/2014/main" id="{79491170-49BD-4895-8A18-5EF2E623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15" y="3797673"/>
            <a:ext cx="2277502" cy="30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růže guillaume apollinaire&quot;&quot;">
            <a:extLst>
              <a:ext uri="{FF2B5EF4-FFF2-40B4-BE49-F238E27FC236}">
                <a16:creationId xmlns:a16="http://schemas.microsoft.com/office/drawing/2014/main" id="{BD61E6BD-DF1C-44DF-B8E1-CD631627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817" y="3783070"/>
            <a:ext cx="3050336" cy="305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ésultat de recherche d'images pour &quot;růže guillaume apollinaire&quot;&quot;">
            <a:extLst>
              <a:ext uri="{FF2B5EF4-FFF2-40B4-BE49-F238E27FC236}">
                <a16:creationId xmlns:a16="http://schemas.microsoft.com/office/drawing/2014/main" id="{7149D25B-C412-4F62-8B18-B02A971AC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53" y="3769695"/>
            <a:ext cx="2636000" cy="28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2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67E46-50F6-4E74-B753-0CF22F43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7" y="266076"/>
            <a:ext cx="10058400" cy="1371600"/>
          </a:xfrm>
        </p:spPr>
        <p:txBody>
          <a:bodyPr/>
          <a:lstStyle/>
          <a:p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Kaligramy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798C5F-2960-4023-B7F2-F5164C92F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1565958"/>
            <a:ext cx="7664824" cy="4954248"/>
          </a:xfrm>
        </p:spPr>
        <p:txBody>
          <a:bodyPr>
            <a:normAutofit/>
          </a:bodyPr>
          <a:lstStyle/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kaligram - slova a písmena jedné básně tvoří určitý obraz nebo tvar</a:t>
            </a:r>
          </a:p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Kaligram (též 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ideogram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je báseň, jejíž písmena nebo celá slova a verše jsou uspořádána typograficky do obrazce, který vyjadřuje téma básně samotné.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dřívější tradice – antická literatura, Fr.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Rabelais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Résultat de recherche d'images pour &quot;la dive bouteille&quot;&quot;">
            <a:extLst>
              <a:ext uri="{FF2B5EF4-FFF2-40B4-BE49-F238E27FC236}">
                <a16:creationId xmlns:a16="http://schemas.microsoft.com/office/drawing/2014/main" id="{5E08E72A-377D-4A96-A090-195DFF2EB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0"/>
            <a:ext cx="4205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53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42CAB-C69B-4BC3-8F68-6934C671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3" y="319865"/>
            <a:ext cx="10058400" cy="1371600"/>
          </a:xfrm>
        </p:spPr>
        <p:txBody>
          <a:bodyPr/>
          <a:lstStyle/>
          <a:p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Zahnívající čaroděj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24FEE9-17A5-411E-A162-9FDCB5603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3" y="1622613"/>
            <a:ext cx="9484659" cy="4915522"/>
          </a:xfrm>
        </p:spPr>
        <p:txBody>
          <a:bodyPr>
            <a:normAutofit lnSpcReduction="10000"/>
          </a:bodyPr>
          <a:lstStyle/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Ačkoli je Zahnívající čaroděj dílem básníkova mládí, projevuje se v něm již „zkušený a sečtělý jako starý černokněžník“. 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Kolem legendární postavy Merlina tak namíchal podivuhodný koktejl z prvků poezie, divadla i románu, v němž se prolínají odkazy na artušovskou legendu, řecké a keltské mýty, středověké bestiáře stejně jako biblické obrazy. 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dílo oplývající imaginací a neobvyklým humorem, plné zázraků, rozpustilosti, hrůzy, lásky, erotismu i smrti.</a:t>
            </a:r>
          </a:p>
        </p:txBody>
      </p:sp>
      <p:pic>
        <p:nvPicPr>
          <p:cNvPr id="5122" name="Picture 2" descr="Zahnívající čaroděj">
            <a:extLst>
              <a:ext uri="{FF2B5EF4-FFF2-40B4-BE49-F238E27FC236}">
                <a16:creationId xmlns:a16="http://schemas.microsoft.com/office/drawing/2014/main" id="{28FE97AB-7ED6-4CBE-AC66-2D6E453E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1992966"/>
            <a:ext cx="23812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1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EB416-688A-4941-AA12-D818F5D1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17" y="248147"/>
            <a:ext cx="10058400" cy="746935"/>
          </a:xfrm>
        </p:spPr>
        <p:txBody>
          <a:bodyPr>
            <a:normAutofit fontScale="90000"/>
          </a:bodyPr>
          <a:lstStyle/>
          <a:p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Prsy </a:t>
            </a:r>
            <a:r>
              <a:rPr lang="cs-C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Tirésiovy</a:t>
            </a:r>
            <a:endParaRPr lang="cs-CZ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0BBAE7-3623-492B-A51D-B1B49902F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7" y="1111624"/>
            <a:ext cx="11743765" cy="5498229"/>
          </a:xfrm>
        </p:spPr>
        <p:txBody>
          <a:bodyPr>
            <a:normAutofit/>
          </a:bodyPr>
          <a:lstStyle/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1917</a:t>
            </a:r>
          </a:p>
          <a:p>
            <a:pPr algn="just"/>
            <a:r>
              <a:rPr lang="cs-CZ" sz="2800" b="1" dirty="0"/>
              <a:t>Prolog shrnuje autorovy divadelní názory. </a:t>
            </a:r>
          </a:p>
          <a:p>
            <a:pPr algn="just"/>
            <a:r>
              <a:rPr lang="cs-CZ" sz="2800" b="1" dirty="0"/>
              <a:t>Hra o 2 jednáních odehrávající se v exotickém Zanzibaru je radostným, fantaskním, i parodickým příspěvkem k dobově závažnému francouzskému problému, jímž byl trvalý a silný pokles porodnosti. </a:t>
            </a:r>
          </a:p>
          <a:p>
            <a:pPr algn="just"/>
            <a:r>
              <a:rPr lang="cs-CZ" sz="2800" b="1" dirty="0"/>
              <a:t>Tereza, emancipovaná feministka, se vzdává základní ženské role rození dětí. Odpoutává se od svých prsů, odlétajících balónků, a stává se mužem </a:t>
            </a:r>
            <a:r>
              <a:rPr lang="cs-CZ" sz="2800" b="1" dirty="0" err="1"/>
              <a:t>Tiréziem</a:t>
            </a:r>
            <a:r>
              <a:rPr lang="cs-CZ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5000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FA137-5E73-4E1F-8A20-8CC98EC9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03D562-55A8-482E-8139-5951138ED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b="1" dirty="0"/>
              <a:t>Její opuštěný manžel zplodí během příštího dne 40050 dětí pod heslem „čím víc budu mít dětí, tím budu bohatší“. </a:t>
            </a:r>
          </a:p>
          <a:p>
            <a:pPr algn="just"/>
            <a:r>
              <a:rPr lang="cs-CZ" sz="2800" b="1" dirty="0"/>
              <a:t>Tereza se k němu vrátí v převleku kartářky a spolu s ním posílá mezi diváky spoustu balónků s přáním a výzvou „leťte a živte všechny děti lidského znovuzrození“</a:t>
            </a:r>
            <a:r>
              <a:rPr lang="cs-CZ" sz="2800" dirty="0"/>
              <a:t>.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215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3EE832-5B53-4519-ABB2-4FCD55B2FA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Guillaume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apollinaire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ECAE0E-5C14-4BAE-A218-DAB629B4A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678832"/>
          </a:xfrm>
        </p:spPr>
        <p:txBody>
          <a:bodyPr>
            <a:noAutofit/>
          </a:bodyPr>
          <a:lstStyle/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1880-1918</a:t>
            </a:r>
          </a:p>
        </p:txBody>
      </p:sp>
      <p:pic>
        <p:nvPicPr>
          <p:cNvPr id="1026" name="Picture 2" descr="Description de cette image, également commentée ci-après">
            <a:extLst>
              <a:ext uri="{FF2B5EF4-FFF2-40B4-BE49-F238E27FC236}">
                <a16:creationId xmlns:a16="http://schemas.microsoft.com/office/drawing/2014/main" id="{81EB0447-E6B5-4134-A2E5-BA0D8B64E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3667125"/>
            <a:ext cx="20955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8991065-E22E-417E-A88E-4B2406B7E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0"/>
            <a:ext cx="238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92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5288FE-400C-45E0-984E-87339D611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224118"/>
            <a:ext cx="11752730" cy="6400800"/>
          </a:xfrm>
        </p:spPr>
        <p:txBody>
          <a:bodyPr>
            <a:normAutofit lnSpcReduction="10000"/>
          </a:bodyPr>
          <a:lstStyle/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básnické tendence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kubismus,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kubofuturismus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vlastním jménem Wilhelm Albert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Wladimir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Alexandre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Apollinare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Kostrowitzky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 matka, rozená Angelica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Kostrowicka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byla polská šlechtična, narozená blízko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Nowogródek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(nyní v Bělorusku). 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 otec je neznámý, ale podle dohadů to mohl být Francesco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Flugi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d’Aspermont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švýcarsko-italský aristokrat, který z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Apollinairova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života záhy zmizel.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Monaco, Cannes, Nice x maturita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Paříž</a:t>
            </a:r>
          </a:p>
          <a:p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Madeleine, Jacqueline (La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jolie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rousse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111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C1E94-CBF3-4E26-8E22-AB565DF1C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5" y="233082"/>
            <a:ext cx="11609295" cy="6275294"/>
          </a:xfrm>
        </p:spPr>
        <p:txBody>
          <a:bodyPr>
            <a:normAutofit/>
          </a:bodyPr>
          <a:lstStyle/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světová válka – dělostřelec, šrapnel, španělská chřipka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umělecké tendence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eseje, poezie, próza, drama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cesty po Evropě (Praha)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na: J. Seiferta, K. Čapka, V. Nezvala ad.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experimenty, hledání nových možností v poezii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podnítil uvolnění fantazie, hru se slovy, větami, asociacemi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Roku 1911 byl po nějakou dobu uvězněn ve věznici La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Santé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pro podezření z krádeže fénických sošek, v době aféry týkající se krádeže Mony Lisy. Do této krádeže měl být původně zapleten i Pablo Picasso, který byl jeho přítelem.</a:t>
            </a:r>
          </a:p>
        </p:txBody>
      </p:sp>
    </p:spTree>
    <p:extLst>
      <p:ext uri="{BB962C8B-B14F-4D97-AF65-F5344CB8AC3E}">
        <p14:creationId xmlns:p14="http://schemas.microsoft.com/office/powerpoint/2010/main" val="290971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E5EE9-6275-4918-BB01-1AD9420A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18" y="239183"/>
            <a:ext cx="10058400" cy="1060699"/>
          </a:xfrm>
        </p:spPr>
        <p:txBody>
          <a:bodyPr/>
          <a:lstStyle/>
          <a:p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EBF91D-5768-4679-BE65-91051AAED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8" y="1299881"/>
            <a:ext cx="11743764" cy="5318935"/>
          </a:xfrm>
        </p:spPr>
        <p:txBody>
          <a:bodyPr>
            <a:normAutofit/>
          </a:bodyPr>
          <a:lstStyle/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úvodní báseň </a:t>
            </a:r>
            <a:r>
              <a:rPr lang="cs-C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Pásmo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stala manifestem modernismu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nejznámější básní celé sbírky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pásmo jako literární útvar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1913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nový básnický jazyk – experimenty s formou básně, její grafickou stránkou i obsahem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rychlé střídání obrazů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volné asociace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odstranění nebo změna interpunkce</a:t>
            </a:r>
          </a:p>
        </p:txBody>
      </p:sp>
    </p:spTree>
    <p:extLst>
      <p:ext uri="{BB962C8B-B14F-4D97-AF65-F5344CB8AC3E}">
        <p14:creationId xmlns:p14="http://schemas.microsoft.com/office/powerpoint/2010/main" val="136897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D16BC-09AB-494B-AA97-8F3D746C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5" y="197224"/>
            <a:ext cx="11672047" cy="6427694"/>
          </a:xfrm>
        </p:spPr>
        <p:txBody>
          <a:bodyPr>
            <a:normAutofit/>
          </a:bodyPr>
          <a:lstStyle/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volný proud myšlenek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pohled do několika měst v Evropě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své básnické sbírky </a:t>
            </a:r>
            <a:r>
              <a:rPr lang="cs-C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Alkoholy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promítl její autor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Guillaume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Apollinaire veškeré své snahy o vytvoření nového básnického jazyka, který by vyjadřoval zrychlený rytmus moderní doby. 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básních vytvořil GA svět, kde se prolínají časy a prostory, sny i realita.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volný verš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Sbírka obsahuje 42 básní, které Apollinaire psal v letech 1898-1913. </a:t>
            </a:r>
          </a:p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češtiny sbírku přeložil Karel Čapek v roce 1919.</a:t>
            </a:r>
          </a:p>
        </p:txBody>
      </p:sp>
    </p:spTree>
    <p:extLst>
      <p:ext uri="{BB962C8B-B14F-4D97-AF65-F5344CB8AC3E}">
        <p14:creationId xmlns:p14="http://schemas.microsoft.com/office/powerpoint/2010/main" val="6968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690E0-538D-4154-AC11-73879935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9B2944-4D4A-46A0-BEF5-5F38EDEAC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Résultat de recherche d'images pour &quot;alkoholy guillaume apollinaire&quot;&quot;">
            <a:extLst>
              <a:ext uri="{FF2B5EF4-FFF2-40B4-BE49-F238E27FC236}">
                <a16:creationId xmlns:a16="http://schemas.microsoft.com/office/drawing/2014/main" id="{86014165-10A5-46DD-A7D1-F1B7F47A7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24"/>
            <a:ext cx="2303929" cy="324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alkoholy guillaume apollinaire&quot;&quot;">
            <a:extLst>
              <a:ext uri="{FF2B5EF4-FFF2-40B4-BE49-F238E27FC236}">
                <a16:creationId xmlns:a16="http://schemas.microsoft.com/office/drawing/2014/main" id="{06EC8A03-381F-4CD3-BBB7-E2FF9E1D9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6087"/>
            <a:ext cx="6096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alkoholy guillaume apollinaire&quot;&quot;">
            <a:extLst>
              <a:ext uri="{FF2B5EF4-FFF2-40B4-BE49-F238E27FC236}">
                <a16:creationId xmlns:a16="http://schemas.microsoft.com/office/drawing/2014/main" id="{6F251F8E-CBEF-4052-9948-B4AEE0A37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29" y="-3724"/>
            <a:ext cx="2303929" cy="32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ésultat de recherche d'images pour &quot;alkoholy guillaume apollinaire&quot;&quot;">
            <a:extLst>
              <a:ext uri="{FF2B5EF4-FFF2-40B4-BE49-F238E27FC236}">
                <a16:creationId xmlns:a16="http://schemas.microsoft.com/office/drawing/2014/main" id="{75A98DAA-41D3-4924-A310-E5E75559D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05" y="2294127"/>
            <a:ext cx="60960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ésultat de recherche d'images pour &quot;alkoholy guillaume apollinaire&quot;&quot;">
            <a:extLst>
              <a:ext uri="{FF2B5EF4-FFF2-40B4-BE49-F238E27FC236}">
                <a16:creationId xmlns:a16="http://schemas.microsoft.com/office/drawing/2014/main" id="{60506E3C-CF57-4E8D-85EB-3D39B1497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413" y="-3724"/>
            <a:ext cx="2184587" cy="24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ésultat de recherche d'images pour &quot;alkoholy guillaume apollinaire&quot;&quot;">
            <a:extLst>
              <a:ext uri="{FF2B5EF4-FFF2-40B4-BE49-F238E27FC236}">
                <a16:creationId xmlns:a16="http://schemas.microsoft.com/office/drawing/2014/main" id="{276C2F3E-AAEB-4076-A62B-3C7D0E156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285" y="23813"/>
            <a:ext cx="1832128" cy="22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ésultat de recherche d'images pour &quot;alkoholy guillaume apollinaire&quot;&quot;">
            <a:extLst>
              <a:ext uri="{FF2B5EF4-FFF2-40B4-BE49-F238E27FC236}">
                <a16:creationId xmlns:a16="http://schemas.microsoft.com/office/drawing/2014/main" id="{54C922B5-9F04-433A-9E35-556F0A970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83" y="-22577"/>
            <a:ext cx="3612002" cy="24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92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0CD4A-74CD-4C30-B093-CCEB7BAF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6" y="257112"/>
            <a:ext cx="10058400" cy="1371600"/>
          </a:xfrm>
        </p:spPr>
        <p:txBody>
          <a:bodyPr/>
          <a:lstStyle/>
          <a:p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Pásmo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4BC6E8-FF38-4D12-91C5-2D9DDED12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6" y="1628712"/>
            <a:ext cx="11672048" cy="4972176"/>
          </a:xfrm>
        </p:spPr>
        <p:txBody>
          <a:bodyPr>
            <a:normAutofit/>
          </a:bodyPr>
          <a:lstStyle/>
          <a:p>
            <a:r>
              <a:rPr lang="cs-CZ" sz="3200" dirty="0"/>
              <a:t>Úvodní báseň sbírky. </a:t>
            </a:r>
          </a:p>
          <a:p>
            <a:r>
              <a:rPr lang="cs-CZ" sz="3200" dirty="0"/>
              <a:t>Je polytematická a je řetězcem volných asociací – dojmů, pocitů, zážitků, vzpomínek i úvah. </a:t>
            </a:r>
          </a:p>
          <a:p>
            <a:r>
              <a:rPr lang="cs-CZ" sz="3200" dirty="0"/>
              <a:t>Prolínají se v ní různé časové i prostorové roviny, střídají se pocity nostalgie a radosti, realita se mísí s fikcí.</a:t>
            </a:r>
          </a:p>
        </p:txBody>
      </p:sp>
    </p:spTree>
    <p:extLst>
      <p:ext uri="{BB962C8B-B14F-4D97-AF65-F5344CB8AC3E}">
        <p14:creationId xmlns:p14="http://schemas.microsoft.com/office/powerpoint/2010/main" val="211298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2DA398-AC3E-4C74-AA3C-EC27E93DF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2" y="259976"/>
            <a:ext cx="11689976" cy="6373906"/>
          </a:xfrm>
        </p:spPr>
        <p:txBody>
          <a:bodyPr/>
          <a:lstStyle/>
          <a:p>
            <a:pPr algn="just"/>
            <a:r>
              <a:rPr lang="cs-CZ" sz="2800" b="1" i="1" dirty="0">
                <a:latin typeface="Arial" panose="020B0604020202020204" pitchFamily="34" charset="0"/>
              </a:rPr>
              <a:t>Most </a:t>
            </a:r>
            <a:r>
              <a:rPr lang="cs-CZ" sz="2800" b="1" i="1" dirty="0" err="1">
                <a:latin typeface="Arial" panose="020B0604020202020204" pitchFamily="34" charset="0"/>
              </a:rPr>
              <a:t>Mirabeau</a:t>
            </a:r>
            <a:endParaRPr lang="cs-CZ" sz="2800" b="1" i="1" dirty="0">
              <a:latin typeface="Arial" panose="020B0604020202020204" pitchFamily="34" charset="0"/>
            </a:endParaRPr>
          </a:p>
          <a:p>
            <a:pPr algn="just"/>
            <a:r>
              <a:rPr lang="cs-CZ" sz="2800" dirty="0">
                <a:latin typeface="Arial" panose="020B0604020202020204" pitchFamily="34" charset="0"/>
              </a:rPr>
              <a:t>Milostná báseň. Vypráví o lásce k jedné dívce. V první sloce básník vzpomíná na lásky minulé. Ve druhé sloce popisuje lásku, jaká je na začátku, a o lásce na věčnost. Ve třetí zmiňuje prvotní lásku, která brzy vyprchá, aby zůstala uzavřená v těch dvou. Poslední sloka mluví o lásce, která se vytratila a milenci se na ni snaží zapomenout.</a:t>
            </a:r>
          </a:p>
          <a:p>
            <a:pPr algn="just"/>
            <a:r>
              <a:rPr lang="cs-CZ" sz="2800" b="1" i="1" dirty="0">
                <a:latin typeface="Arial" panose="020B0604020202020204" pitchFamily="34" charset="0"/>
              </a:rPr>
              <a:t>Pěvec</a:t>
            </a:r>
          </a:p>
          <a:p>
            <a:pPr algn="just"/>
            <a:r>
              <a:rPr lang="cs-CZ" sz="2800" dirty="0">
                <a:latin typeface="Arial" panose="020B0604020202020204" pitchFamily="34" charset="0"/>
              </a:rPr>
              <a:t>Nejkratší báseň, má jen 4 slova: „Nádherný průvod mořských polnic“.</a:t>
            </a:r>
          </a:p>
          <a:p>
            <a:pPr algn="just"/>
            <a:r>
              <a:rPr lang="cs-CZ" sz="2800" b="1" i="1" dirty="0">
                <a:latin typeface="Arial" panose="020B0604020202020204" pitchFamily="34" charset="0"/>
              </a:rPr>
              <a:t>Sbohem</a:t>
            </a:r>
          </a:p>
          <a:p>
            <a:pPr algn="just"/>
            <a:r>
              <a:rPr lang="cs-CZ" sz="2800" dirty="0">
                <a:latin typeface="Arial" panose="020B0604020202020204" pitchFamily="34" charset="0"/>
              </a:rPr>
              <a:t>Báseň o smrti </a:t>
            </a:r>
            <a:r>
              <a:rPr lang="cs-CZ" sz="2800" dirty="0" err="1">
                <a:latin typeface="Arial" panose="020B0604020202020204" pitchFamily="34" charset="0"/>
              </a:rPr>
              <a:t>Andrého</a:t>
            </a:r>
            <a:r>
              <a:rPr lang="cs-CZ" sz="2800" dirty="0">
                <a:latin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</a:rPr>
              <a:t>Salmona</a:t>
            </a:r>
            <a:r>
              <a:rPr lang="cs-CZ" sz="2800" dirty="0">
                <a:latin typeface="Arial" panose="020B0604020202020204" pitchFamily="34" charset="0"/>
              </a:rPr>
              <a:t>, autorova přítele. Autor mu vzkazuje, že na něj bude vzpomínat a že na něj má počkat.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331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94</TotalTime>
  <Words>774</Words>
  <Application>Microsoft Office PowerPoint</Application>
  <PresentationFormat>Širokoúhlá obrazovka</PresentationFormat>
  <Paragraphs>64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Garamond</vt:lpstr>
      <vt:lpstr>Savon</vt:lpstr>
      <vt:lpstr>Experimenty v moderní literatuře</vt:lpstr>
      <vt:lpstr>Guillaume apollinaire</vt:lpstr>
      <vt:lpstr>Prezentace aplikace PowerPoint</vt:lpstr>
      <vt:lpstr>Prezentace aplikace PowerPoint</vt:lpstr>
      <vt:lpstr>Alkoholy</vt:lpstr>
      <vt:lpstr>Prezentace aplikace PowerPoint</vt:lpstr>
      <vt:lpstr>Prezentace aplikace PowerPoint</vt:lpstr>
      <vt:lpstr>Pásmo</vt:lpstr>
      <vt:lpstr>Prezentace aplikace PowerPoint</vt:lpstr>
      <vt:lpstr>Prezentace aplikace PowerPoint</vt:lpstr>
      <vt:lpstr>Kaligramy</vt:lpstr>
      <vt:lpstr>Zahnívající čaroděj</vt:lpstr>
      <vt:lpstr>Prsy Tirésiovy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Experimenty v moderní literatuře</dc:title>
  <dc:creator>Mirka Novotná</dc:creator>
  <cp:lastModifiedBy>Mirka Novotná</cp:lastModifiedBy>
  <cp:revision>8</cp:revision>
  <dcterms:created xsi:type="dcterms:W3CDTF">2019-12-15T20:11:55Z</dcterms:created>
  <dcterms:modified xsi:type="dcterms:W3CDTF">2019-12-15T21:46:46Z</dcterms:modified>
</cp:coreProperties>
</file>