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82" r:id="rId2"/>
    <p:sldId id="256" r:id="rId3"/>
    <p:sldId id="275" r:id="rId4"/>
    <p:sldId id="281" r:id="rId5"/>
    <p:sldId id="286" r:id="rId6"/>
    <p:sldId id="276" r:id="rId7"/>
    <p:sldId id="267" r:id="rId8"/>
    <p:sldId id="268" r:id="rId9"/>
    <p:sldId id="269" r:id="rId10"/>
    <p:sldId id="270" r:id="rId11"/>
    <p:sldId id="271" r:id="rId12"/>
    <p:sldId id="272" r:id="rId13"/>
    <p:sldId id="273" r:id="rId14"/>
    <p:sldId id="274" r:id="rId15"/>
    <p:sldId id="289" r:id="rId16"/>
    <p:sldId id="283" r:id="rId17"/>
    <p:sldId id="284" r:id="rId18"/>
    <p:sldId id="285" r:id="rId19"/>
    <p:sldId id="290" r:id="rId20"/>
    <p:sldId id="287" r:id="rId21"/>
    <p:sldId id="288" r:id="rId22"/>
    <p:sldId id="293" r:id="rId23"/>
    <p:sldId id="292" r:id="rId24"/>
    <p:sldId id="294" r:id="rId25"/>
    <p:sldId id="29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7"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12/27/2019</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12/27/2019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cs-CZ"/>
              <a:t>Kliknutím lze upravit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p>
            <a:fld id="{1CF131DD-A141-4471-BCF9-C6073EDD7E20}" type="datetimeFigureOut">
              <a:rPr lang="en-US" dirty="0"/>
              <a:t>12/27/2019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12/27/2019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12/27/2019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4ECB8-3DDD-432B-BB19-EA7B307D5E2A}"/>
              </a:ext>
            </a:extLst>
          </p:cNvPr>
          <p:cNvSpPr>
            <a:spLocks noGrp="1"/>
          </p:cNvSpPr>
          <p:nvPr>
            <p:ph type="title"/>
          </p:nvPr>
        </p:nvSpPr>
        <p:spPr/>
        <p:txBody>
          <a:bodyPr/>
          <a:lstStyle/>
          <a:p>
            <a:r>
              <a:rPr lang="cs-CZ" b="1" dirty="0" err="1">
                <a:effectLst>
                  <a:outerShdw blurRad="38100" dist="38100" dir="2700000" algn="tl">
                    <a:srgbClr val="000000">
                      <a:alpha val="43137"/>
                    </a:srgbClr>
                  </a:outerShdw>
                </a:effectLst>
              </a:rPr>
              <a:t>fUTURISMUS</a:t>
            </a:r>
            <a:endParaRPr lang="cs-CZ" b="1" dirty="0">
              <a:effectLst>
                <a:outerShdw blurRad="38100" dist="38100" dir="2700000" algn="tl">
                  <a:srgbClr val="000000">
                    <a:alpha val="43137"/>
                  </a:srgbClr>
                </a:outerShdw>
              </a:effectLst>
            </a:endParaRPr>
          </a:p>
        </p:txBody>
      </p:sp>
      <p:sp>
        <p:nvSpPr>
          <p:cNvPr id="3" name="Zástupný text 2">
            <a:extLst>
              <a:ext uri="{FF2B5EF4-FFF2-40B4-BE49-F238E27FC236}">
                <a16:creationId xmlns:a16="http://schemas.microsoft.com/office/drawing/2014/main" id="{925CB829-06C0-41FE-AAA6-178CC2E19EDF}"/>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500401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5C5EAC0-CFF5-4E80-85A6-3C170C2F148A}"/>
              </a:ext>
            </a:extLst>
          </p:cNvPr>
          <p:cNvSpPr>
            <a:spLocks noGrp="1"/>
          </p:cNvSpPr>
          <p:nvPr>
            <p:ph idx="1"/>
          </p:nvPr>
        </p:nvSpPr>
        <p:spPr>
          <a:xfrm>
            <a:off x="215153" y="233081"/>
            <a:ext cx="11734800" cy="6338047"/>
          </a:xfrm>
        </p:spPr>
        <p:txBody>
          <a:bodyPr>
            <a:noAutofit/>
          </a:bodyPr>
          <a:lstStyle/>
          <a:p>
            <a:r>
              <a:rPr lang="cs-CZ" sz="3200" b="1" dirty="0">
                <a:effectLst>
                  <a:outerShdw blurRad="38100" dist="38100" dir="2700000" algn="tl">
                    <a:srgbClr val="000000">
                      <a:alpha val="43137"/>
                    </a:srgbClr>
                  </a:outerShdw>
                </a:effectLst>
              </a:rPr>
              <a:t>9. Chceme oslavovat válku – jedinou hygienu světa – militarismus, patriotismus, rozbíječské činy anarchistů, krásné myšlenky, pro které se umírá, a pohrdání ženou. </a:t>
            </a:r>
          </a:p>
          <a:p>
            <a:r>
              <a:rPr lang="cs-CZ" sz="3200" b="1" dirty="0">
                <a:effectLst>
                  <a:outerShdw blurRad="38100" dist="38100" dir="2700000" algn="tl">
                    <a:srgbClr val="000000">
                      <a:alpha val="43137"/>
                    </a:srgbClr>
                  </a:outerShdw>
                </a:effectLst>
              </a:rPr>
              <a:t>10. Chceme rozbít muzea, knihovny, všechny možné akademie, a bojovat proti moralismu, feminismu a proti každé </a:t>
            </a:r>
            <a:r>
              <a:rPr lang="cs-CZ" sz="3200" b="1" dirty="0" err="1">
                <a:effectLst>
                  <a:outerShdw blurRad="38100" dist="38100" dir="2700000" algn="tl">
                    <a:srgbClr val="000000">
                      <a:alpha val="43137"/>
                    </a:srgbClr>
                  </a:outerShdw>
                </a:effectLst>
              </a:rPr>
              <a:t>utilitářské</a:t>
            </a:r>
            <a:r>
              <a:rPr lang="cs-CZ" sz="3200" b="1" dirty="0">
                <a:effectLst>
                  <a:outerShdw blurRad="38100" dist="38100" dir="2700000" algn="tl">
                    <a:srgbClr val="000000">
                      <a:alpha val="43137"/>
                    </a:srgbClr>
                  </a:outerShdw>
                </a:effectLst>
              </a:rPr>
              <a:t> nebo oportunistické podlosti. </a:t>
            </a:r>
          </a:p>
          <a:p>
            <a:r>
              <a:rPr lang="cs-CZ" sz="3200" b="1" dirty="0">
                <a:effectLst>
                  <a:outerShdw blurRad="38100" dist="38100" dir="2700000" algn="tl">
                    <a:srgbClr val="000000">
                      <a:alpha val="43137"/>
                    </a:srgbClr>
                  </a:outerShdw>
                </a:effectLst>
              </a:rPr>
              <a:t>11. Budeme opěvat davy, jimiž hýbá práce, rozkoš nebo povstání: budeme opěvat mnohobarevné a polyfonní příboje revolucí v moderních hlavních městech, budeme opěvat vibrující noční žár arzenálů a doků zapálených prudkými elektrickými měsíci, hltavé stanice, požíračky hadů, </a:t>
            </a:r>
          </a:p>
        </p:txBody>
      </p:sp>
    </p:spTree>
    <p:extLst>
      <p:ext uri="{BB962C8B-B14F-4D97-AF65-F5344CB8AC3E}">
        <p14:creationId xmlns:p14="http://schemas.microsoft.com/office/powerpoint/2010/main" val="197362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B64EF70-D9E4-467F-A0F1-B37B675BFE6B}"/>
              </a:ext>
            </a:extLst>
          </p:cNvPr>
          <p:cNvSpPr>
            <a:spLocks noGrp="1"/>
          </p:cNvSpPr>
          <p:nvPr>
            <p:ph idx="1"/>
          </p:nvPr>
        </p:nvSpPr>
        <p:spPr>
          <a:xfrm>
            <a:off x="206187" y="242047"/>
            <a:ext cx="11824447" cy="6373906"/>
          </a:xfrm>
        </p:spPr>
        <p:txBody>
          <a:bodyPr>
            <a:normAutofit/>
          </a:bodyPr>
          <a:lstStyle/>
          <a:p>
            <a:r>
              <a:rPr lang="cs-CZ" sz="3200" b="1" dirty="0">
                <a:effectLst>
                  <a:outerShdw blurRad="38100" dist="38100" dir="2700000" algn="tl">
                    <a:srgbClr val="000000">
                      <a:alpha val="43137"/>
                    </a:srgbClr>
                  </a:outerShdw>
                </a:effectLst>
              </a:rPr>
              <a:t>kteří kouří, továrny zavěšené na mracích svými zkřivenými stužkami kouře, mosty, které se podobají gigantickým gymnastům přeskakujícím řeky a lesknoucím se na slunci blýskáním nožů, které hrabou na kolejích jako ohromní oceloví oři krocení trubkami, a klouzavý let letadel, jejichž vrtule pleská ve větru jako prapor, jako by tleskala nadšenému davu.</a:t>
            </a:r>
          </a:p>
          <a:p>
            <a:endParaRPr lang="cs-CZ" sz="3200" b="1" dirty="0">
              <a:effectLst>
                <a:outerShdw blurRad="38100" dist="38100" dir="2700000" algn="tl">
                  <a:srgbClr val="000000">
                    <a:alpha val="43137"/>
                  </a:srgbClr>
                </a:outerShdw>
              </a:effectLst>
            </a:endParaRPr>
          </a:p>
          <a:p>
            <a:r>
              <a:rPr lang="cs-CZ" sz="3200" b="1" dirty="0">
                <a:effectLst>
                  <a:outerShdw blurRad="38100" dist="38100" dir="2700000" algn="tl">
                    <a:srgbClr val="000000">
                      <a:alpha val="43137"/>
                    </a:srgbClr>
                  </a:outerShdw>
                </a:effectLst>
              </a:rPr>
              <a:t>Teorie tzv. osvobozených slov</a:t>
            </a:r>
            <a:endParaRPr lang="cs-CZ" sz="3200" dirty="0"/>
          </a:p>
          <a:p>
            <a:r>
              <a:rPr lang="cs-CZ" sz="3200" b="1" dirty="0">
                <a:effectLst>
                  <a:outerShdw blurRad="38100" dist="38100" dir="2700000" algn="tl">
                    <a:srgbClr val="000000">
                      <a:alpha val="43137"/>
                    </a:srgbClr>
                  </a:outerShdw>
                </a:effectLst>
              </a:rPr>
              <a:t>v </a:t>
            </a:r>
            <a:r>
              <a:rPr lang="cs-CZ" sz="3200" b="1" i="1" dirty="0">
                <a:effectLst>
                  <a:outerShdw blurRad="38100" dist="38100" dir="2700000" algn="tl">
                    <a:srgbClr val="000000">
                      <a:alpha val="43137"/>
                    </a:srgbClr>
                  </a:outerShdw>
                </a:effectLst>
              </a:rPr>
              <a:t>Technickém manifestu futuristického písemnictví</a:t>
            </a:r>
          </a:p>
        </p:txBody>
      </p:sp>
    </p:spTree>
    <p:extLst>
      <p:ext uri="{BB962C8B-B14F-4D97-AF65-F5344CB8AC3E}">
        <p14:creationId xmlns:p14="http://schemas.microsoft.com/office/powerpoint/2010/main" val="40102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C8F411-EC10-4EA9-800A-8986E50E39D1}"/>
              </a:ext>
            </a:extLst>
          </p:cNvPr>
          <p:cNvSpPr>
            <a:spLocks noGrp="1"/>
          </p:cNvSpPr>
          <p:nvPr>
            <p:ph type="title"/>
          </p:nvPr>
        </p:nvSpPr>
        <p:spPr>
          <a:xfrm>
            <a:off x="251012" y="221252"/>
            <a:ext cx="9475694" cy="764866"/>
          </a:xfrm>
        </p:spPr>
        <p:txBody>
          <a:bodyPr>
            <a:normAutofit/>
          </a:bodyPr>
          <a:lstStyle/>
          <a:p>
            <a:r>
              <a:rPr lang="cs-CZ" b="1" dirty="0">
                <a:effectLst>
                  <a:outerShdw blurRad="38100" dist="38100" dir="2700000" algn="tl">
                    <a:srgbClr val="000000">
                      <a:alpha val="43137"/>
                    </a:srgbClr>
                  </a:outerShdw>
                </a:effectLst>
              </a:rPr>
              <a:t>Teorie tzv. osvobozených slov</a:t>
            </a:r>
            <a:endParaRPr lang="cs-CZ" dirty="0"/>
          </a:p>
        </p:txBody>
      </p:sp>
      <p:sp>
        <p:nvSpPr>
          <p:cNvPr id="3" name="Zástupný obsah 2">
            <a:extLst>
              <a:ext uri="{FF2B5EF4-FFF2-40B4-BE49-F238E27FC236}">
                <a16:creationId xmlns:a16="http://schemas.microsoft.com/office/drawing/2014/main" id="{AB129C75-E8F8-4397-BEC7-DA08029C7D22}"/>
              </a:ext>
            </a:extLst>
          </p:cNvPr>
          <p:cNvSpPr>
            <a:spLocks noGrp="1"/>
          </p:cNvSpPr>
          <p:nvPr>
            <p:ph idx="1"/>
          </p:nvPr>
        </p:nvSpPr>
        <p:spPr>
          <a:xfrm>
            <a:off x="251012" y="1201271"/>
            <a:ext cx="11707906" cy="5342964"/>
          </a:xfrm>
        </p:spPr>
        <p:txBody>
          <a:bodyPr>
            <a:normAutofit/>
          </a:bodyPr>
          <a:lstStyle/>
          <a:p>
            <a:r>
              <a:rPr lang="cs-CZ" sz="3200" b="1" dirty="0">
                <a:effectLst>
                  <a:outerShdw blurRad="38100" dist="38100" dir="2700000" algn="tl">
                    <a:srgbClr val="000000">
                      <a:alpha val="43137"/>
                    </a:srgbClr>
                  </a:outerShdw>
                </a:effectLst>
              </a:rPr>
              <a:t>1. Skladba musí býti zrušena a podstatná jména </a:t>
            </a:r>
            <a:r>
              <a:rPr lang="cs-CZ" sz="3200" b="1" dirty="0" err="1">
                <a:effectLst>
                  <a:outerShdw blurRad="38100" dist="38100" dir="2700000" algn="tl">
                    <a:srgbClr val="000000">
                      <a:alpha val="43137"/>
                    </a:srgbClr>
                  </a:outerShdw>
                </a:effectLst>
              </a:rPr>
              <a:t>buďtež</a:t>
            </a:r>
            <a:r>
              <a:rPr lang="cs-CZ" sz="3200" b="1" dirty="0">
                <a:effectLst>
                  <a:outerShdw blurRad="38100" dist="38100" dir="2700000" algn="tl">
                    <a:srgbClr val="000000">
                      <a:alpha val="43137"/>
                    </a:srgbClr>
                  </a:outerShdw>
                </a:effectLst>
              </a:rPr>
              <a:t> náhodně dle svého vzniku umístěna.</a:t>
            </a:r>
            <a:br>
              <a:rPr lang="cs-CZ" sz="3200" b="1" dirty="0">
                <a:effectLst>
                  <a:outerShdw blurRad="38100" dist="38100" dir="2700000" algn="tl">
                    <a:srgbClr val="000000">
                      <a:alpha val="43137"/>
                    </a:srgbClr>
                  </a:outerShdw>
                </a:effectLst>
              </a:rPr>
            </a:br>
            <a:r>
              <a:rPr lang="cs-CZ" sz="3200" b="1" dirty="0">
                <a:effectLst>
                  <a:outerShdw blurRad="38100" dist="38100" dir="2700000" algn="tl">
                    <a:srgbClr val="000000">
                      <a:alpha val="43137"/>
                    </a:srgbClr>
                  </a:outerShdw>
                </a:effectLst>
              </a:rPr>
              <a:t>2. Sloveso budiž užíváno jen v infinitivu, aby se pružně přimklo k podstatnému jménu a nepodřazovalo je spisovatelovu „já" –, které pozoruje nebo si představuje. Jen sloveso v neurčitém způsobu může vystihnouti smysl soustavnosti života a pružnost názoru, který jej proniká.</a:t>
            </a:r>
            <a:br>
              <a:rPr lang="cs-CZ" sz="3200" b="1" dirty="0">
                <a:effectLst>
                  <a:outerShdw blurRad="38100" dist="38100" dir="2700000" algn="tl">
                    <a:srgbClr val="000000">
                      <a:alpha val="43137"/>
                    </a:srgbClr>
                  </a:outerShdw>
                </a:effectLst>
              </a:rPr>
            </a:br>
            <a:r>
              <a:rPr lang="cs-CZ" sz="3200" b="1" dirty="0">
                <a:effectLst>
                  <a:outerShdw blurRad="38100" dist="38100" dir="2700000" algn="tl">
                    <a:srgbClr val="000000">
                      <a:alpha val="43137"/>
                    </a:srgbClr>
                  </a:outerShdw>
                </a:effectLst>
              </a:rPr>
              <a:t>3. Přídavné jméno musí být odstraněno, aby obnažené podstatné jméno zachovalo svoji význačnou barvitost.</a:t>
            </a:r>
            <a:br>
              <a:rPr lang="cs-CZ" sz="2400" b="1" dirty="0">
                <a:effectLst>
                  <a:outerShdw blurRad="38100" dist="38100" dir="2700000" algn="tl">
                    <a:srgbClr val="000000">
                      <a:alpha val="43137"/>
                    </a:srgbClr>
                  </a:outerShdw>
                </a:effectLst>
              </a:rPr>
            </a:br>
            <a:endParaRPr lang="cs-CZ"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439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351749-2577-42AD-ADD5-011DDE4B4C2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CED54B0-1C97-4875-9B6D-9BE2E3814931}"/>
              </a:ext>
            </a:extLst>
          </p:cNvPr>
          <p:cNvSpPr>
            <a:spLocks noGrp="1"/>
          </p:cNvSpPr>
          <p:nvPr>
            <p:ph idx="1"/>
          </p:nvPr>
        </p:nvSpPr>
        <p:spPr>
          <a:xfrm>
            <a:off x="313765" y="2103120"/>
            <a:ext cx="11322423" cy="4405256"/>
          </a:xfrm>
        </p:spPr>
        <p:txBody>
          <a:bodyPr>
            <a:noAutofit/>
          </a:bodyPr>
          <a:lstStyle/>
          <a:p>
            <a:r>
              <a:rPr lang="cs-CZ" sz="3200" b="1" dirty="0">
                <a:effectLst>
                  <a:outerShdw blurRad="38100" dist="38100" dir="2700000" algn="tl">
                    <a:srgbClr val="000000">
                      <a:alpha val="43137"/>
                    </a:srgbClr>
                  </a:outerShdw>
                </a:effectLst>
              </a:rPr>
              <a:t>4. Zrušení interpunkce.</a:t>
            </a:r>
            <a:br>
              <a:rPr lang="cs-CZ" sz="3200" b="1" dirty="0">
                <a:effectLst>
                  <a:outerShdw blurRad="38100" dist="38100" dir="2700000" algn="tl">
                    <a:srgbClr val="000000">
                      <a:alpha val="43137"/>
                    </a:srgbClr>
                  </a:outerShdw>
                </a:effectLst>
              </a:rPr>
            </a:br>
            <a:r>
              <a:rPr lang="cs-CZ" sz="3200" b="1" dirty="0">
                <a:effectLst>
                  <a:outerShdw blurRad="38100" dist="38100" dir="2700000" algn="tl">
                    <a:srgbClr val="000000">
                      <a:alpha val="43137"/>
                    </a:srgbClr>
                  </a:outerShdw>
                </a:effectLst>
              </a:rPr>
              <a:t>Když přídavná jména, příslovce a spojky jsou odstraněny, i interpunkce se přirozeně stává zbytečnou, neboť v rozmanitém sledu slohu, který sám sebe tvoří, průtahy způsobené čárkami a tečkami jsou absurdní. K zesílení některých pohybů a naznačení směru </a:t>
            </a:r>
            <a:r>
              <a:rPr lang="cs-CZ" sz="3200" b="1" dirty="0" err="1">
                <a:effectLst>
                  <a:outerShdw blurRad="38100" dist="38100" dir="2700000" algn="tl">
                    <a:srgbClr val="000000">
                      <a:alpha val="43137"/>
                    </a:srgbClr>
                  </a:outerShdw>
                </a:effectLst>
              </a:rPr>
              <a:t>buďtež</a:t>
            </a:r>
            <a:r>
              <a:rPr lang="cs-CZ" sz="3200" b="1" dirty="0">
                <a:effectLst>
                  <a:outerShdw blurRad="38100" dist="38100" dir="2700000" algn="tl">
                    <a:srgbClr val="000000">
                      <a:alpha val="43137"/>
                    </a:srgbClr>
                  </a:outerShdw>
                </a:effectLst>
              </a:rPr>
              <a:t> použity matematické a hudební značky x + : – = &gt; &lt;.</a:t>
            </a:r>
            <a:endParaRPr lang="cs-CZ" sz="3200" dirty="0"/>
          </a:p>
        </p:txBody>
      </p:sp>
    </p:spTree>
    <p:extLst>
      <p:ext uri="{BB962C8B-B14F-4D97-AF65-F5344CB8AC3E}">
        <p14:creationId xmlns:p14="http://schemas.microsoft.com/office/powerpoint/2010/main" val="131295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B3DBE5-B936-4F1E-96FF-3BBBF9B3712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D38DD01-F7C2-4B2D-885A-2BF1E72E0AF8}"/>
              </a:ext>
            </a:extLst>
          </p:cNvPr>
          <p:cNvSpPr>
            <a:spLocks noGrp="1"/>
          </p:cNvSpPr>
          <p:nvPr>
            <p:ph idx="1"/>
          </p:nvPr>
        </p:nvSpPr>
        <p:spPr/>
        <p:txBody>
          <a:bodyPr/>
          <a:lstStyle/>
          <a:p>
            <a:endParaRPr lang="cs-CZ"/>
          </a:p>
        </p:txBody>
      </p:sp>
      <p:pic>
        <p:nvPicPr>
          <p:cNvPr id="11266" name="Picture 2" descr="Résultat de recherche d'images pour &quot;marinetti&quot;&quot;">
            <a:extLst>
              <a:ext uri="{FF2B5EF4-FFF2-40B4-BE49-F238E27FC236}">
                <a16:creationId xmlns:a16="http://schemas.microsoft.com/office/drawing/2014/main" id="{8F3D7B41-6D52-4B14-938A-50A03F962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5791200" cy="698285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ésultat de recherche d'images pour &quot;futurismus&quot;&quot;">
            <a:extLst>
              <a:ext uri="{FF2B5EF4-FFF2-40B4-BE49-F238E27FC236}">
                <a16:creationId xmlns:a16="http://schemas.microsoft.com/office/drawing/2014/main" id="{0729A8CB-3518-4044-9568-15D2F2536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13447"/>
            <a:ext cx="3101786" cy="215099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Résultat de recherche d'images pour &quot;futurismus&quot;&quot;">
            <a:extLst>
              <a:ext uri="{FF2B5EF4-FFF2-40B4-BE49-F238E27FC236}">
                <a16:creationId xmlns:a16="http://schemas.microsoft.com/office/drawing/2014/main" id="{1C43FBFA-6FC0-4898-9F72-E445F43887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103120"/>
            <a:ext cx="3101788" cy="2312127"/>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Résultat de recherche d'images pour &quot;futurismus&quot;&quot;">
            <a:extLst>
              <a:ext uri="{FF2B5EF4-FFF2-40B4-BE49-F238E27FC236}">
                <a16:creationId xmlns:a16="http://schemas.microsoft.com/office/drawing/2014/main" id="{2A4D3F6A-9933-40E6-936C-B8B4E7F58F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199" y="4415247"/>
            <a:ext cx="3101787" cy="2429733"/>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Résultat de recherche d'images pour &quot;futurismus&quot;&quot;">
            <a:extLst>
              <a:ext uri="{FF2B5EF4-FFF2-40B4-BE49-F238E27FC236}">
                <a16:creationId xmlns:a16="http://schemas.microsoft.com/office/drawing/2014/main" id="{A6E56FA4-BC83-47A4-B7B0-19CF5891F2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2026" y="0"/>
            <a:ext cx="3289973" cy="3792071"/>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Résultat de recherche d'images pour &quot;futurismus&quot;&quot;">
            <a:extLst>
              <a:ext uri="{FF2B5EF4-FFF2-40B4-BE49-F238E27FC236}">
                <a16:creationId xmlns:a16="http://schemas.microsoft.com/office/drawing/2014/main" id="{DA33D881-527C-4A1A-A01C-F47A56900B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5177" y="3792071"/>
            <a:ext cx="3346822" cy="251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8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EAD48B-71B4-47C5-85D3-BE15541CB5E4}"/>
              </a:ext>
            </a:extLst>
          </p:cNvPr>
          <p:cNvSpPr>
            <a:spLocks noGrp="1"/>
          </p:cNvSpPr>
          <p:nvPr>
            <p:ph type="ctrTitle"/>
          </p:nvPr>
        </p:nvSpPr>
        <p:spPr/>
        <p:txBody>
          <a:bodyPr/>
          <a:lstStyle/>
          <a:p>
            <a:r>
              <a:rPr lang="cs-CZ" b="1" dirty="0">
                <a:effectLst>
                  <a:outerShdw blurRad="38100" dist="38100" dir="2700000" algn="tl">
                    <a:srgbClr val="000000">
                      <a:alpha val="43137"/>
                    </a:srgbClr>
                  </a:outerShdw>
                </a:effectLst>
              </a:rPr>
              <a:t>Futurismus v </a:t>
            </a:r>
            <a:r>
              <a:rPr lang="cs-CZ" b="1" dirty="0" err="1">
                <a:effectLst>
                  <a:outerShdw blurRad="38100" dist="38100" dir="2700000" algn="tl">
                    <a:srgbClr val="000000">
                      <a:alpha val="43137"/>
                    </a:srgbClr>
                  </a:outerShdw>
                </a:effectLst>
              </a:rPr>
              <a:t>rusku</a:t>
            </a:r>
            <a:endParaRPr lang="cs-CZ" b="1" dirty="0">
              <a:effectLst>
                <a:outerShdw blurRad="38100" dist="38100" dir="2700000" algn="tl">
                  <a:srgbClr val="000000">
                    <a:alpha val="43137"/>
                  </a:srgbClr>
                </a:outerShdw>
              </a:effectLst>
            </a:endParaRPr>
          </a:p>
        </p:txBody>
      </p:sp>
      <p:sp>
        <p:nvSpPr>
          <p:cNvPr id="3" name="Podnadpis 2">
            <a:extLst>
              <a:ext uri="{FF2B5EF4-FFF2-40B4-BE49-F238E27FC236}">
                <a16:creationId xmlns:a16="http://schemas.microsoft.com/office/drawing/2014/main" id="{DB19DD7C-525E-46C8-9800-00CB2E66B33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94556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C279E3-EA9F-44A5-93F8-4CFA58EB9D38}"/>
              </a:ext>
            </a:extLst>
          </p:cNvPr>
          <p:cNvSpPr>
            <a:spLocks noGrp="1"/>
          </p:cNvSpPr>
          <p:nvPr>
            <p:ph type="title"/>
          </p:nvPr>
        </p:nvSpPr>
        <p:spPr>
          <a:xfrm>
            <a:off x="224117" y="248147"/>
            <a:ext cx="10058400" cy="1371600"/>
          </a:xfrm>
        </p:spPr>
        <p:txBody>
          <a:bodyPr/>
          <a:lstStyle/>
          <a:p>
            <a:r>
              <a:rPr lang="cs-CZ" b="1" dirty="0" err="1">
                <a:effectLst>
                  <a:outerShdw blurRad="38100" dist="38100" dir="2700000" algn="tl">
                    <a:srgbClr val="000000">
                      <a:alpha val="43137"/>
                    </a:srgbClr>
                  </a:outerShdw>
                </a:effectLst>
              </a:rPr>
              <a:t>Velemír</a:t>
            </a:r>
            <a:r>
              <a:rPr lang="cs-CZ" b="1" dirty="0">
                <a:effectLst>
                  <a:outerShdw blurRad="38100" dist="38100" dir="2700000" algn="tl">
                    <a:srgbClr val="000000">
                      <a:alpha val="43137"/>
                    </a:srgbClr>
                  </a:outerShdw>
                </a:effectLst>
              </a:rPr>
              <a:t> CHLEBNIKOV</a:t>
            </a:r>
          </a:p>
        </p:txBody>
      </p:sp>
      <p:sp>
        <p:nvSpPr>
          <p:cNvPr id="3" name="Zástupný obsah 2">
            <a:extLst>
              <a:ext uri="{FF2B5EF4-FFF2-40B4-BE49-F238E27FC236}">
                <a16:creationId xmlns:a16="http://schemas.microsoft.com/office/drawing/2014/main" id="{BEB9D2B7-C98F-4CE6-A0F0-4C37AF74B066}"/>
              </a:ext>
            </a:extLst>
          </p:cNvPr>
          <p:cNvSpPr>
            <a:spLocks noGrp="1"/>
          </p:cNvSpPr>
          <p:nvPr>
            <p:ph idx="1"/>
          </p:nvPr>
        </p:nvSpPr>
        <p:spPr>
          <a:xfrm>
            <a:off x="224117" y="1619747"/>
            <a:ext cx="9798424" cy="4990106"/>
          </a:xfrm>
        </p:spPr>
        <p:txBody>
          <a:bodyPr>
            <a:normAutofit lnSpcReduction="10000"/>
          </a:bodyPr>
          <a:lstStyle/>
          <a:p>
            <a:r>
              <a:rPr lang="cs-CZ" sz="3200" b="1" dirty="0" err="1">
                <a:effectLst>
                  <a:outerShdw blurRad="38100" dist="38100" dir="2700000" algn="tl">
                    <a:srgbClr val="000000">
                      <a:alpha val="43137"/>
                    </a:srgbClr>
                  </a:outerShdw>
                </a:effectLst>
              </a:rPr>
              <a:t>Velemír</a:t>
            </a:r>
            <a:r>
              <a:rPr lang="cs-CZ" sz="3200" b="1" dirty="0">
                <a:effectLst>
                  <a:outerShdw blurRad="38100" dist="38100" dir="2700000" algn="tl">
                    <a:srgbClr val="000000">
                      <a:alpha val="43137"/>
                    </a:srgbClr>
                  </a:outerShdw>
                </a:effectLst>
              </a:rPr>
              <a:t> CHLEBNIKOV (1885-1922)</a:t>
            </a:r>
          </a:p>
          <a:p>
            <a:r>
              <a:rPr lang="cs-CZ" sz="3200" b="1" dirty="0">
                <a:effectLst>
                  <a:outerShdw blurRad="38100" dist="38100" dir="2700000" algn="tl">
                    <a:srgbClr val="000000">
                      <a:alpha val="43137"/>
                    </a:srgbClr>
                  </a:outerShdw>
                </a:effectLst>
              </a:rPr>
              <a:t>symbolistický básník a dramatik,</a:t>
            </a:r>
          </a:p>
          <a:p>
            <a:r>
              <a:rPr lang="cs-CZ" sz="3200" b="1" dirty="0">
                <a:effectLst>
                  <a:outerShdw blurRad="38100" dist="38100" dir="2700000" algn="tl">
                    <a:srgbClr val="000000">
                      <a:alpha val="43137"/>
                    </a:srgbClr>
                  </a:outerShdw>
                </a:effectLst>
              </a:rPr>
              <a:t>představitel ruského futurismu</a:t>
            </a:r>
          </a:p>
          <a:p>
            <a:r>
              <a:rPr lang="cs-CZ" sz="3200" b="1" dirty="0">
                <a:effectLst>
                  <a:outerShdw blurRad="38100" dist="38100" dir="2700000" algn="tl">
                    <a:srgbClr val="000000">
                      <a:alpha val="43137"/>
                    </a:srgbClr>
                  </a:outerShdw>
                </a:effectLst>
              </a:rPr>
              <a:t>originální experimenty: vytvářel nová slova bez jakéhokoliv pojmového významu;</a:t>
            </a:r>
          </a:p>
          <a:p>
            <a:r>
              <a:rPr lang="cs-CZ" sz="3200" b="1" dirty="0">
                <a:effectLst>
                  <a:outerShdw blurRad="38100" dist="38100" dir="2700000" algn="tl">
                    <a:srgbClr val="000000">
                      <a:alpha val="43137"/>
                    </a:srgbClr>
                  </a:outerShdw>
                </a:effectLst>
              </a:rPr>
              <a:t>Ch. psal i takové verše nebo dvojverší, která dávají smysl i při čtení odzadu (palindrom)</a:t>
            </a:r>
          </a:p>
          <a:p>
            <a:r>
              <a:rPr lang="cs-CZ" sz="3200" b="1" dirty="0">
                <a:effectLst>
                  <a:outerShdw blurRad="38100" dist="38100" dir="2700000" algn="tl">
                    <a:srgbClr val="000000">
                      <a:alpha val="43137"/>
                    </a:srgbClr>
                  </a:outerShdw>
                </a:effectLst>
              </a:rPr>
              <a:t>Zemřel při návratu z cest po Kavkaze na otravu krve.</a:t>
            </a:r>
          </a:p>
        </p:txBody>
      </p:sp>
      <p:pic>
        <p:nvPicPr>
          <p:cNvPr id="1026" name="Picture 2">
            <a:extLst>
              <a:ext uri="{FF2B5EF4-FFF2-40B4-BE49-F238E27FC236}">
                <a16:creationId xmlns:a16="http://schemas.microsoft.com/office/drawing/2014/main" id="{AA3469F8-B717-418B-BEBC-61AA4A9A9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47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A77B598-CC07-4FD7-9C13-437495452EF3}"/>
              </a:ext>
            </a:extLst>
          </p:cNvPr>
          <p:cNvSpPr>
            <a:spLocks noGrp="1"/>
          </p:cNvSpPr>
          <p:nvPr>
            <p:ph idx="1"/>
          </p:nvPr>
        </p:nvSpPr>
        <p:spPr>
          <a:xfrm>
            <a:off x="259976" y="381000"/>
            <a:ext cx="9027459" cy="6217024"/>
          </a:xfrm>
        </p:spPr>
        <p:txBody>
          <a:bodyPr/>
          <a:lstStyle/>
          <a:p>
            <a:pPr algn="just"/>
            <a:r>
              <a:rPr lang="cs-CZ" sz="3200" b="1" dirty="0">
                <a:effectLst>
                  <a:outerShdw blurRad="38100" dist="38100" dir="2700000" algn="tl">
                    <a:srgbClr val="000000">
                      <a:alpha val="43137"/>
                    </a:srgbClr>
                  </a:outerShdw>
                </a:effectLst>
              </a:rPr>
              <a:t>Tvůrce pojmu </a:t>
            </a:r>
            <a:r>
              <a:rPr lang="cs-CZ" sz="3200" b="1" i="1" dirty="0" err="1">
                <a:effectLst>
                  <a:outerShdw blurRad="38100" dist="38100" dir="2700000" algn="tl">
                    <a:srgbClr val="000000">
                      <a:alpha val="43137"/>
                    </a:srgbClr>
                  </a:outerShdw>
                </a:effectLst>
              </a:rPr>
              <a:t>zaum</a:t>
            </a:r>
            <a:r>
              <a:rPr lang="cs-CZ" sz="3200" b="1" dirty="0">
                <a:effectLst>
                  <a:outerShdw blurRad="38100" dist="38100" dir="2700000" algn="tl">
                    <a:srgbClr val="000000">
                      <a:alpha val="43137"/>
                    </a:srgbClr>
                  </a:outerShdw>
                </a:effectLst>
              </a:rPr>
              <a:t> - uměle vytvořený jazyk zaklínadel a magických kouzel se slovy. </a:t>
            </a:r>
          </a:p>
          <a:p>
            <a:pPr algn="just"/>
            <a:r>
              <a:rPr lang="cs-CZ" sz="3200" b="1" dirty="0">
                <a:effectLst>
                  <a:outerShdw blurRad="38100" dist="38100" dir="2700000" algn="tl">
                    <a:srgbClr val="000000">
                      <a:alpha val="43137"/>
                    </a:srgbClr>
                  </a:outerShdw>
                </a:effectLst>
              </a:rPr>
              <a:t>Byl znám jako jazykový experimentátor, dal ruskému jazyku nový směr. </a:t>
            </a:r>
          </a:p>
          <a:p>
            <a:pPr algn="just"/>
            <a:r>
              <a:rPr lang="cs-CZ" sz="3200" b="1" dirty="0">
                <a:effectLst>
                  <a:outerShdw blurRad="38100" dist="38100" dir="2700000" algn="tl">
                    <a:srgbClr val="000000">
                      <a:alpha val="43137"/>
                    </a:srgbClr>
                  </a:outerShdw>
                </a:effectLst>
              </a:rPr>
              <a:t>Většina jeho děl zůstala nedokončená. </a:t>
            </a:r>
          </a:p>
          <a:p>
            <a:pPr algn="just"/>
            <a:r>
              <a:rPr lang="cs-CZ" sz="3200" b="1" dirty="0">
                <a:effectLst>
                  <a:outerShdw blurRad="38100" dist="38100" dir="2700000" algn="tl">
                    <a:srgbClr val="000000">
                      <a:alpha val="43137"/>
                    </a:srgbClr>
                  </a:outerShdw>
                </a:effectLst>
              </a:rPr>
              <a:t>Preferoval intonační prvek před rytmickým. </a:t>
            </a:r>
          </a:p>
          <a:p>
            <a:pPr algn="just"/>
            <a:r>
              <a:rPr lang="cs-CZ" sz="3200" b="1" dirty="0">
                <a:effectLst>
                  <a:outerShdw blurRad="38100" dist="38100" dir="2700000" algn="tl">
                    <a:srgbClr val="000000">
                      <a:alpha val="43137"/>
                    </a:srgbClr>
                  </a:outerShdw>
                </a:effectLst>
              </a:rPr>
              <a:t>Čerpal z folklóru a mýtů. Využíval magie čísel.</a:t>
            </a:r>
          </a:p>
          <a:p>
            <a:endParaRPr lang="cs-CZ" dirty="0"/>
          </a:p>
        </p:txBody>
      </p:sp>
      <p:pic>
        <p:nvPicPr>
          <p:cNvPr id="2050" name="Picture 2">
            <a:extLst>
              <a:ext uri="{FF2B5EF4-FFF2-40B4-BE49-F238E27FC236}">
                <a16:creationId xmlns:a16="http://schemas.microsoft.com/office/drawing/2014/main" id="{F94754D7-70CD-4A79-BD63-21D7F3423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6887" y="4078941"/>
            <a:ext cx="2256063" cy="27790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velemir chlebnikov&quot;">
            <a:extLst>
              <a:ext uri="{FF2B5EF4-FFF2-40B4-BE49-F238E27FC236}">
                <a16:creationId xmlns:a16="http://schemas.microsoft.com/office/drawing/2014/main" id="{9FF66F28-ACB8-417E-B241-ED07EF800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6887" y="1454098"/>
            <a:ext cx="2256063" cy="262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80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347CD24-B881-4B2E-B2AF-F949700D7F7E}"/>
              </a:ext>
            </a:extLst>
          </p:cNvPr>
          <p:cNvSpPr>
            <a:spLocks noGrp="1"/>
          </p:cNvSpPr>
          <p:nvPr>
            <p:ph idx="1"/>
          </p:nvPr>
        </p:nvSpPr>
        <p:spPr>
          <a:xfrm>
            <a:off x="412376" y="537882"/>
            <a:ext cx="10712824" cy="5889812"/>
          </a:xfrm>
        </p:spPr>
        <p:txBody>
          <a:bodyPr>
            <a:normAutofit/>
          </a:bodyPr>
          <a:lstStyle/>
          <a:p>
            <a:r>
              <a:rPr lang="cs-CZ" sz="3200" i="1" dirty="0"/>
              <a:t>BOBEÓBI</a:t>
            </a:r>
          </a:p>
          <a:p>
            <a:endParaRPr lang="cs-CZ" sz="3200" i="1" dirty="0"/>
          </a:p>
          <a:p>
            <a:r>
              <a:rPr lang="cs-CZ" sz="3200" i="1" dirty="0" err="1"/>
              <a:t>Bobeóbi</a:t>
            </a:r>
            <a:r>
              <a:rPr lang="cs-CZ" sz="3200" i="1" dirty="0"/>
              <a:t> zněla ústa.</a:t>
            </a:r>
          </a:p>
          <a:p>
            <a:r>
              <a:rPr lang="cs-CZ" sz="3200" i="1" dirty="0" err="1"/>
              <a:t>Veeómi</a:t>
            </a:r>
            <a:r>
              <a:rPr lang="cs-CZ" sz="3200" i="1" dirty="0"/>
              <a:t> zněly oči.</a:t>
            </a:r>
          </a:p>
          <a:p>
            <a:r>
              <a:rPr lang="cs-CZ" sz="3200" i="1" dirty="0" err="1"/>
              <a:t>Pieéo</a:t>
            </a:r>
            <a:r>
              <a:rPr lang="cs-CZ" sz="3200" i="1" dirty="0"/>
              <a:t> zněly brvy.</a:t>
            </a:r>
          </a:p>
          <a:p>
            <a:r>
              <a:rPr lang="cs-CZ" sz="3200" i="1" dirty="0" err="1"/>
              <a:t>Lieeej</a:t>
            </a:r>
            <a:r>
              <a:rPr lang="cs-CZ" sz="3200" i="1" dirty="0"/>
              <a:t> – zněl ovál líček.</a:t>
            </a:r>
          </a:p>
          <a:p>
            <a:r>
              <a:rPr lang="cs-CZ" sz="3200" i="1" dirty="0" err="1"/>
              <a:t>Gzi</a:t>
            </a:r>
            <a:r>
              <a:rPr lang="cs-CZ" sz="3200" i="1" dirty="0"/>
              <a:t> – </a:t>
            </a:r>
            <a:r>
              <a:rPr lang="cs-CZ" sz="3200" i="1" dirty="0" err="1"/>
              <a:t>gzi</a:t>
            </a:r>
            <a:r>
              <a:rPr lang="cs-CZ" sz="3200" i="1" dirty="0"/>
              <a:t> – </a:t>
            </a:r>
            <a:r>
              <a:rPr lang="cs-CZ" sz="3200" i="1" dirty="0" err="1"/>
              <a:t>gzeo</a:t>
            </a:r>
            <a:r>
              <a:rPr lang="cs-CZ" sz="3200" i="1" dirty="0"/>
              <a:t> řetěz zněl.</a:t>
            </a:r>
          </a:p>
          <a:p>
            <a:r>
              <a:rPr lang="cs-CZ" sz="3200" i="1" dirty="0"/>
              <a:t>Tak na plátně jakýchsi souvztažností</a:t>
            </a:r>
          </a:p>
          <a:p>
            <a:r>
              <a:rPr lang="cs-CZ" sz="3200" i="1" dirty="0"/>
              <a:t>vně rozměrů žila Tvář.</a:t>
            </a:r>
          </a:p>
        </p:txBody>
      </p:sp>
      <p:pic>
        <p:nvPicPr>
          <p:cNvPr id="3074" name="Picture 2" descr="Résultat de recherche d'images pour &quot;velemir chlebnikov&quot;&quot;">
            <a:extLst>
              <a:ext uri="{FF2B5EF4-FFF2-40B4-BE49-F238E27FC236}">
                <a16:creationId xmlns:a16="http://schemas.microsoft.com/office/drawing/2014/main" id="{FE0B77CF-B4DE-44E3-B255-D1E4B14FD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681" y="1"/>
            <a:ext cx="4578723" cy="42963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velemir chlebnikov&quot;&quot;">
            <a:extLst>
              <a:ext uri="{FF2B5EF4-FFF2-40B4-BE49-F238E27FC236}">
                <a16:creationId xmlns:a16="http://schemas.microsoft.com/office/drawing/2014/main" id="{843A9AE7-3BB1-4F02-BDC7-B0C6150DA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4793" y="4296370"/>
            <a:ext cx="1957208" cy="264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820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CAFD51-6704-4F22-A3B9-843222C33A2F}"/>
              </a:ext>
            </a:extLst>
          </p:cNvPr>
          <p:cNvSpPr>
            <a:spLocks noGrp="1"/>
          </p:cNvSpPr>
          <p:nvPr>
            <p:ph type="title"/>
          </p:nvPr>
        </p:nvSpPr>
        <p:spPr>
          <a:xfrm>
            <a:off x="251012" y="239182"/>
            <a:ext cx="7539317" cy="872442"/>
          </a:xfrm>
        </p:spPr>
        <p:txBody>
          <a:bodyPr/>
          <a:lstStyle/>
          <a:p>
            <a:r>
              <a:rPr lang="cs-CZ" b="1" i="1" dirty="0">
                <a:effectLst>
                  <a:outerShdw blurRad="38100" dist="38100" dir="2700000" algn="tl">
                    <a:srgbClr val="000000">
                      <a:alpha val="43137"/>
                    </a:srgbClr>
                  </a:outerShdw>
                </a:effectLst>
              </a:rPr>
              <a:t>Zakletí smíchem</a:t>
            </a:r>
          </a:p>
        </p:txBody>
      </p:sp>
      <p:sp>
        <p:nvSpPr>
          <p:cNvPr id="3" name="Zástupný obsah 2">
            <a:extLst>
              <a:ext uri="{FF2B5EF4-FFF2-40B4-BE49-F238E27FC236}">
                <a16:creationId xmlns:a16="http://schemas.microsoft.com/office/drawing/2014/main" id="{D6B40234-F34E-4598-A039-69E1AA570EC2}"/>
              </a:ext>
            </a:extLst>
          </p:cNvPr>
          <p:cNvSpPr>
            <a:spLocks noGrp="1"/>
          </p:cNvSpPr>
          <p:nvPr>
            <p:ph idx="1"/>
          </p:nvPr>
        </p:nvSpPr>
        <p:spPr>
          <a:xfrm>
            <a:off x="251012" y="1230678"/>
            <a:ext cx="9646023" cy="5388140"/>
          </a:xfrm>
        </p:spPr>
        <p:txBody>
          <a:bodyPr>
            <a:normAutofit/>
          </a:bodyPr>
          <a:lstStyle/>
          <a:p>
            <a:r>
              <a:rPr lang="cs-CZ" sz="3200" b="1" dirty="0">
                <a:effectLst>
                  <a:outerShdw blurRad="38100" dist="38100" dir="2700000" algn="tl">
                    <a:srgbClr val="000000">
                      <a:alpha val="43137"/>
                    </a:srgbClr>
                  </a:outerShdw>
                </a:effectLst>
              </a:rPr>
              <a:t>první Ch. sbírka; 1910</a:t>
            </a:r>
          </a:p>
          <a:p>
            <a:r>
              <a:rPr lang="cs-CZ" sz="3200" b="1" dirty="0">
                <a:effectLst>
                  <a:outerShdw blurRad="38100" dist="38100" dir="2700000" algn="tl">
                    <a:srgbClr val="000000">
                      <a:alpha val="43137"/>
                    </a:srgbClr>
                  </a:outerShdw>
                </a:effectLst>
              </a:rPr>
              <a:t>už v této sbírce použil svůj „</a:t>
            </a:r>
            <a:r>
              <a:rPr lang="cs-CZ" sz="3200" b="1" dirty="0" err="1">
                <a:effectLst>
                  <a:outerShdw blurRad="38100" dist="38100" dir="2700000" algn="tl">
                    <a:srgbClr val="000000">
                      <a:alpha val="43137"/>
                    </a:srgbClr>
                  </a:outerShdw>
                </a:effectLst>
              </a:rPr>
              <a:t>zaumný</a:t>
            </a:r>
            <a:r>
              <a:rPr lang="cs-CZ" sz="3200" b="1" dirty="0">
                <a:effectLst>
                  <a:outerShdw blurRad="38100" dist="38100" dir="2700000" algn="tl">
                    <a:srgbClr val="000000">
                      <a:alpha val="43137"/>
                    </a:srgbClr>
                  </a:outerShdw>
                </a:effectLst>
              </a:rPr>
              <a:t> jazyk“ – kdy šlo někdy jen o shluky souhlásek a samohlásek, které jsou zapojeny do ostatního textu, a tím jej ozvláštňují. </a:t>
            </a:r>
          </a:p>
        </p:txBody>
      </p:sp>
      <p:pic>
        <p:nvPicPr>
          <p:cNvPr id="1026" name="Picture 2" descr="Résultat de recherche d'images pour &quot;zakletí smíchem&quot;&quot;">
            <a:extLst>
              <a:ext uri="{FF2B5EF4-FFF2-40B4-BE49-F238E27FC236}">
                <a16:creationId xmlns:a16="http://schemas.microsoft.com/office/drawing/2014/main" id="{5FA9DF1C-76BC-4275-9027-BD5F2B875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325" y="3512892"/>
            <a:ext cx="3105710" cy="3345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zakletí smíchem&quot;">
            <a:extLst>
              <a:ext uri="{FF2B5EF4-FFF2-40B4-BE49-F238E27FC236}">
                <a16:creationId xmlns:a16="http://schemas.microsoft.com/office/drawing/2014/main" id="{B7B18C4D-8492-46C9-9122-182904868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316" y="3724275"/>
            <a:ext cx="2742009" cy="3133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zakletí smíchem&quot;&quot;">
            <a:extLst>
              <a:ext uri="{FF2B5EF4-FFF2-40B4-BE49-F238E27FC236}">
                <a16:creationId xmlns:a16="http://schemas.microsoft.com/office/drawing/2014/main" id="{0E6DCC9A-79B7-445C-9AB2-34B1E01924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741" y="4552950"/>
            <a:ext cx="345757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velemir chlebnikov&quot;&quot;">
            <a:extLst>
              <a:ext uri="{FF2B5EF4-FFF2-40B4-BE49-F238E27FC236}">
                <a16:creationId xmlns:a16="http://schemas.microsoft.com/office/drawing/2014/main" id="{27F35A8F-467B-4155-B829-863B856053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7035" y="350510"/>
            <a:ext cx="2277946" cy="31891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velemir chlebnikov&quot;&quot;">
            <a:extLst>
              <a:ext uri="{FF2B5EF4-FFF2-40B4-BE49-F238E27FC236}">
                <a16:creationId xmlns:a16="http://schemas.microsoft.com/office/drawing/2014/main" id="{BEC5C6BD-30E5-44F4-9373-48CB1EB294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6060" y="4552951"/>
            <a:ext cx="1781681"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3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9640B7-431F-4529-ACFB-2CCD2EF91F08}"/>
              </a:ext>
            </a:extLst>
          </p:cNvPr>
          <p:cNvSpPr>
            <a:spLocks noGrp="1"/>
          </p:cNvSpPr>
          <p:nvPr>
            <p:ph type="ctrTitle"/>
          </p:nvPr>
        </p:nvSpPr>
        <p:spPr/>
        <p:txBody>
          <a:bodyPr/>
          <a:lstStyle/>
          <a:p>
            <a:r>
              <a:rPr lang="cs-CZ" b="1" dirty="0"/>
              <a:t>Filippo Tommaso </a:t>
            </a:r>
            <a:r>
              <a:rPr lang="cs-CZ" b="1" dirty="0" err="1"/>
              <a:t>Marinetti</a:t>
            </a:r>
            <a:endParaRPr lang="cs-CZ" b="1" dirty="0"/>
          </a:p>
        </p:txBody>
      </p:sp>
      <p:sp>
        <p:nvSpPr>
          <p:cNvPr id="3" name="Podnadpis 2">
            <a:extLst>
              <a:ext uri="{FF2B5EF4-FFF2-40B4-BE49-F238E27FC236}">
                <a16:creationId xmlns:a16="http://schemas.microsoft.com/office/drawing/2014/main" id="{FEAC0207-0D4E-414E-8B7B-0E5E7833F179}"/>
              </a:ext>
            </a:extLst>
          </p:cNvPr>
          <p:cNvSpPr>
            <a:spLocks noGrp="1"/>
          </p:cNvSpPr>
          <p:nvPr>
            <p:ph type="subTitle" idx="1"/>
          </p:nvPr>
        </p:nvSpPr>
        <p:spPr>
          <a:xfrm>
            <a:off x="1562100" y="4682062"/>
            <a:ext cx="9070848" cy="634009"/>
          </a:xfrm>
        </p:spPr>
        <p:txBody>
          <a:bodyPr>
            <a:noAutofit/>
          </a:bodyPr>
          <a:lstStyle/>
          <a:p>
            <a:r>
              <a:rPr lang="cs-CZ" sz="4000" b="1" dirty="0">
                <a:effectLst>
                  <a:outerShdw blurRad="38100" dist="38100" dir="2700000" algn="tl">
                    <a:srgbClr val="000000">
                      <a:alpha val="43137"/>
                    </a:srgbClr>
                  </a:outerShdw>
                </a:effectLst>
              </a:rPr>
              <a:t>(1876-1944)</a:t>
            </a:r>
          </a:p>
        </p:txBody>
      </p:sp>
    </p:spTree>
    <p:extLst>
      <p:ext uri="{BB962C8B-B14F-4D97-AF65-F5344CB8AC3E}">
        <p14:creationId xmlns:p14="http://schemas.microsoft.com/office/powerpoint/2010/main" val="274226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32C016-1748-4653-AB51-0497D03BC816}"/>
              </a:ext>
            </a:extLst>
          </p:cNvPr>
          <p:cNvSpPr>
            <a:spLocks noGrp="1"/>
          </p:cNvSpPr>
          <p:nvPr>
            <p:ph type="title"/>
          </p:nvPr>
        </p:nvSpPr>
        <p:spPr>
          <a:xfrm>
            <a:off x="242047" y="266076"/>
            <a:ext cx="11716871" cy="1114489"/>
          </a:xfrm>
        </p:spPr>
        <p:txBody>
          <a:bodyPr/>
          <a:lstStyle/>
          <a:p>
            <a:r>
              <a:rPr lang="cs-CZ" b="1" dirty="0">
                <a:effectLst>
                  <a:outerShdw blurRad="38100" dist="38100" dir="2700000" algn="tl">
                    <a:srgbClr val="000000">
                      <a:alpha val="43137"/>
                    </a:srgbClr>
                  </a:outerShdw>
                </a:effectLst>
              </a:rPr>
              <a:t>Vladimír </a:t>
            </a:r>
            <a:r>
              <a:rPr lang="cs-CZ" b="1" dirty="0" err="1">
                <a:effectLst>
                  <a:outerShdw blurRad="38100" dist="38100" dir="2700000" algn="tl">
                    <a:srgbClr val="000000">
                      <a:alpha val="43137"/>
                    </a:srgbClr>
                  </a:outerShdw>
                </a:effectLst>
              </a:rPr>
              <a:t>Vladimírovič</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Majakovskij</a:t>
            </a:r>
            <a:endParaRPr lang="cs-CZ" b="1" dirty="0">
              <a:effectLst>
                <a:outerShdw blurRad="38100" dist="38100" dir="2700000" algn="tl">
                  <a:srgbClr val="000000">
                    <a:alpha val="43137"/>
                  </a:srgbClr>
                </a:outerShdw>
              </a:effectLst>
            </a:endParaRPr>
          </a:p>
        </p:txBody>
      </p:sp>
      <p:sp>
        <p:nvSpPr>
          <p:cNvPr id="3" name="Zástupný obsah 2">
            <a:extLst>
              <a:ext uri="{FF2B5EF4-FFF2-40B4-BE49-F238E27FC236}">
                <a16:creationId xmlns:a16="http://schemas.microsoft.com/office/drawing/2014/main" id="{F5B357FC-9DFE-474F-91F1-8E71C6556476}"/>
              </a:ext>
            </a:extLst>
          </p:cNvPr>
          <p:cNvSpPr>
            <a:spLocks noGrp="1"/>
          </p:cNvSpPr>
          <p:nvPr>
            <p:ph idx="1"/>
          </p:nvPr>
        </p:nvSpPr>
        <p:spPr>
          <a:xfrm>
            <a:off x="242047" y="1281953"/>
            <a:ext cx="8301318" cy="5309971"/>
          </a:xfrm>
        </p:spPr>
        <p:txBody>
          <a:bodyPr>
            <a:normAutofit/>
          </a:bodyPr>
          <a:lstStyle/>
          <a:p>
            <a:r>
              <a:rPr lang="cs-CZ" sz="3200" b="1" dirty="0">
                <a:effectLst>
                  <a:outerShdw blurRad="38100" dist="38100" dir="2700000" algn="tl">
                    <a:srgbClr val="000000">
                      <a:alpha val="43137"/>
                    </a:srgbClr>
                  </a:outerShdw>
                </a:effectLst>
              </a:rPr>
              <a:t>1893-1930</a:t>
            </a:r>
          </a:p>
          <a:p>
            <a:r>
              <a:rPr lang="cs-CZ" sz="3200" b="1" dirty="0">
                <a:effectLst>
                  <a:outerShdw blurRad="38100" dist="38100" dir="2700000" algn="tl">
                    <a:srgbClr val="000000">
                      <a:alpha val="43137"/>
                    </a:srgbClr>
                  </a:outerShdw>
                </a:effectLst>
              </a:rPr>
              <a:t>zakladatel ruského futurismu</a:t>
            </a:r>
          </a:p>
          <a:p>
            <a:r>
              <a:rPr lang="cs-CZ" sz="3200" b="1" dirty="0">
                <a:effectLst>
                  <a:outerShdw blurRad="38100" dist="38100" dir="2700000" algn="tl">
                    <a:srgbClr val="000000">
                      <a:alpha val="43137"/>
                    </a:srgbClr>
                  </a:outerShdw>
                </a:effectLst>
              </a:rPr>
              <a:t>psal také pro děti a scénáře k filmům</a:t>
            </a:r>
          </a:p>
          <a:p>
            <a:r>
              <a:rPr lang="cs-CZ" sz="3200" b="1" dirty="0" err="1">
                <a:effectLst>
                  <a:outerShdw blurRad="38100" dist="38100" dir="2700000" algn="tl">
                    <a:srgbClr val="000000">
                      <a:alpha val="43137"/>
                    </a:srgbClr>
                  </a:outerShdw>
                </a:effectLst>
              </a:rPr>
              <a:t>Majakovskij</a:t>
            </a:r>
            <a:r>
              <a:rPr lang="cs-CZ" sz="3200" b="1" dirty="0">
                <a:effectLst>
                  <a:outerShdw blurRad="38100" dist="38100" dir="2700000" algn="tl">
                    <a:srgbClr val="000000">
                      <a:alpha val="43137"/>
                    </a:srgbClr>
                  </a:outerShdw>
                </a:effectLst>
              </a:rPr>
              <a:t> zpravidla používal bohatě rýmovaný tónický verš většinou o třech iktech, typický pro ruskou lidovou poezii, v umělecké tvorbě ale neobvyklý. </a:t>
            </a:r>
          </a:p>
        </p:txBody>
      </p:sp>
      <p:pic>
        <p:nvPicPr>
          <p:cNvPr id="4098" name="Picture 2">
            <a:extLst>
              <a:ext uri="{FF2B5EF4-FFF2-40B4-BE49-F238E27FC236}">
                <a16:creationId xmlns:a16="http://schemas.microsoft.com/office/drawing/2014/main" id="{77FFDD2E-9FF2-4EF4-A702-241ED9FE2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867" y="1171529"/>
            <a:ext cx="2076133" cy="27654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409EB084-B7D5-4C05-A8AD-50E3C4472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3149" y="3936938"/>
            <a:ext cx="2088851" cy="292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05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8A338B8-E951-4F79-B4DC-25A31B02BA6F}"/>
              </a:ext>
            </a:extLst>
          </p:cNvPr>
          <p:cNvSpPr>
            <a:spLocks noGrp="1"/>
          </p:cNvSpPr>
          <p:nvPr>
            <p:ph idx="1"/>
          </p:nvPr>
        </p:nvSpPr>
        <p:spPr>
          <a:xfrm>
            <a:off x="251012" y="251012"/>
            <a:ext cx="9893112" cy="6257364"/>
          </a:xfrm>
        </p:spPr>
        <p:txBody>
          <a:bodyPr>
            <a:normAutofit/>
          </a:bodyPr>
          <a:lstStyle/>
          <a:p>
            <a:r>
              <a:rPr lang="cs-CZ" sz="3200" b="1" dirty="0">
                <a:effectLst>
                  <a:outerShdw blurRad="38100" dist="38100" dir="2700000" algn="tl">
                    <a:srgbClr val="000000">
                      <a:alpha val="43137"/>
                    </a:srgbClr>
                  </a:outerShdw>
                </a:effectLst>
              </a:rPr>
              <a:t>Používal také zvláštní </a:t>
            </a:r>
            <a:r>
              <a:rPr lang="cs-CZ" sz="3200" b="1" u="sng" dirty="0">
                <a:effectLst>
                  <a:outerShdw blurRad="38100" dist="38100" dir="2700000" algn="tl">
                    <a:srgbClr val="000000">
                      <a:alpha val="43137"/>
                    </a:srgbClr>
                  </a:outerShdw>
                </a:effectLst>
              </a:rPr>
              <a:t>„schůdkovité“ psaní veršů</a:t>
            </a:r>
            <a:r>
              <a:rPr lang="cs-CZ" sz="3200" b="1" dirty="0">
                <a:effectLst>
                  <a:outerShdw blurRad="38100" dist="38100" dir="2700000" algn="tl">
                    <a:srgbClr val="000000">
                      <a:alpha val="43137"/>
                    </a:srgbClr>
                  </a:outerShdw>
                </a:effectLst>
              </a:rPr>
              <a:t>, v němž je každý přízvukový a zároveň významový celek ve verši psán na samostatný řádek. </a:t>
            </a:r>
          </a:p>
          <a:p>
            <a:r>
              <a:rPr lang="cs-CZ" sz="3200" b="1" dirty="0">
                <a:effectLst>
                  <a:outerShdw blurRad="38100" dist="38100" dir="2700000" algn="tl">
                    <a:srgbClr val="000000">
                      <a:alpha val="43137"/>
                    </a:srgbClr>
                  </a:outerShdw>
                </a:effectLst>
              </a:rPr>
              <a:t>Tento způsob zápisu veršů byl často  napodobován dalšími básníky.</a:t>
            </a:r>
          </a:p>
          <a:p>
            <a:r>
              <a:rPr lang="cs-CZ" sz="3200" b="1" dirty="0">
                <a:effectLst>
                  <a:outerShdw blurRad="38100" dist="38100" dir="2700000" algn="tl">
                    <a:srgbClr val="000000">
                      <a:alpha val="43137"/>
                    </a:srgbClr>
                  </a:outerShdw>
                </a:effectLst>
              </a:rPr>
              <a:t>(viz dokument v </a:t>
            </a:r>
            <a:r>
              <a:rPr lang="cs-CZ" sz="3200" b="1" dirty="0" err="1">
                <a:effectLst>
                  <a:outerShdw blurRad="38100" dist="38100" dir="2700000" algn="tl">
                    <a:srgbClr val="000000">
                      <a:alpha val="43137"/>
                    </a:srgbClr>
                  </a:outerShdw>
                </a:effectLst>
              </a:rPr>
              <a:t>pdf</a:t>
            </a:r>
            <a:r>
              <a:rPr lang="cs-CZ" sz="3200" b="1" dirty="0">
                <a:effectLst>
                  <a:outerShdw blurRad="38100" dist="38100" dir="2700000" algn="tl">
                    <a:srgbClr val="000000">
                      <a:alpha val="43137"/>
                    </a:srgbClr>
                  </a:outerShdw>
                </a:effectLst>
              </a:rPr>
              <a:t>: V. </a:t>
            </a:r>
            <a:r>
              <a:rPr lang="cs-CZ" sz="3200" b="1" dirty="0" err="1">
                <a:effectLst>
                  <a:outerShdw blurRad="38100" dist="38100" dir="2700000" algn="tl">
                    <a:srgbClr val="000000">
                      <a:alpha val="43137"/>
                    </a:srgbClr>
                  </a:outerShdw>
                </a:effectLst>
              </a:rPr>
              <a:t>Majakovskij</a:t>
            </a:r>
            <a:r>
              <a:rPr lang="cs-CZ" sz="3200" b="1" dirty="0">
                <a:effectLst>
                  <a:outerShdw blurRad="38100" dist="38100" dir="2700000" algn="tl">
                    <a:srgbClr val="000000">
                      <a:alpha val="43137"/>
                    </a:srgbClr>
                  </a:outerShdw>
                </a:effectLst>
              </a:rPr>
              <a:t>, </a:t>
            </a:r>
            <a:r>
              <a:rPr lang="cs-CZ" sz="3200" b="1" i="1" dirty="0">
                <a:effectLst>
                  <a:outerShdw blurRad="38100" dist="38100" dir="2700000" algn="tl">
                    <a:srgbClr val="000000">
                      <a:alpha val="43137"/>
                    </a:srgbClr>
                  </a:outerShdw>
                </a:effectLst>
              </a:rPr>
              <a:t>Vesele i vážně II</a:t>
            </a:r>
            <a:r>
              <a:rPr lang="cs-CZ" sz="3200" b="1" dirty="0">
                <a:effectLst>
                  <a:outerShdw blurRad="38100" dist="38100" dir="2700000" algn="tl">
                    <a:srgbClr val="000000">
                      <a:alpha val="43137"/>
                    </a:srgbClr>
                  </a:outerShdw>
                </a:effectLst>
              </a:rPr>
              <a:t>)</a:t>
            </a:r>
          </a:p>
          <a:p>
            <a:r>
              <a:rPr lang="cs-CZ" sz="3200" b="1" dirty="0">
                <a:effectLst>
                  <a:outerShdw blurRad="38100" dist="38100" dir="2700000" algn="tl">
                    <a:srgbClr val="000000">
                      <a:alpha val="43137"/>
                    </a:srgbClr>
                  </a:outerShdw>
                </a:effectLst>
              </a:rPr>
              <a:t>Celé dílo Majakovského bylo do češtiny přebásněno </a:t>
            </a:r>
            <a:r>
              <a:rPr lang="cs-CZ" sz="3200" b="1" u="sng" dirty="0">
                <a:effectLst>
                  <a:outerShdw blurRad="38100" dist="38100" dir="2700000" algn="tl">
                    <a:srgbClr val="000000">
                      <a:alpha val="43137"/>
                    </a:srgbClr>
                  </a:outerShdw>
                </a:effectLst>
              </a:rPr>
              <a:t>Jiřím </a:t>
            </a:r>
            <a:r>
              <a:rPr lang="cs-CZ" sz="3200" b="1" u="sng" dirty="0" err="1">
                <a:effectLst>
                  <a:outerShdw blurRad="38100" dist="38100" dir="2700000" algn="tl">
                    <a:srgbClr val="000000">
                      <a:alpha val="43137"/>
                    </a:srgbClr>
                  </a:outerShdw>
                </a:effectLst>
              </a:rPr>
              <a:t>Tauferem</a:t>
            </a:r>
            <a:r>
              <a:rPr lang="cs-CZ" sz="3200" b="1" dirty="0">
                <a:effectLst>
                  <a:outerShdw blurRad="38100" dist="38100" dir="2700000" algn="tl">
                    <a:srgbClr val="000000">
                      <a:alpha val="43137"/>
                    </a:srgbClr>
                  </a:outerShdw>
                </a:effectLst>
              </a:rPr>
              <a:t>; jeho překlad je pokládán za mimořádně zdařilý.</a:t>
            </a:r>
          </a:p>
          <a:p>
            <a:endParaRPr lang="cs-CZ" dirty="0"/>
          </a:p>
        </p:txBody>
      </p:sp>
      <p:pic>
        <p:nvPicPr>
          <p:cNvPr id="5122" name="Picture 2" descr="Résultat de recherche d'images pour &quot;vladimir majakovskij, knihy&quot;&quot;">
            <a:extLst>
              <a:ext uri="{FF2B5EF4-FFF2-40B4-BE49-F238E27FC236}">
                <a16:creationId xmlns:a16="http://schemas.microsoft.com/office/drawing/2014/main" id="{7FA4984D-7A37-4A39-80F8-7BD90E7E7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5" y="685800"/>
            <a:ext cx="2047875" cy="3371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e recherche d'images pour &quot;vladimir majakovskij, knihy&quot;&quot;">
            <a:extLst>
              <a:ext uri="{FF2B5EF4-FFF2-40B4-BE49-F238E27FC236}">
                <a16:creationId xmlns:a16="http://schemas.microsoft.com/office/drawing/2014/main" id="{A352074B-148E-40D0-B6B8-D43BEC943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4574" y="4057650"/>
            <a:ext cx="2257425"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02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B7A5EF-3947-4B0F-862F-A3745D054796}"/>
              </a:ext>
            </a:extLst>
          </p:cNvPr>
          <p:cNvSpPr>
            <a:spLocks noGrp="1"/>
          </p:cNvSpPr>
          <p:nvPr>
            <p:ph type="ctrTitle"/>
          </p:nvPr>
        </p:nvSpPr>
        <p:spPr/>
        <p:txBody>
          <a:bodyPr/>
          <a:lstStyle/>
          <a:p>
            <a:r>
              <a:rPr lang="cs-CZ" b="1" dirty="0">
                <a:effectLst>
                  <a:outerShdw blurRad="38100" dist="38100" dir="2700000" algn="tl">
                    <a:srgbClr val="000000">
                      <a:alpha val="43137"/>
                    </a:srgbClr>
                  </a:outerShdw>
                </a:effectLst>
              </a:rPr>
              <a:t>Další ruští autoři té doby</a:t>
            </a:r>
            <a:endParaRPr lang="cs-CZ" dirty="0"/>
          </a:p>
        </p:txBody>
      </p:sp>
      <p:sp>
        <p:nvSpPr>
          <p:cNvPr id="3" name="Podnadpis 2">
            <a:extLst>
              <a:ext uri="{FF2B5EF4-FFF2-40B4-BE49-F238E27FC236}">
                <a16:creationId xmlns:a16="http://schemas.microsoft.com/office/drawing/2014/main" id="{4681EBA9-947B-4146-A3CA-8ACF5B413658}"/>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716812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973E12-47A4-43CB-BDB7-97131BF052D7}"/>
              </a:ext>
            </a:extLst>
          </p:cNvPr>
          <p:cNvSpPr>
            <a:spLocks noGrp="1"/>
          </p:cNvSpPr>
          <p:nvPr>
            <p:ph type="title"/>
          </p:nvPr>
        </p:nvSpPr>
        <p:spPr>
          <a:xfrm>
            <a:off x="242047" y="275041"/>
            <a:ext cx="9977718" cy="1042771"/>
          </a:xfrm>
        </p:spPr>
        <p:txBody>
          <a:bodyPr/>
          <a:lstStyle/>
          <a:p>
            <a:r>
              <a:rPr lang="cs-CZ" b="1" dirty="0">
                <a:effectLst>
                  <a:outerShdw blurRad="38100" dist="38100" dir="2700000" algn="tl">
                    <a:srgbClr val="000000">
                      <a:alpha val="43137"/>
                    </a:srgbClr>
                  </a:outerShdw>
                </a:effectLst>
              </a:rPr>
              <a:t>Alexandr Alexandrovič Blok</a:t>
            </a:r>
          </a:p>
        </p:txBody>
      </p:sp>
      <p:sp>
        <p:nvSpPr>
          <p:cNvPr id="3" name="Zástupný obsah 2">
            <a:extLst>
              <a:ext uri="{FF2B5EF4-FFF2-40B4-BE49-F238E27FC236}">
                <a16:creationId xmlns:a16="http://schemas.microsoft.com/office/drawing/2014/main" id="{5AD63A3A-FA75-4AF0-B0AC-2EFB3C1A432D}"/>
              </a:ext>
            </a:extLst>
          </p:cNvPr>
          <p:cNvSpPr>
            <a:spLocks noGrp="1"/>
          </p:cNvSpPr>
          <p:nvPr>
            <p:ph idx="1"/>
          </p:nvPr>
        </p:nvSpPr>
        <p:spPr>
          <a:xfrm>
            <a:off x="242047" y="1317812"/>
            <a:ext cx="9473454" cy="5342964"/>
          </a:xfrm>
        </p:spPr>
        <p:txBody>
          <a:bodyPr>
            <a:normAutofit/>
          </a:bodyPr>
          <a:lstStyle/>
          <a:p>
            <a:r>
              <a:rPr lang="cs-CZ" sz="3200" b="1" dirty="0">
                <a:effectLst>
                  <a:outerShdw blurRad="38100" dist="38100" dir="2700000" algn="tl">
                    <a:srgbClr val="000000">
                      <a:alpha val="43137"/>
                    </a:srgbClr>
                  </a:outerShdw>
                </a:effectLst>
              </a:rPr>
              <a:t>1880-1921</a:t>
            </a:r>
          </a:p>
          <a:p>
            <a:r>
              <a:rPr lang="cs-CZ" sz="3200" b="1" dirty="0">
                <a:effectLst>
                  <a:outerShdw blurRad="38100" dist="38100" dir="2700000" algn="tl">
                    <a:srgbClr val="000000">
                      <a:alpha val="43137"/>
                    </a:srgbClr>
                  </a:outerShdw>
                </a:effectLst>
              </a:rPr>
              <a:t>představitel druhé generace ruského symbolismu</a:t>
            </a:r>
          </a:p>
          <a:p>
            <a:r>
              <a:rPr lang="cs-CZ" sz="3200" b="1" dirty="0">
                <a:effectLst>
                  <a:outerShdw blurRad="38100" dist="38100" dir="2700000" algn="tl">
                    <a:srgbClr val="000000">
                      <a:alpha val="43137"/>
                    </a:srgbClr>
                  </a:outerShdw>
                </a:effectLst>
              </a:rPr>
              <a:t>vycházel z moderních uměl. Směrů</a:t>
            </a:r>
          </a:p>
          <a:p>
            <a:r>
              <a:rPr lang="cs-CZ" sz="3200" b="1" dirty="0">
                <a:effectLst>
                  <a:outerShdw blurRad="38100" dist="38100" dir="2700000" algn="tl">
                    <a:srgbClr val="000000">
                      <a:alpha val="43137"/>
                    </a:srgbClr>
                  </a:outerShdw>
                </a:effectLst>
              </a:rPr>
              <a:t>zajímal se o sociální otázky</a:t>
            </a:r>
          </a:p>
          <a:p>
            <a:r>
              <a:rPr lang="cs-CZ" sz="3200" b="1" dirty="0">
                <a:effectLst>
                  <a:outerShdw blurRad="38100" dist="38100" dir="2700000" algn="tl">
                    <a:srgbClr val="000000">
                      <a:alpha val="43137"/>
                    </a:srgbClr>
                  </a:outerShdw>
                </a:effectLst>
              </a:rPr>
              <a:t>poezie, drama</a:t>
            </a:r>
          </a:p>
          <a:p>
            <a:r>
              <a:rPr lang="cs-CZ" sz="3200" b="1" dirty="0">
                <a:effectLst>
                  <a:outerShdw blurRad="38100" dist="38100" dir="2700000" algn="tl">
                    <a:srgbClr val="000000">
                      <a:alpha val="43137"/>
                    </a:srgbClr>
                  </a:outerShdw>
                </a:effectLst>
              </a:rPr>
              <a:t>představitel ruského symbolistického dramatu:</a:t>
            </a:r>
          </a:p>
          <a:p>
            <a:r>
              <a:rPr lang="cs-CZ" sz="3200" b="1" i="1" dirty="0">
                <a:effectLst>
                  <a:outerShdw blurRad="38100" dist="38100" dir="2700000" algn="tl">
                    <a:srgbClr val="000000">
                      <a:alpha val="43137"/>
                    </a:srgbClr>
                  </a:outerShdw>
                </a:effectLst>
              </a:rPr>
              <a:t>Růže a kříž, Neznámá</a:t>
            </a:r>
          </a:p>
        </p:txBody>
      </p:sp>
      <p:pic>
        <p:nvPicPr>
          <p:cNvPr id="2050" name="Picture 2" descr="Alexander Blok, portrét od Konstantina Somova, 1907">
            <a:extLst>
              <a:ext uri="{FF2B5EF4-FFF2-40B4-BE49-F238E27FC236}">
                <a16:creationId xmlns:a16="http://schemas.microsoft.com/office/drawing/2014/main" id="{87CF6008-173E-49DA-909F-8CAB0B717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14699F2-0F4E-4512-A4CD-5059A0929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0275" y="3238499"/>
            <a:ext cx="2381250" cy="337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019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3EF352-77A2-4826-A098-8EB576689310}"/>
              </a:ext>
            </a:extLst>
          </p:cNvPr>
          <p:cNvSpPr>
            <a:spLocks noGrp="1"/>
          </p:cNvSpPr>
          <p:nvPr>
            <p:ph type="title"/>
          </p:nvPr>
        </p:nvSpPr>
        <p:spPr>
          <a:xfrm>
            <a:off x="251012" y="248146"/>
            <a:ext cx="9126070" cy="971054"/>
          </a:xfrm>
        </p:spPr>
        <p:txBody>
          <a:bodyPr/>
          <a:lstStyle/>
          <a:p>
            <a:r>
              <a:rPr lang="cs-CZ" b="1" i="1" dirty="0">
                <a:effectLst>
                  <a:outerShdw blurRad="38100" dist="38100" dir="2700000" algn="tl">
                    <a:srgbClr val="000000">
                      <a:alpha val="43137"/>
                    </a:srgbClr>
                  </a:outerShdw>
                </a:effectLst>
              </a:rPr>
              <a:t>Verše o krásné dámě</a:t>
            </a:r>
          </a:p>
        </p:txBody>
      </p:sp>
      <p:sp>
        <p:nvSpPr>
          <p:cNvPr id="3" name="Zástupný obsah 2">
            <a:extLst>
              <a:ext uri="{FF2B5EF4-FFF2-40B4-BE49-F238E27FC236}">
                <a16:creationId xmlns:a16="http://schemas.microsoft.com/office/drawing/2014/main" id="{F2413AF0-4193-4BC1-BB46-847094D183FE}"/>
              </a:ext>
            </a:extLst>
          </p:cNvPr>
          <p:cNvSpPr>
            <a:spLocks noGrp="1"/>
          </p:cNvSpPr>
          <p:nvPr>
            <p:ph idx="1"/>
          </p:nvPr>
        </p:nvSpPr>
        <p:spPr>
          <a:xfrm>
            <a:off x="251012" y="1287332"/>
            <a:ext cx="9744635" cy="5322522"/>
          </a:xfrm>
        </p:spPr>
        <p:txBody>
          <a:bodyPr>
            <a:normAutofit/>
          </a:bodyPr>
          <a:lstStyle/>
          <a:p>
            <a:r>
              <a:rPr lang="cs-CZ" sz="3200" b="1" dirty="0">
                <a:effectLst>
                  <a:outerShdw blurRad="38100" dist="38100" dir="2700000" algn="tl">
                    <a:srgbClr val="000000">
                      <a:alpha val="43137"/>
                    </a:srgbClr>
                  </a:outerShdw>
                </a:effectLst>
              </a:rPr>
              <a:t>1905, básnická sbírka</a:t>
            </a:r>
          </a:p>
          <a:p>
            <a:r>
              <a:rPr lang="cs-CZ" sz="3200" b="1" dirty="0">
                <a:effectLst>
                  <a:outerShdw blurRad="38100" dist="38100" dir="2700000" algn="tl">
                    <a:srgbClr val="000000">
                      <a:alpha val="43137"/>
                    </a:srgbClr>
                  </a:outerShdw>
                </a:effectLst>
              </a:rPr>
              <a:t>3 části</a:t>
            </a:r>
          </a:p>
          <a:p>
            <a:r>
              <a:rPr lang="cs-CZ" sz="3200" b="1" dirty="0">
                <a:effectLst>
                  <a:outerShdw blurRad="38100" dist="38100" dir="2700000" algn="tl">
                    <a:srgbClr val="000000">
                      <a:alpha val="43137"/>
                    </a:srgbClr>
                  </a:outerShdw>
                </a:effectLst>
              </a:rPr>
              <a:t>poetický a mystický vztah básníka a krásné dámy – ženy a múzy</a:t>
            </a:r>
          </a:p>
        </p:txBody>
      </p:sp>
      <p:pic>
        <p:nvPicPr>
          <p:cNvPr id="3074" name="Picture 2" descr="Résultat de recherche d'images pour &quot;alexandr blok, verše krásné dámě&quot;&quot;">
            <a:extLst>
              <a:ext uri="{FF2B5EF4-FFF2-40B4-BE49-F238E27FC236}">
                <a16:creationId xmlns:a16="http://schemas.microsoft.com/office/drawing/2014/main" id="{61A9277A-5455-4B4C-9341-B4F06AD0E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5482"/>
            <a:ext cx="3550024" cy="26625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alexandr blok, verše krásné dámě&quot;&quot;">
            <a:extLst>
              <a:ext uri="{FF2B5EF4-FFF2-40B4-BE49-F238E27FC236}">
                <a16:creationId xmlns:a16="http://schemas.microsoft.com/office/drawing/2014/main" id="{785D48B2-63F8-4045-922E-E0763BAE1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024" y="4195482"/>
            <a:ext cx="3550025" cy="26625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ésultat de recherche d'images pour &quot;alexandr blok, verše krásné dámě&quot;&quot;">
            <a:extLst>
              <a:ext uri="{FF2B5EF4-FFF2-40B4-BE49-F238E27FC236}">
                <a16:creationId xmlns:a16="http://schemas.microsoft.com/office/drawing/2014/main" id="{AFAAC379-56B2-4598-B32F-F1FEE81C8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048" y="4195481"/>
            <a:ext cx="3583549" cy="266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63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3135CC-F30C-40B1-8E86-AD9046B0D2DC}"/>
              </a:ext>
            </a:extLst>
          </p:cNvPr>
          <p:cNvSpPr>
            <a:spLocks noGrp="1"/>
          </p:cNvSpPr>
          <p:nvPr>
            <p:ph type="title"/>
          </p:nvPr>
        </p:nvSpPr>
        <p:spPr>
          <a:xfrm>
            <a:off x="224118" y="239183"/>
            <a:ext cx="9305364" cy="890370"/>
          </a:xfrm>
        </p:spPr>
        <p:txBody>
          <a:bodyPr/>
          <a:lstStyle/>
          <a:p>
            <a:r>
              <a:rPr lang="cs-CZ" b="1" dirty="0">
                <a:effectLst>
                  <a:outerShdw blurRad="38100" dist="38100" dir="2700000" algn="tl">
                    <a:srgbClr val="000000">
                      <a:alpha val="43137"/>
                    </a:srgbClr>
                  </a:outerShdw>
                </a:effectLst>
              </a:rPr>
              <a:t>Poema </a:t>
            </a:r>
            <a:r>
              <a:rPr lang="cs-CZ" b="1" i="1" dirty="0">
                <a:effectLst>
                  <a:outerShdw blurRad="38100" dist="38100" dir="2700000" algn="tl">
                    <a:srgbClr val="000000">
                      <a:alpha val="43137"/>
                    </a:srgbClr>
                  </a:outerShdw>
                </a:effectLst>
              </a:rPr>
              <a:t>Dvanáct</a:t>
            </a:r>
            <a:endParaRPr lang="cs-CZ" b="1" dirty="0">
              <a:effectLst>
                <a:outerShdw blurRad="38100" dist="38100" dir="2700000" algn="tl">
                  <a:srgbClr val="000000">
                    <a:alpha val="43137"/>
                  </a:srgbClr>
                </a:outerShdw>
              </a:effectLst>
            </a:endParaRPr>
          </a:p>
        </p:txBody>
      </p:sp>
      <p:sp>
        <p:nvSpPr>
          <p:cNvPr id="3" name="Zástupný obsah 2">
            <a:extLst>
              <a:ext uri="{FF2B5EF4-FFF2-40B4-BE49-F238E27FC236}">
                <a16:creationId xmlns:a16="http://schemas.microsoft.com/office/drawing/2014/main" id="{11E45D19-1D92-43A4-AF97-9BFBD542BCB5}"/>
              </a:ext>
            </a:extLst>
          </p:cNvPr>
          <p:cNvSpPr>
            <a:spLocks noGrp="1"/>
          </p:cNvSpPr>
          <p:nvPr>
            <p:ph idx="1"/>
          </p:nvPr>
        </p:nvSpPr>
        <p:spPr>
          <a:xfrm>
            <a:off x="224118" y="1264023"/>
            <a:ext cx="9377082" cy="5593977"/>
          </a:xfrm>
        </p:spPr>
        <p:txBody>
          <a:bodyPr>
            <a:normAutofit fontScale="92500"/>
          </a:bodyPr>
          <a:lstStyle/>
          <a:p>
            <a:r>
              <a:rPr lang="cs-CZ" sz="3200" b="1" dirty="0">
                <a:effectLst>
                  <a:outerShdw blurRad="38100" dist="38100" dir="2700000" algn="tl">
                    <a:srgbClr val="000000">
                      <a:alpha val="43137"/>
                    </a:srgbClr>
                  </a:outerShdw>
                </a:effectLst>
              </a:rPr>
              <a:t>1918</a:t>
            </a:r>
          </a:p>
          <a:p>
            <a:pPr algn="just"/>
            <a:r>
              <a:rPr lang="cs-CZ" sz="3200" b="1" dirty="0">
                <a:effectLst>
                  <a:outerShdw blurRad="38100" dist="38100" dir="2700000" algn="tl">
                    <a:srgbClr val="000000">
                      <a:alpha val="43137"/>
                    </a:srgbClr>
                  </a:outerShdw>
                </a:effectLst>
              </a:rPr>
              <a:t>obsahuje 12 zpěvů, zahájených motivem sněhové vánice, v níž 12 rudoarmějců táhne městem a ve jménu revoluce se pokusí zastřelit jednoho ze svých odpůrců, avšak nepodaří se jim to a místo něho zastřelí jen prostitutku. </a:t>
            </a:r>
          </a:p>
          <a:p>
            <a:pPr algn="just"/>
            <a:r>
              <a:rPr lang="cs-CZ" sz="3200" b="1" dirty="0">
                <a:effectLst>
                  <a:outerShdw blurRad="38100" dist="38100" dir="2700000" algn="tl">
                    <a:srgbClr val="000000">
                      <a:alpha val="43137"/>
                    </a:srgbClr>
                  </a:outerShdw>
                </a:effectLst>
              </a:rPr>
              <a:t>Těchto 12 „hrdinů“ je ztělesněním vzpoury proti řádu a starému světu. </a:t>
            </a:r>
          </a:p>
          <a:p>
            <a:pPr algn="just"/>
            <a:r>
              <a:rPr lang="cs-CZ" sz="3200" b="1" dirty="0">
                <a:effectLst>
                  <a:outerShdw blurRad="38100" dist="38100" dir="2700000" algn="tl">
                    <a:srgbClr val="000000">
                      <a:alpha val="43137"/>
                    </a:srgbClr>
                  </a:outerShdw>
                </a:effectLst>
              </a:rPr>
              <a:t>Básnická skladba končí mnohovýznamově tím, že v čele průvodu dvanácti rudoarmějců (apoštolů nového řádu) se zjeví Ježíš Kristus.</a:t>
            </a:r>
          </a:p>
        </p:txBody>
      </p:sp>
      <p:pic>
        <p:nvPicPr>
          <p:cNvPr id="4098" name="Picture 2" descr="Résultat de recherche d'images pour &quot;alexandr blok, dvanáct&quot;&quot;">
            <a:extLst>
              <a:ext uri="{FF2B5EF4-FFF2-40B4-BE49-F238E27FC236}">
                <a16:creationId xmlns:a16="http://schemas.microsoft.com/office/drawing/2014/main" id="{68250150-8F76-4CE2-B67A-7866EF247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2119" y="0"/>
            <a:ext cx="2429881" cy="3581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ésultat de recherche d'images pour &quot;alexandr blok, dvanáct&quot;&quot;">
            <a:extLst>
              <a:ext uri="{FF2B5EF4-FFF2-40B4-BE49-F238E27FC236}">
                <a16:creationId xmlns:a16="http://schemas.microsoft.com/office/drawing/2014/main" id="{F7789602-96A0-480F-91AE-399C01BC8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2119" y="3581400"/>
            <a:ext cx="2429881" cy="3243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8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0E3E36-DE0A-4E53-AF62-7C72A03CB8A2}"/>
              </a:ext>
            </a:extLst>
          </p:cNvPr>
          <p:cNvSpPr>
            <a:spLocks noGrp="1"/>
          </p:cNvSpPr>
          <p:nvPr>
            <p:ph type="title"/>
          </p:nvPr>
        </p:nvSpPr>
        <p:spPr>
          <a:xfrm>
            <a:off x="224118" y="259976"/>
            <a:ext cx="10058400" cy="1371600"/>
          </a:xfrm>
        </p:spPr>
        <p:txBody>
          <a:bodyPr>
            <a:normAutofit/>
          </a:bodyPr>
          <a:lstStyle/>
          <a:p>
            <a:r>
              <a:rPr lang="cs-CZ" b="1" dirty="0">
                <a:effectLst>
                  <a:outerShdw blurRad="38100" dist="38100" dir="2700000" algn="tl">
                    <a:srgbClr val="000000">
                      <a:alpha val="43137"/>
                    </a:srgbClr>
                  </a:outerShdw>
                </a:effectLst>
              </a:rPr>
              <a:t>Filippo Tommaso </a:t>
            </a:r>
            <a:r>
              <a:rPr lang="cs-CZ" b="1" dirty="0" err="1">
                <a:effectLst>
                  <a:outerShdw blurRad="38100" dist="38100" dir="2700000" algn="tl">
                    <a:srgbClr val="000000">
                      <a:alpha val="43137"/>
                    </a:srgbClr>
                  </a:outerShdw>
                </a:effectLst>
              </a:rPr>
              <a:t>Marinetti</a:t>
            </a:r>
            <a:endParaRPr lang="cs-CZ" dirty="0"/>
          </a:p>
        </p:txBody>
      </p:sp>
      <p:sp>
        <p:nvSpPr>
          <p:cNvPr id="3" name="Zástupný obsah 2">
            <a:extLst>
              <a:ext uri="{FF2B5EF4-FFF2-40B4-BE49-F238E27FC236}">
                <a16:creationId xmlns:a16="http://schemas.microsoft.com/office/drawing/2014/main" id="{4120A97A-19EE-49B6-9C2D-799808C43AC4}"/>
              </a:ext>
            </a:extLst>
          </p:cNvPr>
          <p:cNvSpPr>
            <a:spLocks noGrp="1"/>
          </p:cNvSpPr>
          <p:nvPr>
            <p:ph idx="1"/>
          </p:nvPr>
        </p:nvSpPr>
        <p:spPr>
          <a:xfrm>
            <a:off x="224118" y="1730188"/>
            <a:ext cx="9243806" cy="4867836"/>
          </a:xfrm>
        </p:spPr>
        <p:txBody>
          <a:bodyPr>
            <a:normAutofit/>
          </a:bodyPr>
          <a:lstStyle/>
          <a:p>
            <a:r>
              <a:rPr lang="cs-CZ" sz="3200" b="1" dirty="0">
                <a:effectLst>
                  <a:outerShdw blurRad="38100" dist="38100" dir="2700000" algn="tl">
                    <a:srgbClr val="000000">
                      <a:alpha val="43137"/>
                    </a:srgbClr>
                  </a:outerShdw>
                </a:effectLst>
              </a:rPr>
              <a:t>(1876-1944)</a:t>
            </a:r>
          </a:p>
          <a:p>
            <a:r>
              <a:rPr lang="cs-CZ" sz="3200" b="1" dirty="0">
                <a:effectLst>
                  <a:outerShdw blurRad="38100" dist="38100" dir="2700000" algn="tl">
                    <a:srgbClr val="000000">
                      <a:alpha val="43137"/>
                    </a:srgbClr>
                  </a:outerShdw>
                </a:effectLst>
              </a:rPr>
              <a:t>nejvýznamnější osobnost futurismu</a:t>
            </a:r>
          </a:p>
          <a:p>
            <a:r>
              <a:rPr lang="cs-CZ" sz="3200" b="1" dirty="0" err="1">
                <a:effectLst>
                  <a:outerShdw blurRad="38100" dist="38100" dir="2700000" algn="tl">
                    <a:srgbClr val="000000">
                      <a:alpha val="43137"/>
                    </a:srgbClr>
                  </a:outerShdw>
                </a:effectLst>
              </a:rPr>
              <a:t>Marinetti</a:t>
            </a:r>
            <a:r>
              <a:rPr lang="cs-CZ" sz="3200" b="1" dirty="0">
                <a:effectLst>
                  <a:outerShdw blurRad="38100" dist="38100" dir="2700000" algn="tl">
                    <a:srgbClr val="000000">
                      <a:alpha val="43137"/>
                    </a:srgbClr>
                  </a:outerShdw>
                </a:effectLst>
              </a:rPr>
              <a:t> studoval v Paříži. </a:t>
            </a:r>
          </a:p>
          <a:p>
            <a:r>
              <a:rPr lang="cs-CZ" sz="3200" b="1" dirty="0">
                <a:effectLst>
                  <a:outerShdw blurRad="38100" dist="38100" dir="2700000" algn="tl">
                    <a:srgbClr val="000000">
                      <a:alpha val="43137"/>
                    </a:srgbClr>
                  </a:outerShdw>
                </a:effectLst>
              </a:rPr>
              <a:t>V roce 1914 agitoval pro vstup Itálie do války. </a:t>
            </a:r>
          </a:p>
          <a:p>
            <a:r>
              <a:rPr lang="cs-CZ" sz="3200" b="1" dirty="0">
                <a:effectLst>
                  <a:outerShdw blurRad="38100" dist="38100" dir="2700000" algn="tl">
                    <a:srgbClr val="000000">
                      <a:alpha val="43137"/>
                    </a:srgbClr>
                  </a:outerShdw>
                </a:effectLst>
              </a:rPr>
              <a:t>Během 1. světové války byl důstojníkem u dělostřelectva.</a:t>
            </a:r>
          </a:p>
          <a:p>
            <a:endParaRPr lang="cs-CZ" sz="3200" dirty="0"/>
          </a:p>
        </p:txBody>
      </p:sp>
      <p:pic>
        <p:nvPicPr>
          <p:cNvPr id="12290" name="Picture 2" descr="Résultat de recherche d'images pour &quot;Marinetti&quot;&quot;">
            <a:extLst>
              <a:ext uri="{FF2B5EF4-FFF2-40B4-BE49-F238E27FC236}">
                <a16:creationId xmlns:a16="http://schemas.microsoft.com/office/drawing/2014/main" id="{AEF6CBCF-46C2-4745-94D9-592541CFF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7925" y="0"/>
            <a:ext cx="2724075" cy="380103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ésultat de recherche d'images pour &quot;Filippo Tommaso Marinetti&quot;&quot;">
            <a:extLst>
              <a:ext uri="{FF2B5EF4-FFF2-40B4-BE49-F238E27FC236}">
                <a16:creationId xmlns:a16="http://schemas.microsoft.com/office/drawing/2014/main" id="{D721E54C-C53A-4DE4-BA44-638EAA6C1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925" y="3429000"/>
            <a:ext cx="2724076" cy="343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88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8383043-1E1E-411F-818E-5A92EBFCAC46}"/>
              </a:ext>
            </a:extLst>
          </p:cNvPr>
          <p:cNvSpPr>
            <a:spLocks noGrp="1"/>
          </p:cNvSpPr>
          <p:nvPr>
            <p:ph idx="1"/>
          </p:nvPr>
        </p:nvSpPr>
        <p:spPr>
          <a:xfrm>
            <a:off x="358588" y="439271"/>
            <a:ext cx="11654118" cy="6096000"/>
          </a:xfrm>
        </p:spPr>
        <p:txBody>
          <a:bodyPr>
            <a:normAutofit/>
          </a:bodyPr>
          <a:lstStyle/>
          <a:p>
            <a:r>
              <a:rPr lang="cs-CZ" sz="3200" b="1" dirty="0" err="1">
                <a:effectLst>
                  <a:outerShdw blurRad="38100" dist="38100" dir="2700000" algn="tl">
                    <a:srgbClr val="000000">
                      <a:alpha val="43137"/>
                    </a:srgbClr>
                  </a:outerShdw>
                </a:effectLst>
              </a:rPr>
              <a:t>Marinetti</a:t>
            </a:r>
            <a:r>
              <a:rPr lang="cs-CZ" sz="3200" b="1" dirty="0">
                <a:effectLst>
                  <a:outerShdw blurRad="38100" dist="38100" dir="2700000" algn="tl">
                    <a:srgbClr val="000000">
                      <a:alpha val="43137"/>
                    </a:srgbClr>
                  </a:outerShdw>
                </a:effectLst>
              </a:rPr>
              <a:t> svým dílem probudil italskou literaturu z dlouholeté stagnace.</a:t>
            </a:r>
          </a:p>
          <a:p>
            <a:r>
              <a:rPr lang="cs-CZ" sz="3200" b="1" dirty="0">
                <a:effectLst>
                  <a:outerShdw blurRad="38100" dist="38100" dir="2700000" algn="tl">
                    <a:srgbClr val="000000">
                      <a:alpha val="43137"/>
                    </a:srgbClr>
                  </a:outerShdw>
                </a:effectLst>
              </a:rPr>
              <a:t>nový směr – propagace ve velkých evropských městech</a:t>
            </a:r>
          </a:p>
          <a:p>
            <a:r>
              <a:rPr lang="cs-CZ" sz="3200" b="1" dirty="0">
                <a:effectLst>
                  <a:outerShdw blurRad="38100" dist="38100" dir="2700000" algn="tl">
                    <a:srgbClr val="000000">
                      <a:alpha val="43137"/>
                    </a:srgbClr>
                  </a:outerShdw>
                </a:effectLst>
              </a:rPr>
              <a:t>1921 – Praha</a:t>
            </a:r>
          </a:p>
          <a:p>
            <a:r>
              <a:rPr lang="cs-CZ" sz="3200" b="1" dirty="0">
                <a:effectLst>
                  <a:outerShdw blurRad="38100" dist="38100" dir="2700000" algn="tl">
                    <a:srgbClr val="000000">
                      <a:alpha val="43137"/>
                    </a:srgbClr>
                  </a:outerShdw>
                </a:effectLst>
              </a:rPr>
              <a:t>futuristické večery a přednášky</a:t>
            </a:r>
          </a:p>
          <a:p>
            <a:r>
              <a:rPr lang="cs-CZ" sz="3200" b="1" dirty="0">
                <a:effectLst>
                  <a:outerShdw blurRad="38100" dist="38100" dir="2700000" algn="tl">
                    <a:srgbClr val="000000">
                      <a:alpha val="43137"/>
                    </a:srgbClr>
                  </a:outerShdw>
                </a:effectLst>
              </a:rPr>
              <a:t>válka jako „jediná hygiena lidstva“ – italský fašismus – Mussolini</a:t>
            </a:r>
          </a:p>
          <a:p>
            <a:r>
              <a:rPr lang="cs-CZ" sz="3200" b="1" dirty="0">
                <a:effectLst>
                  <a:outerShdw blurRad="38100" dist="38100" dir="2700000" algn="tl">
                    <a:srgbClr val="000000">
                      <a:alpha val="43137"/>
                    </a:srgbClr>
                  </a:outerShdw>
                </a:effectLst>
              </a:rPr>
              <a:t>Dílo: </a:t>
            </a:r>
            <a:r>
              <a:rPr lang="cs-CZ" sz="3200" b="1" i="1" dirty="0" err="1">
                <a:effectLst>
                  <a:outerShdw blurRad="38100" dist="38100" dir="2700000" algn="tl">
                    <a:srgbClr val="000000">
                      <a:alpha val="43137"/>
                    </a:srgbClr>
                  </a:outerShdw>
                </a:effectLst>
              </a:rPr>
              <a:t>Zzang</a:t>
            </a:r>
            <a:r>
              <a:rPr lang="cs-CZ" sz="3200" b="1" i="1" dirty="0">
                <a:effectLst>
                  <a:outerShdw blurRad="38100" dist="38100" dir="2700000" algn="tl">
                    <a:srgbClr val="000000">
                      <a:alpha val="43137"/>
                    </a:srgbClr>
                  </a:outerShdw>
                </a:effectLst>
              </a:rPr>
              <a:t> </a:t>
            </a:r>
            <a:r>
              <a:rPr lang="cs-CZ" sz="3200" b="1" i="1" dirty="0" err="1">
                <a:effectLst>
                  <a:outerShdw blurRad="38100" dist="38100" dir="2700000" algn="tl">
                    <a:srgbClr val="000000">
                      <a:alpha val="43137"/>
                    </a:srgbClr>
                  </a:outerShdw>
                </a:effectLst>
              </a:rPr>
              <a:t>tůmp</a:t>
            </a:r>
            <a:r>
              <a:rPr lang="cs-CZ" sz="3200" b="1" i="1" dirty="0">
                <a:effectLst>
                  <a:outerShdw blurRad="38100" dist="38100" dir="2700000" algn="tl">
                    <a:srgbClr val="000000">
                      <a:alpha val="43137"/>
                    </a:srgbClr>
                  </a:outerShdw>
                </a:effectLst>
              </a:rPr>
              <a:t> </a:t>
            </a:r>
            <a:r>
              <a:rPr lang="cs-CZ" sz="3200" b="1" i="1" dirty="0" err="1">
                <a:effectLst>
                  <a:outerShdw blurRad="38100" dist="38100" dir="2700000" algn="tl">
                    <a:srgbClr val="000000">
                      <a:alpha val="43137"/>
                    </a:srgbClr>
                  </a:outerShdw>
                </a:effectLst>
              </a:rPr>
              <a:t>tůmp</a:t>
            </a:r>
            <a:r>
              <a:rPr lang="cs-CZ" sz="3200" b="1" dirty="0">
                <a:effectLst>
                  <a:outerShdw blurRad="38100" dist="38100" dir="2700000" algn="tl">
                    <a:srgbClr val="000000">
                      <a:alpha val="43137"/>
                    </a:srgbClr>
                  </a:outerShdw>
                </a:effectLst>
              </a:rPr>
              <a:t>, sbírka</a:t>
            </a:r>
            <a:endParaRPr lang="cs-CZ" sz="3200" b="1" i="1" dirty="0">
              <a:effectLst>
                <a:outerShdw blurRad="38100" dist="38100" dir="2700000" algn="tl">
                  <a:srgbClr val="000000">
                    <a:alpha val="43137"/>
                  </a:srgbClr>
                </a:outerShdw>
              </a:effectLst>
            </a:endParaRPr>
          </a:p>
          <a:p>
            <a:r>
              <a:rPr lang="cs-CZ" sz="3200" b="1" dirty="0">
                <a:effectLst>
                  <a:outerShdw blurRad="38100" dist="38100" dir="2700000" algn="tl">
                    <a:srgbClr val="000000">
                      <a:alpha val="43137"/>
                    </a:srgbClr>
                  </a:outerShdw>
                </a:effectLst>
              </a:rPr>
              <a:t>drama</a:t>
            </a:r>
            <a:r>
              <a:rPr lang="cs-CZ" sz="3200" b="1" i="1" dirty="0">
                <a:effectLst>
                  <a:outerShdw blurRad="38100" dist="38100" dir="2700000" algn="tl">
                    <a:srgbClr val="000000">
                      <a:alpha val="43137"/>
                    </a:srgbClr>
                  </a:outerShdw>
                </a:effectLst>
              </a:rPr>
              <a:t> Ohnivý buben</a:t>
            </a:r>
          </a:p>
          <a:p>
            <a:r>
              <a:rPr lang="cs-CZ" sz="3200" b="1" dirty="0">
                <a:effectLst>
                  <a:outerShdw blurRad="38100" dist="38100" dir="2700000" algn="tl">
                    <a:srgbClr val="000000">
                      <a:alpha val="43137"/>
                    </a:srgbClr>
                  </a:outerShdw>
                </a:effectLst>
              </a:rPr>
              <a:t>esej</a:t>
            </a:r>
            <a:r>
              <a:rPr lang="cs-CZ" sz="3200" b="1" i="1" dirty="0">
                <a:effectLst>
                  <a:outerShdw blurRad="38100" dist="38100" dir="2700000" algn="tl">
                    <a:srgbClr val="000000">
                      <a:alpha val="43137"/>
                    </a:srgbClr>
                  </a:outerShdw>
                </a:effectLst>
              </a:rPr>
              <a:t> Futurismus a fašismus</a:t>
            </a:r>
            <a:endParaRPr lang="cs-CZ"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686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638412-149F-4D42-AD93-66DE43040A5D}"/>
              </a:ext>
            </a:extLst>
          </p:cNvPr>
          <p:cNvSpPr>
            <a:spLocks noGrp="1"/>
          </p:cNvSpPr>
          <p:nvPr>
            <p:ph type="title"/>
          </p:nvPr>
        </p:nvSpPr>
        <p:spPr/>
        <p:txBody>
          <a:bodyPr/>
          <a:lstStyle/>
          <a:p>
            <a:r>
              <a:rPr lang="cs-CZ" b="1" i="1" dirty="0">
                <a:effectLst>
                  <a:outerShdw blurRad="38100" dist="38100" dir="2700000" algn="tl">
                    <a:srgbClr val="000000">
                      <a:alpha val="43137"/>
                    </a:srgbClr>
                  </a:outerShdw>
                </a:effectLst>
              </a:rPr>
              <a:t>říká se:</a:t>
            </a:r>
          </a:p>
        </p:txBody>
      </p:sp>
      <p:sp>
        <p:nvSpPr>
          <p:cNvPr id="3" name="Zástupný obsah 2">
            <a:extLst>
              <a:ext uri="{FF2B5EF4-FFF2-40B4-BE49-F238E27FC236}">
                <a16:creationId xmlns:a16="http://schemas.microsoft.com/office/drawing/2014/main" id="{F8FDC6F1-0943-40CE-9E82-335C43F187B6}"/>
              </a:ext>
            </a:extLst>
          </p:cNvPr>
          <p:cNvSpPr>
            <a:spLocks noGrp="1"/>
          </p:cNvSpPr>
          <p:nvPr>
            <p:ph idx="1"/>
          </p:nvPr>
        </p:nvSpPr>
        <p:spPr>
          <a:xfrm>
            <a:off x="448235" y="2103120"/>
            <a:ext cx="11161059" cy="3931920"/>
          </a:xfrm>
        </p:spPr>
        <p:txBody>
          <a:bodyPr>
            <a:normAutofit/>
          </a:bodyPr>
          <a:lstStyle/>
          <a:p>
            <a:r>
              <a:rPr lang="cs-CZ" sz="3200" b="1" dirty="0">
                <a:effectLst>
                  <a:outerShdw blurRad="38100" dist="38100" dir="2700000" algn="tl">
                    <a:srgbClr val="000000">
                      <a:alpha val="43137"/>
                    </a:srgbClr>
                  </a:outerShdw>
                </a:effectLst>
              </a:rPr>
              <a:t>že </a:t>
            </a:r>
            <a:r>
              <a:rPr lang="cs-CZ" sz="3200" b="1" dirty="0" err="1">
                <a:effectLst>
                  <a:outerShdw blurRad="38100" dist="38100" dir="2700000" algn="tl">
                    <a:srgbClr val="000000">
                      <a:alpha val="43137"/>
                    </a:srgbClr>
                  </a:outerShdw>
                </a:effectLst>
              </a:rPr>
              <a:t>Marinetti</a:t>
            </a:r>
            <a:r>
              <a:rPr lang="cs-CZ" sz="3200" b="1" dirty="0">
                <a:effectLst>
                  <a:outerShdw blurRad="38100" dist="38100" dir="2700000" algn="tl">
                    <a:srgbClr val="000000">
                      <a:alpha val="43137"/>
                    </a:srgbClr>
                  </a:outerShdw>
                </a:effectLst>
              </a:rPr>
              <a:t> vymyslel futurismus, když seděl v letadle.</a:t>
            </a:r>
          </a:p>
          <a:p>
            <a:r>
              <a:rPr lang="cs-CZ" sz="3200" b="1" dirty="0" err="1">
                <a:effectLst>
                  <a:outerShdw blurRad="38100" dist="38100" dir="2700000" algn="tl">
                    <a:srgbClr val="000000">
                      <a:alpha val="43137"/>
                    </a:srgbClr>
                  </a:outerShdw>
                </a:effectLst>
              </a:rPr>
              <a:t>Marinetti</a:t>
            </a:r>
            <a:r>
              <a:rPr lang="cs-CZ" sz="3200" b="1" dirty="0">
                <a:effectLst>
                  <a:outerShdw blurRad="38100" dist="38100" dir="2700000" algn="tl">
                    <a:srgbClr val="000000">
                      <a:alpha val="43137"/>
                    </a:srgbClr>
                  </a:outerShdw>
                </a:effectLst>
              </a:rPr>
              <a:t> navštívil i Rusko, ale pro neshodnost názorů došlo mezi italským básníkem a ruskými futuristy </a:t>
            </a:r>
          </a:p>
          <a:p>
            <a:pPr marL="0" indent="0">
              <a:buNone/>
            </a:pPr>
            <a:r>
              <a:rPr lang="cs-CZ" sz="3200" b="1" dirty="0">
                <a:effectLst>
                  <a:outerShdw blurRad="38100" dist="38100" dir="2700000" algn="tl">
                    <a:srgbClr val="000000">
                      <a:alpha val="43137"/>
                    </a:srgbClr>
                  </a:outerShdw>
                </a:effectLst>
              </a:rPr>
              <a:t>  k roztržce.</a:t>
            </a:r>
          </a:p>
        </p:txBody>
      </p:sp>
    </p:spTree>
    <p:extLst>
      <p:ext uri="{BB962C8B-B14F-4D97-AF65-F5344CB8AC3E}">
        <p14:creationId xmlns:p14="http://schemas.microsoft.com/office/powerpoint/2010/main" val="136476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1F6899-A8EF-47DD-BD2F-FA11C3EE6BC8}"/>
              </a:ext>
            </a:extLst>
          </p:cNvPr>
          <p:cNvSpPr>
            <a:spLocks noGrp="1"/>
          </p:cNvSpPr>
          <p:nvPr>
            <p:ph type="title"/>
          </p:nvPr>
        </p:nvSpPr>
        <p:spPr>
          <a:xfrm>
            <a:off x="188259" y="268942"/>
            <a:ext cx="11743765" cy="887505"/>
          </a:xfrm>
        </p:spPr>
        <p:txBody>
          <a:bodyPr>
            <a:normAutofit/>
          </a:bodyPr>
          <a:lstStyle/>
          <a:p>
            <a:r>
              <a:rPr lang="cs-CZ" b="1" dirty="0"/>
              <a:t>Futuristické večery</a:t>
            </a:r>
            <a:endParaRPr lang="cs-CZ" dirty="0"/>
          </a:p>
        </p:txBody>
      </p:sp>
      <p:sp>
        <p:nvSpPr>
          <p:cNvPr id="3" name="Zástupný obsah 2">
            <a:extLst>
              <a:ext uri="{FF2B5EF4-FFF2-40B4-BE49-F238E27FC236}">
                <a16:creationId xmlns:a16="http://schemas.microsoft.com/office/drawing/2014/main" id="{F436375E-68A1-4C7D-942D-22231831B113}"/>
              </a:ext>
            </a:extLst>
          </p:cNvPr>
          <p:cNvSpPr>
            <a:spLocks noGrp="1"/>
          </p:cNvSpPr>
          <p:nvPr>
            <p:ph idx="1"/>
          </p:nvPr>
        </p:nvSpPr>
        <p:spPr>
          <a:xfrm>
            <a:off x="188259" y="1407459"/>
            <a:ext cx="11743765" cy="5181599"/>
          </a:xfrm>
        </p:spPr>
        <p:txBody>
          <a:bodyPr>
            <a:noAutofit/>
          </a:bodyPr>
          <a:lstStyle/>
          <a:p>
            <a:pPr algn="just"/>
            <a:r>
              <a:rPr lang="cs-CZ" sz="3200" b="1" dirty="0" err="1">
                <a:effectLst>
                  <a:outerShdw blurRad="38100" dist="38100" dir="2700000" algn="tl">
                    <a:srgbClr val="000000">
                      <a:alpha val="43137"/>
                    </a:srgbClr>
                  </a:outerShdw>
                </a:effectLst>
              </a:rPr>
              <a:t>Marinettiho</a:t>
            </a:r>
            <a:r>
              <a:rPr lang="cs-CZ" sz="3200" b="1" dirty="0">
                <a:effectLst>
                  <a:outerShdw blurRad="38100" dist="38100" dir="2700000" algn="tl">
                    <a:srgbClr val="000000">
                      <a:alpha val="43137"/>
                    </a:srgbClr>
                  </a:outerShdw>
                </a:effectLst>
              </a:rPr>
              <a:t> futuristické večery, které byly organizovány především v severoitalských </a:t>
            </a:r>
            <a:r>
              <a:rPr lang="cs-CZ" sz="3200" b="1" u="sng" dirty="0">
                <a:effectLst>
                  <a:outerShdw blurRad="38100" dist="38100" dir="2700000" algn="tl">
                    <a:srgbClr val="000000">
                      <a:alpha val="43137"/>
                    </a:srgbClr>
                  </a:outerShdw>
                </a:effectLst>
              </a:rPr>
              <a:t>divadelních sálech</a:t>
            </a:r>
            <a:r>
              <a:rPr lang="cs-CZ" sz="3200" b="1" dirty="0">
                <a:effectLst>
                  <a:outerShdw blurRad="38100" dist="38100" dir="2700000" algn="tl">
                    <a:srgbClr val="000000">
                      <a:alpha val="43137"/>
                    </a:srgbClr>
                  </a:outerShdw>
                </a:effectLst>
              </a:rPr>
              <a:t>, přispěly velkou měrou k šíření idejí skupiny. Začínaly zpravidla </a:t>
            </a:r>
            <a:r>
              <a:rPr lang="cs-CZ" sz="3200" b="1" u="sng" dirty="0">
                <a:effectLst>
                  <a:outerShdw blurRad="38100" dist="38100" dir="2700000" algn="tl">
                    <a:srgbClr val="000000">
                      <a:alpha val="43137"/>
                    </a:srgbClr>
                  </a:outerShdw>
                </a:effectLst>
              </a:rPr>
              <a:t>verbálním ponižováním daného města </a:t>
            </a:r>
            <a:r>
              <a:rPr lang="cs-CZ" sz="3200" b="1" dirty="0">
                <a:effectLst>
                  <a:outerShdw blurRad="38100" dist="38100" dir="2700000" algn="tl">
                    <a:srgbClr val="000000">
                      <a:alpha val="43137"/>
                    </a:srgbClr>
                  </a:outerShdw>
                </a:effectLst>
              </a:rPr>
              <a:t>a urážením místní honorace. Pak byly přečteny manifesty, předvedena futuristická umělecká díla, zahrána futuristická hudba a předvedeny úryvky z futuristických divadelních děl. Představení mohlo být z hlediska </a:t>
            </a:r>
            <a:r>
              <a:rPr lang="cs-CZ" sz="3200" b="1" dirty="0" err="1">
                <a:effectLst>
                  <a:outerShdw blurRad="38100" dist="38100" dir="2700000" algn="tl">
                    <a:srgbClr val="000000">
                      <a:alpha val="43137"/>
                    </a:srgbClr>
                  </a:outerShdw>
                </a:effectLst>
              </a:rPr>
              <a:t>Marinettiho</a:t>
            </a:r>
            <a:r>
              <a:rPr lang="cs-CZ" sz="3200" b="1" dirty="0">
                <a:effectLst>
                  <a:outerShdw blurRad="38100" dist="38100" dir="2700000" algn="tl">
                    <a:srgbClr val="000000">
                      <a:alpha val="43137"/>
                    </a:srgbClr>
                  </a:outerShdw>
                </a:effectLst>
              </a:rPr>
              <a:t> hodnoceno jako úspěšné jedině tehdy, když došlo k nepokojům, o kterých informovala alespoň lokální média.</a:t>
            </a:r>
          </a:p>
        </p:txBody>
      </p:sp>
    </p:spTree>
    <p:extLst>
      <p:ext uri="{BB962C8B-B14F-4D97-AF65-F5344CB8AC3E}">
        <p14:creationId xmlns:p14="http://schemas.microsoft.com/office/powerpoint/2010/main" val="174553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C6AC78-323F-4BB0-A675-8F51240EC8E7}"/>
              </a:ext>
            </a:extLst>
          </p:cNvPr>
          <p:cNvSpPr>
            <a:spLocks noGrp="1"/>
          </p:cNvSpPr>
          <p:nvPr>
            <p:ph type="title"/>
          </p:nvPr>
        </p:nvSpPr>
        <p:spPr>
          <a:xfrm>
            <a:off x="259976" y="239183"/>
            <a:ext cx="10058400" cy="997946"/>
          </a:xfrm>
        </p:spPr>
        <p:txBody>
          <a:bodyPr/>
          <a:lstStyle/>
          <a:p>
            <a:r>
              <a:rPr lang="cs-CZ" b="1" dirty="0">
                <a:effectLst>
                  <a:outerShdw blurRad="38100" dist="38100" dir="2700000" algn="tl">
                    <a:srgbClr val="000000">
                      <a:alpha val="43137"/>
                    </a:srgbClr>
                  </a:outerShdw>
                </a:effectLst>
              </a:rPr>
              <a:t>Futurismus</a:t>
            </a:r>
          </a:p>
        </p:txBody>
      </p:sp>
      <p:sp>
        <p:nvSpPr>
          <p:cNvPr id="3" name="Zástupný obsah 2">
            <a:extLst>
              <a:ext uri="{FF2B5EF4-FFF2-40B4-BE49-F238E27FC236}">
                <a16:creationId xmlns:a16="http://schemas.microsoft.com/office/drawing/2014/main" id="{4DD76290-45CF-404E-AAE5-C007A6D0C105}"/>
              </a:ext>
            </a:extLst>
          </p:cNvPr>
          <p:cNvSpPr>
            <a:spLocks noGrp="1"/>
          </p:cNvSpPr>
          <p:nvPr>
            <p:ph idx="1"/>
          </p:nvPr>
        </p:nvSpPr>
        <p:spPr>
          <a:xfrm>
            <a:off x="259976" y="1237129"/>
            <a:ext cx="11672048" cy="5381688"/>
          </a:xfrm>
        </p:spPr>
        <p:txBody>
          <a:bodyPr>
            <a:normAutofit lnSpcReduction="10000"/>
          </a:bodyPr>
          <a:lstStyle/>
          <a:p>
            <a:r>
              <a:rPr lang="cs-CZ" sz="3200" b="1" dirty="0">
                <a:effectLst>
                  <a:outerShdw blurRad="38100" dist="38100" dir="2700000" algn="tl">
                    <a:srgbClr val="000000">
                      <a:alpha val="43137"/>
                    </a:srgbClr>
                  </a:outerShdw>
                </a:effectLst>
              </a:rPr>
              <a:t>Itálie, 1909</a:t>
            </a:r>
          </a:p>
          <a:p>
            <a:r>
              <a:rPr lang="cs-CZ" sz="3200" b="1" dirty="0">
                <a:effectLst>
                  <a:outerShdw blurRad="38100" dist="38100" dir="2700000" algn="tl">
                    <a:srgbClr val="000000">
                      <a:alpha val="43137"/>
                    </a:srgbClr>
                  </a:outerShdw>
                </a:effectLst>
              </a:rPr>
              <a:t>Filippo Tommaso </a:t>
            </a:r>
            <a:r>
              <a:rPr lang="cs-CZ" sz="3200" b="1" dirty="0" err="1">
                <a:effectLst>
                  <a:outerShdw blurRad="38100" dist="38100" dir="2700000" algn="tl">
                    <a:srgbClr val="000000">
                      <a:alpha val="43137"/>
                    </a:srgbClr>
                  </a:outerShdw>
                </a:effectLst>
              </a:rPr>
              <a:t>Marinetti</a:t>
            </a:r>
            <a:r>
              <a:rPr lang="cs-CZ" sz="3200" b="1" dirty="0">
                <a:effectLst>
                  <a:outerShdw blurRad="38100" dist="38100" dir="2700000" algn="tl">
                    <a:srgbClr val="000000">
                      <a:alpha val="43137"/>
                    </a:srgbClr>
                  </a:outerShdw>
                </a:effectLst>
              </a:rPr>
              <a:t> (1876-1944) </a:t>
            </a:r>
          </a:p>
          <a:p>
            <a:r>
              <a:rPr lang="cs-CZ" sz="3200" b="1" i="1" dirty="0">
                <a:effectLst>
                  <a:outerShdw blurRad="38100" dist="38100" dir="2700000" algn="tl">
                    <a:srgbClr val="000000">
                      <a:alpha val="43137"/>
                    </a:srgbClr>
                  </a:outerShdw>
                </a:effectLst>
              </a:rPr>
              <a:t>Manifest futurismu</a:t>
            </a:r>
            <a:r>
              <a:rPr lang="cs-CZ" sz="3200" b="1" dirty="0">
                <a:effectLst>
                  <a:outerShdw blurRad="38100" dist="38100" dir="2700000" algn="tl">
                    <a:srgbClr val="000000">
                      <a:alpha val="43137"/>
                    </a:srgbClr>
                  </a:outerShdw>
                </a:effectLst>
              </a:rPr>
              <a:t> </a:t>
            </a:r>
          </a:p>
          <a:p>
            <a:r>
              <a:rPr lang="cs-CZ" sz="3200" b="1" i="1" dirty="0">
                <a:effectLst>
                  <a:outerShdw blurRad="38100" dist="38100" dir="2700000" algn="tl">
                    <a:srgbClr val="000000">
                      <a:alpha val="43137"/>
                    </a:srgbClr>
                  </a:outerShdw>
                </a:effectLst>
              </a:rPr>
              <a:t>- </a:t>
            </a:r>
            <a:r>
              <a:rPr lang="cs-CZ" sz="3200" b="1" dirty="0">
                <a:effectLst>
                  <a:outerShdw blurRad="38100" dist="38100" dir="2700000" algn="tl">
                    <a:srgbClr val="000000">
                      <a:alpha val="43137"/>
                    </a:srgbClr>
                  </a:outerShdw>
                </a:effectLst>
              </a:rPr>
              <a:t>šok v uměleckém světě</a:t>
            </a:r>
          </a:p>
          <a:p>
            <a:r>
              <a:rPr lang="cs-CZ" sz="3200" b="1" dirty="0">
                <a:effectLst>
                  <a:outerShdw blurRad="38100" dist="38100" dir="2700000" algn="tl">
                    <a:srgbClr val="000000">
                      <a:alpha val="43137"/>
                    </a:srgbClr>
                  </a:outerShdw>
                </a:effectLst>
              </a:rPr>
              <a:t>- odpor k tradicím</a:t>
            </a:r>
          </a:p>
          <a:p>
            <a:r>
              <a:rPr lang="cs-CZ" sz="3200" b="1" dirty="0">
                <a:effectLst>
                  <a:outerShdw blurRad="38100" dist="38100" dir="2700000" algn="tl">
                    <a:srgbClr val="000000">
                      <a:alpha val="43137"/>
                    </a:srgbClr>
                  </a:outerShdw>
                </a:effectLst>
              </a:rPr>
              <a:t>- futuristé se distancovali od všech předchůdců</a:t>
            </a:r>
          </a:p>
          <a:p>
            <a:r>
              <a:rPr lang="cs-CZ" sz="3200" b="1" dirty="0">
                <a:effectLst>
                  <a:outerShdw blurRad="38100" dist="38100" dir="2700000" algn="tl">
                    <a:srgbClr val="000000">
                      <a:alpha val="43137"/>
                    </a:srgbClr>
                  </a:outerShdw>
                </a:effectLst>
              </a:rPr>
              <a:t>- hledali nový výraz pro pohyb, </a:t>
            </a:r>
          </a:p>
          <a:p>
            <a:r>
              <a:rPr lang="cs-CZ" sz="3200" b="1" dirty="0">
                <a:effectLst>
                  <a:outerShdw blurRad="38100" dist="38100" dir="2700000" algn="tl">
                    <a:srgbClr val="000000">
                      <a:alpha val="43137"/>
                    </a:srgbClr>
                  </a:outerShdw>
                </a:effectLst>
              </a:rPr>
              <a:t>- propagovali svět techniky, rychlost, destrukci</a:t>
            </a:r>
          </a:p>
          <a:p>
            <a:r>
              <a:rPr lang="cs-CZ" sz="3200" b="1" dirty="0">
                <a:effectLst>
                  <a:outerShdw blurRad="38100" dist="38100" dir="2700000" algn="tl">
                    <a:srgbClr val="000000">
                      <a:alpha val="43137"/>
                    </a:srgbClr>
                  </a:outerShdw>
                </a:effectLst>
              </a:rPr>
              <a:t>- chtěli zlikvidovat harmonii a všechny konvence</a:t>
            </a:r>
          </a:p>
        </p:txBody>
      </p:sp>
      <p:pic>
        <p:nvPicPr>
          <p:cNvPr id="10242" name="Picture 2">
            <a:extLst>
              <a:ext uri="{FF2B5EF4-FFF2-40B4-BE49-F238E27FC236}">
                <a16:creationId xmlns:a16="http://schemas.microsoft.com/office/drawing/2014/main" id="{197BE74C-E2E6-4571-9F91-65DE27E4B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76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2951957-0E75-497C-977B-31190154CB63}"/>
              </a:ext>
            </a:extLst>
          </p:cNvPr>
          <p:cNvSpPr>
            <a:spLocks noGrp="1"/>
          </p:cNvSpPr>
          <p:nvPr>
            <p:ph idx="1"/>
          </p:nvPr>
        </p:nvSpPr>
        <p:spPr>
          <a:xfrm>
            <a:off x="233081" y="224118"/>
            <a:ext cx="11689977" cy="6355976"/>
          </a:xfrm>
        </p:spPr>
        <p:txBody>
          <a:bodyPr>
            <a:normAutofit lnSpcReduction="10000"/>
          </a:bodyPr>
          <a:lstStyle/>
          <a:p>
            <a:r>
              <a:rPr lang="cs-CZ" sz="2800" b="1" dirty="0">
                <a:effectLst>
                  <a:outerShdw blurRad="38100" dist="38100" dir="2700000" algn="tl">
                    <a:srgbClr val="000000">
                      <a:alpha val="43137"/>
                    </a:srgbClr>
                  </a:outerShdw>
                </a:effectLst>
              </a:rPr>
              <a:t>1</a:t>
            </a:r>
            <a:r>
              <a:rPr lang="cs-CZ" sz="3200" b="1" dirty="0">
                <a:effectLst>
                  <a:outerShdw blurRad="38100" dist="38100" dir="2700000" algn="tl">
                    <a:srgbClr val="000000">
                      <a:alpha val="43137"/>
                    </a:srgbClr>
                  </a:outerShdw>
                </a:effectLst>
              </a:rPr>
              <a:t>. Chceme zpívat o lásce k nebezpečí, o návyku na energii a odvahu. </a:t>
            </a:r>
          </a:p>
          <a:p>
            <a:r>
              <a:rPr lang="cs-CZ" sz="3200" b="1" dirty="0">
                <a:effectLst>
                  <a:outerShdw blurRad="38100" dist="38100" dir="2700000" algn="tl">
                    <a:srgbClr val="000000">
                      <a:alpha val="43137"/>
                    </a:srgbClr>
                  </a:outerShdw>
                </a:effectLst>
              </a:rPr>
              <a:t>2. Kuráž, odvaha a vzpoura budou základními prvky naší poezie. </a:t>
            </a:r>
          </a:p>
          <a:p>
            <a:r>
              <a:rPr lang="cs-CZ" sz="3200" b="1" dirty="0">
                <a:effectLst>
                  <a:outerShdw blurRad="38100" dist="38100" dir="2700000" algn="tl">
                    <a:srgbClr val="000000">
                      <a:alpha val="43137"/>
                    </a:srgbClr>
                  </a:outerShdw>
                </a:effectLst>
              </a:rPr>
              <a:t>3. Až dosud literatura oslavovala zamyšlenou nehybnost, extázi a sen. My chceme oslavovat agresívní pohyb, horečnou nespavost, běh, salto mortale, facku a pěst. </a:t>
            </a:r>
          </a:p>
          <a:p>
            <a:r>
              <a:rPr lang="cs-CZ" sz="3200" b="1" dirty="0">
                <a:effectLst>
                  <a:outerShdw blurRad="38100" dist="38100" dir="2700000" algn="tl">
                    <a:srgbClr val="000000">
                      <a:alpha val="43137"/>
                    </a:srgbClr>
                  </a:outerShdw>
                </a:effectLst>
              </a:rPr>
              <a:t>4. Tvrdíme, že nádhera světa se obohatila o jednu novou krásu: krásu rychlosti. Závodní automobil se svou nádhernou kapotou a tlustými trubkami podobá hadům s výbušným dechem . . . řvoucí automobil, který jede, jako by letěl na dělovém náboji, je krásnější než Niké ze </a:t>
            </a:r>
            <a:r>
              <a:rPr lang="cs-CZ" sz="3200" b="1" dirty="0" err="1">
                <a:effectLst>
                  <a:outerShdw blurRad="38100" dist="38100" dir="2700000" algn="tl">
                    <a:srgbClr val="000000">
                      <a:alpha val="43137"/>
                    </a:srgbClr>
                  </a:outerShdw>
                </a:effectLst>
              </a:rPr>
              <a:t>Samothráky</a:t>
            </a:r>
            <a:r>
              <a:rPr lang="cs-CZ" sz="32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82284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725170A-3F39-4BBA-B4FA-70095D450CC0}"/>
              </a:ext>
            </a:extLst>
          </p:cNvPr>
          <p:cNvSpPr>
            <a:spLocks noGrp="1"/>
          </p:cNvSpPr>
          <p:nvPr>
            <p:ph idx="1"/>
          </p:nvPr>
        </p:nvSpPr>
        <p:spPr>
          <a:xfrm>
            <a:off x="277905" y="268941"/>
            <a:ext cx="11618259" cy="6257365"/>
          </a:xfrm>
        </p:spPr>
        <p:txBody>
          <a:bodyPr>
            <a:normAutofit lnSpcReduction="10000"/>
          </a:bodyPr>
          <a:lstStyle/>
          <a:p>
            <a:r>
              <a:rPr lang="cs-CZ" sz="3200" b="1" dirty="0">
                <a:effectLst>
                  <a:outerShdw blurRad="38100" dist="38100" dir="2700000" algn="tl">
                    <a:srgbClr val="000000">
                      <a:alpha val="43137"/>
                    </a:srgbClr>
                  </a:outerShdw>
                </a:effectLst>
              </a:rPr>
              <a:t>5. Chceme skládat hymny na člověka, který drží volant, jehož ideální osa prochází Zemí, která je také vržena do pohybu po své oběžné dráze. </a:t>
            </a:r>
          </a:p>
          <a:p>
            <a:r>
              <a:rPr lang="cs-CZ" sz="3200" b="1" dirty="0">
                <a:effectLst>
                  <a:outerShdw blurRad="38100" dist="38100" dir="2700000" algn="tl">
                    <a:srgbClr val="000000">
                      <a:alpha val="43137"/>
                    </a:srgbClr>
                  </a:outerShdw>
                </a:effectLst>
              </a:rPr>
              <a:t>6. Je třeba, aby se básník se zápalem, okázale a velkomyslně snažil o zvýšení nadšeného žáru prvotních prvků</a:t>
            </a:r>
          </a:p>
          <a:p>
            <a:r>
              <a:rPr lang="cs-CZ" sz="3200" b="1" dirty="0">
                <a:effectLst>
                  <a:outerShdw blurRad="38100" dist="38100" dir="2700000" algn="tl">
                    <a:srgbClr val="000000">
                      <a:alpha val="43137"/>
                    </a:srgbClr>
                  </a:outerShdw>
                </a:effectLst>
              </a:rPr>
              <a:t>7. Není krása tam, kde není boj. Žádné dílo, které nemá agresivní charakter, nemůže být mistrovským dílem. Poezie musí být prudkým útokem proti neznámým silám, který je donutí, aby se vrhly na kolena před člověkem. </a:t>
            </a:r>
          </a:p>
          <a:p>
            <a:r>
              <a:rPr lang="cs-CZ" sz="3200" b="1" dirty="0">
                <a:effectLst>
                  <a:outerShdw blurRad="38100" dist="38100" dir="2700000" algn="tl">
                    <a:srgbClr val="000000">
                      <a:alpha val="43137"/>
                    </a:srgbClr>
                  </a:outerShdw>
                </a:effectLst>
              </a:rPr>
              <a:t>8. Jsme na nejzazším mysu věků! . . . Čas a Prostor včera zemřeli. Žijeme už v absolutnu, protože jsme vytvořili věčnou, všudypřítomnou rychlost</a:t>
            </a:r>
          </a:p>
        </p:txBody>
      </p:sp>
    </p:spTree>
    <p:extLst>
      <p:ext uri="{BB962C8B-B14F-4D97-AF65-F5344CB8AC3E}">
        <p14:creationId xmlns:p14="http://schemas.microsoft.com/office/powerpoint/2010/main" val="4054125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57</TotalTime>
  <Words>1242</Words>
  <Application>Microsoft Office PowerPoint</Application>
  <PresentationFormat>Širokoúhlá obrazovka</PresentationFormat>
  <Paragraphs>103</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Century Gothic</vt:lpstr>
      <vt:lpstr>Garamond</vt:lpstr>
      <vt:lpstr>Savon</vt:lpstr>
      <vt:lpstr>fUTURISMUS</vt:lpstr>
      <vt:lpstr>Filippo Tommaso Marinetti</vt:lpstr>
      <vt:lpstr>Filippo Tommaso Marinetti</vt:lpstr>
      <vt:lpstr>Prezentace aplikace PowerPoint</vt:lpstr>
      <vt:lpstr>říká se:</vt:lpstr>
      <vt:lpstr>Futuristické večery</vt:lpstr>
      <vt:lpstr>Futurismus</vt:lpstr>
      <vt:lpstr>Prezentace aplikace PowerPoint</vt:lpstr>
      <vt:lpstr>Prezentace aplikace PowerPoint</vt:lpstr>
      <vt:lpstr>Prezentace aplikace PowerPoint</vt:lpstr>
      <vt:lpstr>Prezentace aplikace PowerPoint</vt:lpstr>
      <vt:lpstr>Teorie tzv. osvobozených slov</vt:lpstr>
      <vt:lpstr>Prezentace aplikace PowerPoint</vt:lpstr>
      <vt:lpstr>Prezentace aplikace PowerPoint</vt:lpstr>
      <vt:lpstr>Futurismus v rusku</vt:lpstr>
      <vt:lpstr>Velemír CHLEBNIKOV</vt:lpstr>
      <vt:lpstr>Prezentace aplikace PowerPoint</vt:lpstr>
      <vt:lpstr>Prezentace aplikace PowerPoint</vt:lpstr>
      <vt:lpstr>Zakletí smíchem</vt:lpstr>
      <vt:lpstr>Vladimír Vladimírovič Majakovskij</vt:lpstr>
      <vt:lpstr>Prezentace aplikace PowerPoint</vt:lpstr>
      <vt:lpstr>Další ruští autoři té doby</vt:lpstr>
      <vt:lpstr>Alexandr Alexandrovič Blok</vt:lpstr>
      <vt:lpstr>Verše o krásné dámě</vt:lpstr>
      <vt:lpstr>Poema Dvanáct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fUTURISMUS</dc:title>
  <dc:creator>Mirka Novotná</dc:creator>
  <cp:lastModifiedBy>Mirka Novotná</cp:lastModifiedBy>
  <cp:revision>9</cp:revision>
  <dcterms:created xsi:type="dcterms:W3CDTF">2019-12-27T15:44:14Z</dcterms:created>
  <dcterms:modified xsi:type="dcterms:W3CDTF">2019-12-27T16:58:16Z</dcterms:modified>
</cp:coreProperties>
</file>