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9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spar_David_Friedrich_046_(Monk_in_the_Snow).jpg?uselang=fr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D1FCB-7857-469D-975E-F9C85F458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Expresionismus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6851E4-C483-4144-9373-0CBD557495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07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746F1-4E81-426F-ABC0-1EF28063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3" y="212288"/>
            <a:ext cx="10058400" cy="1371600"/>
          </a:xfrm>
        </p:spPr>
        <p:txBody>
          <a:bodyPr/>
          <a:lstStyle/>
          <a:p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Šebestián ve snu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467ABB-3439-4D21-8BBC-6B2DFB3E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1463040"/>
            <a:ext cx="11654118" cy="5182672"/>
          </a:xfrm>
        </p:spPr>
        <p:txBody>
          <a:bodyPr>
            <a:normAutofit lnSpcReduction="10000"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1915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expresionismus a symbolismus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motivy smrti, šílenství, beznaděje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barevné symbolistické obrazy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jeho veršů se hovoří o absolutní hermetičnosti a bývají interpretovány jako projev schizoidních rysů, případně prizmatem asketicko-náboženského myšlení.</a:t>
            </a:r>
            <a:endParaRPr lang="cs-CZ" sz="3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básník byl zástupcem abstraktnější lyriky a ve svých básních propojoval zvukomalebnost s hojným využíváním barev („modrá zádumčivost“, „rudé ticho“)</a:t>
            </a:r>
          </a:p>
        </p:txBody>
      </p:sp>
    </p:spTree>
    <p:extLst>
      <p:ext uri="{BB962C8B-B14F-4D97-AF65-F5344CB8AC3E}">
        <p14:creationId xmlns:p14="http://schemas.microsoft.com/office/powerpoint/2010/main" val="129783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98857-C69A-44F5-8B72-CBCD34175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2" y="257111"/>
            <a:ext cx="9484659" cy="1006913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Malířství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25CF8E-20D2-41ED-AD03-407D34EF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353671"/>
            <a:ext cx="8553400" cy="5247218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Expresionismus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vyjádření nitra člověka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vyjádření psychického stavu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Munch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(1863-1944), </a:t>
            </a:r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Výkřik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Vasilij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Kandinský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(1866-1944), </a:t>
            </a:r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Fuga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Moskva I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Egon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Schiele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(1890-1918), </a:t>
            </a:r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Matka s dvěma dětmi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4156B9E-715F-4712-B5EE-8331FF33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419" y="0"/>
            <a:ext cx="1597559" cy="22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ésultat de recherche d'images pour &quot;výkřik&quot;&quot;">
            <a:extLst>
              <a:ext uri="{FF2B5EF4-FFF2-40B4-BE49-F238E27FC236}">
                <a16:creationId xmlns:a16="http://schemas.microsoft.com/office/drawing/2014/main" id="{AE0A53CB-D51A-4454-8EF9-33384573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978" y="0"/>
            <a:ext cx="1799022" cy="22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andinskij přibližně v roce 1913">
            <a:extLst>
              <a:ext uri="{FF2B5EF4-FFF2-40B4-BE49-F238E27FC236}">
                <a16:creationId xmlns:a16="http://schemas.microsoft.com/office/drawing/2014/main" id="{7A7746F9-DF36-4A8F-8435-540468E3B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412" y="2291883"/>
            <a:ext cx="1588566" cy="254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ésultat de recherche d'images pour &quot;Kandinsky, Fuga&quot;&quot;">
            <a:extLst>
              <a:ext uri="{FF2B5EF4-FFF2-40B4-BE49-F238E27FC236}">
                <a16:creationId xmlns:a16="http://schemas.microsoft.com/office/drawing/2014/main" id="{78A8EFEE-0CC8-454D-A740-0CB02BCA1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978" y="2291883"/>
            <a:ext cx="1776212" cy="17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ésultat de recherche d'images pour &quot;Kandinsky, Moskva I&quot;&quot;">
            <a:extLst>
              <a:ext uri="{FF2B5EF4-FFF2-40B4-BE49-F238E27FC236}">
                <a16:creationId xmlns:a16="http://schemas.microsoft.com/office/drawing/2014/main" id="{56B84AE8-7630-4543-A543-D73E8B35C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168" y="4055408"/>
            <a:ext cx="1799022" cy="18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BE7F2A03-EA65-4227-8D65-3DA08B890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58" y="4670611"/>
            <a:ext cx="1575520" cy="21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Résultat de recherche d'images pour &quot;Egon Schiele, Matka s dvěma dětmi&quot;&quot;">
            <a:extLst>
              <a:ext uri="{FF2B5EF4-FFF2-40B4-BE49-F238E27FC236}">
                <a16:creationId xmlns:a16="http://schemas.microsoft.com/office/drawing/2014/main" id="{3A09EC49-76DC-4232-BC31-A78159A69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54" y="0"/>
            <a:ext cx="2681568" cy="25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3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1A2B0-84AA-4E97-9205-ED4083A8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6" y="266076"/>
            <a:ext cx="10058400" cy="137160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Expresionismus v literatuře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5436E2-7CBC-49C6-A830-4AEE3A4D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29" y="1637676"/>
            <a:ext cx="12021671" cy="4954248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jeden z avantgardních směrů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rozvíjel se zejména v letech 1910-1925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Důraz byl kladen na výraz lidské psychiky, což se projevilo </a:t>
            </a:r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narušením jazykové logiky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struktury textů.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Často se objevovaly složeniny a neologismy, v poezii posílila úloha rytmu, potlačena naopak byla syntax a rým, někdy také motivy díla.</a:t>
            </a:r>
          </a:p>
        </p:txBody>
      </p:sp>
    </p:spTree>
    <p:extLst>
      <p:ext uri="{BB962C8B-B14F-4D97-AF65-F5344CB8AC3E}">
        <p14:creationId xmlns:p14="http://schemas.microsoft.com/office/powerpoint/2010/main" val="412840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CE3344-9FF7-40E4-89AF-B0896792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2" y="457199"/>
            <a:ext cx="11851342" cy="6158753"/>
          </a:xfrm>
        </p:spPr>
        <p:txBody>
          <a:bodyPr>
            <a:normAutofit/>
          </a:bodyPr>
          <a:lstStyle/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Ludvík Kundera 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uvedl, že expresionismus je jen velmi nesnadno definovatelný, neboť nebyly napsány žádné závazné manifesty, avšak jeho reprezentantů je neobyčejně mnoho. </a:t>
            </a:r>
          </a:p>
          <a:p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Německu mezi lety 1910 a 1920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existovalo 100 expresionistických časopisů, vyšlo mimo jiné 24 antologií, 20 sborníků a almanachů a tisíce knih v celkem 30 edicích.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Ludvík Kundera se domníval, že prehistorie expresionismu byla formována </a:t>
            </a:r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třemi základními vlivy působícími na německou literaturu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1717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124AD-0C51-439F-A867-D403A88C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5" y="439271"/>
            <a:ext cx="11672050" cy="3521447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tlakem francouzského symbolismu, konkrétně Baudelaira a ještě více Rimbauda,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inspirací dílem Fjodora Michajloviče Dostojevského 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3) působením severských autorů, jako byl August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Strindberg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 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Søren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Kierkegaard. </a:t>
            </a:r>
          </a:p>
        </p:txBody>
      </p:sp>
      <p:pic>
        <p:nvPicPr>
          <p:cNvPr id="1026" name="Picture 2" descr="Résultat de recherche d'images pour &quot;baudelaire&quot;&quot;">
            <a:extLst>
              <a:ext uri="{FF2B5EF4-FFF2-40B4-BE49-F238E27FC236}">
                <a16:creationId xmlns:a16="http://schemas.microsoft.com/office/drawing/2014/main" id="{D3E308F3-84CB-4162-9CE1-DFBC1406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284" y="3876675"/>
            <a:ext cx="2169742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rimbaud&quot;&quot;">
            <a:extLst>
              <a:ext uri="{FF2B5EF4-FFF2-40B4-BE49-F238E27FC236}">
                <a16:creationId xmlns:a16="http://schemas.microsoft.com/office/drawing/2014/main" id="{94620DCB-A18C-47E1-9861-88571F1DC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778" y="3876675"/>
            <a:ext cx="226650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dostojevskij&quot;&quot;">
            <a:extLst>
              <a:ext uri="{FF2B5EF4-FFF2-40B4-BE49-F238E27FC236}">
                <a16:creationId xmlns:a16="http://schemas.microsoft.com/office/drawing/2014/main" id="{CA72C64B-E25D-4111-A6E3-F7DCAFDFB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68" y="3876675"/>
            <a:ext cx="2443709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August Strindberg &quot;&quot;">
            <a:extLst>
              <a:ext uri="{FF2B5EF4-FFF2-40B4-BE49-F238E27FC236}">
                <a16:creationId xmlns:a16="http://schemas.microsoft.com/office/drawing/2014/main" id="{9B0248C8-0F56-4136-98BE-BC18EC971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11" y="3910567"/>
            <a:ext cx="2105456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Søren Kierkegaard&quot;&quot;">
            <a:extLst>
              <a:ext uri="{FF2B5EF4-FFF2-40B4-BE49-F238E27FC236}">
                <a16:creationId xmlns:a16="http://schemas.microsoft.com/office/drawing/2014/main" id="{DB9B4586-7B5C-48D2-A706-FA2D380A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895011"/>
            <a:ext cx="2013161" cy="298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12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57F25-2D83-4779-8DAE-7D883C95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21995"/>
            <a:ext cx="6419850" cy="3931920"/>
          </a:xfrm>
        </p:spPr>
        <p:txBody>
          <a:bodyPr/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samotném Německu se pak první stopy expresionistického myšlení objevily v textech </a:t>
            </a:r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Friedricha Nietzscheho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cs-CZ" dirty="0"/>
          </a:p>
        </p:txBody>
      </p:sp>
      <p:pic>
        <p:nvPicPr>
          <p:cNvPr id="2050" name="Picture 2" descr="Résultat de recherche d'images pour &quot;Friedricha Nietzscheho&quot;&quot;">
            <a:extLst>
              <a:ext uri="{FF2B5EF4-FFF2-40B4-BE49-F238E27FC236}">
                <a16:creationId xmlns:a16="http://schemas.microsoft.com/office/drawing/2014/main" id="{835FB7C2-7824-4F65-B8ED-F7CF6A339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0"/>
            <a:ext cx="5056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01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D339B-3A92-4DE7-92A5-C1549260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257112"/>
            <a:ext cx="9861176" cy="104277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Trakl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(1887-1914)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15BB1-04CC-44AF-9870-196CC5D3A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201271"/>
            <a:ext cx="11618259" cy="5289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Rakousko</a:t>
            </a:r>
          </a:p>
          <a:p>
            <a:pPr marL="0" indent="0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Vídeň – farmacie, lékárník</a:t>
            </a:r>
          </a:p>
          <a:p>
            <a:pPr marL="0" indent="0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drogy, kokain</a:t>
            </a:r>
          </a:p>
          <a:p>
            <a:pPr marL="0" indent="0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Salcburský básnický kroužek Apollo</a:t>
            </a:r>
          </a:p>
          <a:p>
            <a:pPr marL="0" indent="0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aktovky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Totentag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Fata Morgana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x</a:t>
            </a:r>
          </a:p>
          <a:p>
            <a:pPr marL="0" indent="0">
              <a:buNone/>
            </a:pPr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Básně</a:t>
            </a:r>
          </a:p>
          <a:p>
            <a:pPr marL="0" indent="0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1913, první sbírka</a:t>
            </a:r>
          </a:p>
          <a:p>
            <a:pPr marL="0" indent="0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expresionistická, melancholická sbírka</a:t>
            </a:r>
          </a:p>
          <a:p>
            <a:pPr marL="0" indent="0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smutek, přírodní motivy</a:t>
            </a:r>
          </a:p>
          <a:p>
            <a:pPr marL="0" indent="0">
              <a:buNone/>
            </a:pP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E7A76BC-CBBE-4204-BE04-FB7E7B0D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173418"/>
            <a:ext cx="3095625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Georg Trakl&quot;&quot;">
            <a:extLst>
              <a:ext uri="{FF2B5EF4-FFF2-40B4-BE49-F238E27FC236}">
                <a16:creationId xmlns:a16="http://schemas.microsoft.com/office/drawing/2014/main" id="{0B99DE97-6364-43D1-A180-1B75FC072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2352738"/>
            <a:ext cx="30956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0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B79738-25E5-43ED-9AFE-E11B48E85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8" y="337351"/>
            <a:ext cx="11532094" cy="6134470"/>
          </a:xfrm>
        </p:spPr>
        <p:txBody>
          <a:bodyPr>
            <a:normAutofit/>
          </a:bodyPr>
          <a:lstStyle/>
          <a:p>
            <a:r>
              <a:rPr lang="cs-CZ" sz="3200" b="1" u="sng" dirty="0"/>
              <a:t>hl. téma expresionismu</a:t>
            </a:r>
            <a:r>
              <a:rPr lang="cs-CZ" sz="3200" b="1" dirty="0"/>
              <a:t>:</a:t>
            </a:r>
          </a:p>
          <a:p>
            <a:r>
              <a:rPr lang="cs-CZ" sz="3200" b="1" dirty="0"/>
              <a:t>- rozpad </a:t>
            </a:r>
            <a:r>
              <a:rPr lang="cs-CZ" sz="3200" b="1" i="1" dirty="0"/>
              <a:t>já</a:t>
            </a:r>
            <a:r>
              <a:rPr lang="cs-CZ" sz="3200" b="1" dirty="0"/>
              <a:t> kvůli společnosti</a:t>
            </a:r>
          </a:p>
          <a:p>
            <a:r>
              <a:rPr lang="cs-CZ" sz="3200" b="1" u="sng" dirty="0"/>
              <a:t>další témata</a:t>
            </a:r>
            <a:r>
              <a:rPr lang="cs-CZ" sz="3200" b="1" dirty="0"/>
              <a:t>:</a:t>
            </a:r>
          </a:p>
          <a:p>
            <a:r>
              <a:rPr lang="cs-CZ" sz="3200" b="1" dirty="0"/>
              <a:t>- velké město</a:t>
            </a:r>
          </a:p>
          <a:p>
            <a:r>
              <a:rPr lang="cs-CZ" sz="3200" b="1" dirty="0"/>
              <a:t>- šílenství</a:t>
            </a:r>
          </a:p>
          <a:p>
            <a:r>
              <a:rPr lang="cs-CZ" sz="3200" b="1" dirty="0"/>
              <a:t>- úzkost</a:t>
            </a:r>
          </a:p>
          <a:p>
            <a:r>
              <a:rPr lang="cs-CZ" sz="3200" b="1" dirty="0"/>
              <a:t>- sebevražda</a:t>
            </a:r>
          </a:p>
          <a:p>
            <a:r>
              <a:rPr lang="cs-CZ" sz="3200" b="1" dirty="0"/>
              <a:t>- smrt</a:t>
            </a:r>
          </a:p>
          <a:p>
            <a:r>
              <a:rPr lang="cs-CZ" sz="3200" b="1" dirty="0"/>
              <a:t>- úpadek</a:t>
            </a:r>
          </a:p>
          <a:p>
            <a:r>
              <a:rPr lang="cs-CZ" sz="3200" b="1" dirty="0"/>
              <a:t>- rozklad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E46F68-778C-416E-88C7-2B8B87335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0"/>
            <a:ext cx="5481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hlinkClick r:id="rId3"/>
            <a:extLst>
              <a:ext uri="{FF2B5EF4-FFF2-40B4-BE49-F238E27FC236}">
                <a16:creationId xmlns:a16="http://schemas.microsoft.com/office/drawing/2014/main" id="{D5D5EAD6-E833-4D0B-AA65-DC024DEAE0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514850"/>
            <a:ext cx="3024188" cy="2343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18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6FF5FF-DA67-47B0-AD52-C316652D5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24118"/>
            <a:ext cx="9170893" cy="6373906"/>
          </a:xfrm>
        </p:spPr>
        <p:txBody>
          <a:bodyPr>
            <a:normAutofit/>
          </a:bodyPr>
          <a:lstStyle/>
          <a:p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 první světové války byl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Trakl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vyslán jako zdravotník do města </a:t>
            </a:r>
            <a:r>
              <a:rPr lang="cs-CZ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Gródek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(dnes 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Horodok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na polsko-ukrajinských hranicích.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Hrůzy války ještě prohloubily jeho depresivní povahu, pokusil se zastřelit. Byl ale zachráněn a umístěn do nemocnice v Krakově, kde 3.11. 1914 spáchal sebevraždu  předávkováním se kokainem (kokain byl tehdy užíván jako anestetikum).</a:t>
            </a:r>
          </a:p>
        </p:txBody>
      </p:sp>
      <p:pic>
        <p:nvPicPr>
          <p:cNvPr id="4098" name="Picture 2" descr="Résultat de recherche d'images pour &quot;Georg Trakl, šebestián ve snu&quot;&quot;">
            <a:extLst>
              <a:ext uri="{FF2B5EF4-FFF2-40B4-BE49-F238E27FC236}">
                <a16:creationId xmlns:a16="http://schemas.microsoft.com/office/drawing/2014/main" id="{15C0103F-0981-4FD7-98DD-735590AD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352" y="3637989"/>
            <a:ext cx="3137647" cy="313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ésultat de recherche d'images pour &quot;Georg Trakl, šebestián ve snu&quot;&quot;">
            <a:extLst>
              <a:ext uri="{FF2B5EF4-FFF2-40B4-BE49-F238E27FC236}">
                <a16:creationId xmlns:a16="http://schemas.microsoft.com/office/drawing/2014/main" id="{48105A36-7490-481E-8495-6534663B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280" y="0"/>
            <a:ext cx="2558719" cy="363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84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110</TotalTime>
  <Words>402</Words>
  <Application>Microsoft Office PowerPoint</Application>
  <PresentationFormat>Širokoúhlá obrazovka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Century Gothic</vt:lpstr>
      <vt:lpstr>Garamond</vt:lpstr>
      <vt:lpstr>Savon</vt:lpstr>
      <vt:lpstr>Expresionismus</vt:lpstr>
      <vt:lpstr>Malířství</vt:lpstr>
      <vt:lpstr>Expresionismus v literatuře</vt:lpstr>
      <vt:lpstr>Prezentace aplikace PowerPoint</vt:lpstr>
      <vt:lpstr>Prezentace aplikace PowerPoint</vt:lpstr>
      <vt:lpstr>Prezentace aplikace PowerPoint</vt:lpstr>
      <vt:lpstr>Georg Trakl (1887-1914)</vt:lpstr>
      <vt:lpstr>Prezentace aplikace PowerPoint</vt:lpstr>
      <vt:lpstr>Prezentace aplikace PowerPoint</vt:lpstr>
      <vt:lpstr>Šebestián ve snu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Expresionismus</dc:title>
  <dc:creator>Mirka Novotná</dc:creator>
  <cp:lastModifiedBy>Mirka Novotná</cp:lastModifiedBy>
  <cp:revision>10</cp:revision>
  <dcterms:created xsi:type="dcterms:W3CDTF">2019-12-27T20:10:04Z</dcterms:created>
  <dcterms:modified xsi:type="dcterms:W3CDTF">2020-01-19T13:05:52Z</dcterms:modified>
</cp:coreProperties>
</file>