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8" r:id="rId4"/>
    <p:sldId id="294" r:id="rId5"/>
    <p:sldId id="311" r:id="rId6"/>
    <p:sldId id="31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93" r:id="rId15"/>
    <p:sldId id="257" r:id="rId16"/>
    <p:sldId id="259" r:id="rId17"/>
    <p:sldId id="260" r:id="rId18"/>
    <p:sldId id="295" r:id="rId19"/>
    <p:sldId id="298" r:id="rId20"/>
    <p:sldId id="261" r:id="rId21"/>
    <p:sldId id="266" r:id="rId22"/>
    <p:sldId id="267" r:id="rId23"/>
    <p:sldId id="269" r:id="rId24"/>
    <p:sldId id="270" r:id="rId25"/>
    <p:sldId id="271" r:id="rId26"/>
    <p:sldId id="273" r:id="rId27"/>
    <p:sldId id="282" r:id="rId28"/>
    <p:sldId id="274" r:id="rId29"/>
    <p:sldId id="275" r:id="rId30"/>
    <p:sldId id="301" r:id="rId31"/>
    <p:sldId id="303" r:id="rId32"/>
    <p:sldId id="277" r:id="rId33"/>
    <p:sldId id="279" r:id="rId34"/>
    <p:sldId id="280" r:id="rId35"/>
    <p:sldId id="296" r:id="rId36"/>
    <p:sldId id="284" r:id="rId37"/>
    <p:sldId id="283" r:id="rId38"/>
    <p:sldId id="264" r:id="rId39"/>
    <p:sldId id="288" r:id="rId40"/>
    <p:sldId id="297" r:id="rId41"/>
    <p:sldId id="299" r:id="rId42"/>
    <p:sldId id="291" r:id="rId4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21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DE8960-3A3B-482F-957B-C0461B869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68C0A8-140C-4CF8-81B8-4DB7AE3DCA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07F46-C26A-4A2E-BBB1-1EFB8EAA598E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6BCAFED-2B1C-46FC-A827-ACAF1EC490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B6A9C42-0580-44E5-8516-BA5D2A42A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DF63F2-9B47-4815-B62D-E8B66F0EED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78EA3-5323-4315-BBF4-34868150E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88F51B9-5BEC-428D-90DF-C53010F6BB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made the visit deliberately, in order to be in position to give first-hand evidence of these things if ever, in the future, there develops a tendency to charge these allegations merely to “propaganda.”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F51B9-5BEC-428D-90DF-C53010F6BB7B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0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7F67E7DD-9A40-4433-9874-6335E539B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D2DE1F2D-D753-439A-B629-7E6F364F9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EA25F44C-AA50-4345-BFDF-198C67EB9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42584-545B-46FF-BD7B-9D8D4A1622B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5948CE79-C61F-4806-BD9A-F6D9F2898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A8406476-8DF0-4D7D-9DBC-4768F97E6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E1A414D4-12C4-44DD-BF05-08020A41B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D7E20-03DA-4B75-BCA9-680F51785EDC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C3DBA6-8080-4926-BB74-F1123E0A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82E9-CE81-4B6F-9140-E0F707F1625A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67961-27D4-4DD7-B581-81287602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CDFB1-3ACD-42B2-99B1-3B13C14A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BFFD-9C94-4F4C-B37E-AD86A98DAE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640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2BAC7B-B7F1-4E90-B6D5-B42B807E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C330-530C-4464-9813-2023F2D73E76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DB663-01FB-4AAE-A4EF-DE86A655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C2441-098B-430A-855D-235F8E0F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8769-023D-4766-96FE-8FE0286752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641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8D5DC0-C218-4A03-B630-2ABE5ACD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037C-4C55-4722-A19B-A96FACB1144D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AA31B-E56A-4C0E-8B10-9E71C226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17E290-E0D6-42D3-8F2F-51E3290D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F228-EED5-4A40-BB87-068404CD3D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61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6">
            <a:extLst>
              <a:ext uri="{FF2B5EF4-FFF2-40B4-BE49-F238E27FC236}">
                <a16:creationId xmlns:a16="http://schemas.microsoft.com/office/drawing/2014/main" id="{D7E62CC8-4006-4577-A0F5-96EBE83ECEE9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7">
            <a:extLst>
              <a:ext uri="{FF2B5EF4-FFF2-40B4-BE49-F238E27FC236}">
                <a16:creationId xmlns:a16="http://schemas.microsoft.com/office/drawing/2014/main" id="{B23DF178-507A-432E-9CB4-FF279F64B42F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8">
            <a:extLst>
              <a:ext uri="{FF2B5EF4-FFF2-40B4-BE49-F238E27FC236}">
                <a16:creationId xmlns:a16="http://schemas.microsoft.com/office/drawing/2014/main" id="{420BC9B4-CF51-43FA-B8FA-9E87BAAE1564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4">
            <a:extLst>
              <a:ext uri="{FF2B5EF4-FFF2-40B4-BE49-F238E27FC236}">
                <a16:creationId xmlns:a16="http://schemas.microsoft.com/office/drawing/2014/main" id="{9A6CC7F3-2B42-4AFB-9244-CF6ECC36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5932-D4F3-48A1-9474-B09E033C7F02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8" name="Zástupný symbol pro číslo snímku 15">
            <a:extLst>
              <a:ext uri="{FF2B5EF4-FFF2-40B4-BE49-F238E27FC236}">
                <a16:creationId xmlns:a16="http://schemas.microsoft.com/office/drawing/2014/main" id="{834938FE-1F8E-493B-8394-CE4A93937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C7679E-8742-442F-809C-82CBD28D1F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zápatí 16">
            <a:extLst>
              <a:ext uri="{FF2B5EF4-FFF2-40B4-BE49-F238E27FC236}">
                <a16:creationId xmlns:a16="http://schemas.microsoft.com/office/drawing/2014/main" id="{6BE73C84-51E9-456A-B052-FA894C56D4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69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5D510EF7-84ED-4F9C-A606-2CDC18E8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8CBD-2A0F-4E73-9FDE-B66EC1FAC8C5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CCB7EA41-E5E4-43E0-BEC3-114608E8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3656700A-154D-4CFC-AEF0-A3DD61BE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6519-DA15-46C3-801F-BB45AFF11B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219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6">
            <a:extLst>
              <a:ext uri="{FF2B5EF4-FFF2-40B4-BE49-F238E27FC236}">
                <a16:creationId xmlns:a16="http://schemas.microsoft.com/office/drawing/2014/main" id="{97C8CE78-59CD-40F3-A577-C41349C8A696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210B3AA-9B11-4FCD-80C5-28AB67EA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952F-AD3E-4710-BECD-EE7F3538A824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97E6514-D64C-41C1-A5BD-92FBFB89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F0671CB-F111-400D-ABE0-7A428005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F39BA-A8BD-4000-814D-A0F9EF3D5A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831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3">
            <a:extLst>
              <a:ext uri="{FF2B5EF4-FFF2-40B4-BE49-F238E27FC236}">
                <a16:creationId xmlns:a16="http://schemas.microsoft.com/office/drawing/2014/main" id="{4E8C872F-476D-4A77-824C-75EE80ED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D08B-ACCA-45B2-9B72-FED521B8A550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9EB7AD63-B615-43E7-ACC9-A0B4B756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>
            <a:extLst>
              <a:ext uri="{FF2B5EF4-FFF2-40B4-BE49-F238E27FC236}">
                <a16:creationId xmlns:a16="http://schemas.microsoft.com/office/drawing/2014/main" id="{85F31485-BBBE-4DE8-910C-90D9C9B1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0943-B016-47D5-BCAB-A299D9C2E5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63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9E28F355-52EA-44B0-8D8C-3E890C9F5169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F29F1361-0D17-4745-83BB-43A3515C64FD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A813D2-62AD-4A26-9790-8C09AE304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E5749-31EF-4467-8544-C36C995BC6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zápatí 7">
            <a:extLst>
              <a:ext uri="{FF2B5EF4-FFF2-40B4-BE49-F238E27FC236}">
                <a16:creationId xmlns:a16="http://schemas.microsoft.com/office/drawing/2014/main" id="{56C133C3-35F1-4B80-952A-3DAAA14B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datum 6">
            <a:extLst>
              <a:ext uri="{FF2B5EF4-FFF2-40B4-BE49-F238E27FC236}">
                <a16:creationId xmlns:a16="http://schemas.microsoft.com/office/drawing/2014/main" id="{27DF9CAB-6ED0-4FB2-A358-E2CBC93273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5453-567D-4768-9F46-1AC296A79A43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3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>
            <a:extLst>
              <a:ext uri="{FF2B5EF4-FFF2-40B4-BE49-F238E27FC236}">
                <a16:creationId xmlns:a16="http://schemas.microsoft.com/office/drawing/2014/main" id="{BC26404F-1C13-40A9-B603-8D825290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C077-19E9-4C43-A536-90CA7592244B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4" name="Zástupný symbol pro zápatí 9">
            <a:extLst>
              <a:ext uri="{FF2B5EF4-FFF2-40B4-BE49-F238E27FC236}">
                <a16:creationId xmlns:a16="http://schemas.microsoft.com/office/drawing/2014/main" id="{99E322BA-5742-4201-9C8D-D93BC227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>
            <a:extLst>
              <a:ext uri="{FF2B5EF4-FFF2-40B4-BE49-F238E27FC236}">
                <a16:creationId xmlns:a16="http://schemas.microsoft.com/office/drawing/2014/main" id="{486A1A9E-84D9-4F38-95E6-E639C1AE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3106-369A-4125-9CEB-6C5D18292A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6639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3">
            <a:extLst>
              <a:ext uri="{FF2B5EF4-FFF2-40B4-BE49-F238E27FC236}">
                <a16:creationId xmlns:a16="http://schemas.microsoft.com/office/drawing/2014/main" id="{5618BA5F-C72B-44C7-A99B-DBEED505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1324-B834-40F4-A778-4DADE42B095A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3" name="Zástupný symbol pro zápatí 9">
            <a:extLst>
              <a:ext uri="{FF2B5EF4-FFF2-40B4-BE49-F238E27FC236}">
                <a16:creationId xmlns:a16="http://schemas.microsoft.com/office/drawing/2014/main" id="{C4B2985F-A4CA-41DD-96E2-18B631DA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1">
            <a:extLst>
              <a:ext uri="{FF2B5EF4-FFF2-40B4-BE49-F238E27FC236}">
                <a16:creationId xmlns:a16="http://schemas.microsoft.com/office/drawing/2014/main" id="{C893F8CB-78FD-42B1-A808-702F77F2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5318-212E-4319-8B3F-2DC754B84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636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23">
            <a:extLst>
              <a:ext uri="{FF2B5EF4-FFF2-40B4-BE49-F238E27FC236}">
                <a16:creationId xmlns:a16="http://schemas.microsoft.com/office/drawing/2014/main" id="{46E30457-0FEF-4441-93AB-A931BBBE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7700-FC02-4660-8E59-A8832C60C7B4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940F30BB-B956-4A39-BD29-6DF7DF5B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>
            <a:extLst>
              <a:ext uri="{FF2B5EF4-FFF2-40B4-BE49-F238E27FC236}">
                <a16:creationId xmlns:a16="http://schemas.microsoft.com/office/drawing/2014/main" id="{310AAEDD-D9FA-4BFF-86B5-7C3EA388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3162-DFCE-49D1-984F-447901610E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855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4FC154-D494-4028-A33A-B4DD96E0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923F-87EE-46D8-B30A-70F1D0ED44BC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5E9EA4-F6D7-4103-94B1-7683E686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F26B2-A41F-430E-8906-32E6EC5A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9961-C8EA-4DBF-9B40-6C2D252950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5788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23">
            <a:extLst>
              <a:ext uri="{FF2B5EF4-FFF2-40B4-BE49-F238E27FC236}">
                <a16:creationId xmlns:a16="http://schemas.microsoft.com/office/drawing/2014/main" id="{196B9C73-4F4D-4518-8D6A-934FF47F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A201-9CB7-433E-B882-C03E55307ECF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67EEEF59-AABC-47AE-BEF5-9F37168C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>
            <a:extLst>
              <a:ext uri="{FF2B5EF4-FFF2-40B4-BE49-F238E27FC236}">
                <a16:creationId xmlns:a16="http://schemas.microsoft.com/office/drawing/2014/main" id="{D3426D82-B4E6-4A76-8FD7-53A8C96C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A741-A75E-4E24-81B5-DDDABE1DC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784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79A8680F-B3DC-4032-B2AE-EA61CF8F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02E4-DDD1-4454-84FC-D06FFBDB4527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BA8A993A-00E2-4A2D-87D3-7A95D45A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E2E09BD2-326B-4BC3-B2C1-5FA036B3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B2D6-947E-438A-A812-17B5BAD18A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20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3CAAF307-DBDF-4FA6-9AC3-FD9CF940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19E4-DA3A-4E1B-9D0A-85EB5C2A68DB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AF983BFA-15B3-4F51-858B-1DEE1C5C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647D5FE3-A138-4AA0-8A0E-E8C49EC1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81E9-CD9D-4B62-86C9-623A875AA6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99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426792-7B1D-4C1C-88F3-B8C080E9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450D-0ED3-47D0-8DE1-6F2544F9FED3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42BC55-68BC-416E-AE30-40959582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D534C1-CA28-4DD8-BB0C-6104759F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83C3-AF35-47E4-AB2F-0107B67E5C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1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AABCBA1-9BF6-4D45-8BAB-F4FF4D5C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1792-4719-436E-A232-56C39BD7AC5F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CF5474-0F61-41E4-9E38-412BB01C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4A03827-76E5-473D-AF84-93C51DAA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72DF-CEE0-4963-9091-3E208927BE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5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E2275E2-D116-4C1E-8E54-5A42825B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3A79-B6D0-4069-B69D-80BF02F54CEE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CD6A0271-70DC-4F57-89A9-B3A55F38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790158DF-E58B-4DBD-B907-345373D5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8C4B-64FD-410F-A1E8-17024E67A0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296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6FC342A2-7BC2-42DD-8461-EEF61FA4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004D-9607-4824-BB32-B6574F1ABC5B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1DBFE93-2F5C-42BD-8194-13C2C90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AC71992-3903-494F-9093-261BCFBD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7989-EF58-4DF4-B4A4-3B2BB3343E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55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3B274599-4009-4CB2-BFCB-7E85C074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5BD0-E091-424F-B7E4-DB1A3A1CF888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06040B0A-38F2-4F55-B7AE-76D10D34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6150152-467E-4C26-9F21-F9DC84C7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EE86-A30D-49F5-A2CA-2DB8027A41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99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5F7C3A3-6A93-42A8-88FE-E9AD085A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8E24-5680-41CE-97B8-3E3E33792890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56F04F1-FE9E-4B5D-908B-9C74CC2B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F99147A-3BC8-421E-8647-FD27E975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554D-22FD-411D-94BB-B485EF2E0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59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5471F79-7FDF-45BD-9827-60055933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D2CE-BADA-4561-A39E-D8CDAA7E093A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B4ACE60-A434-431D-9DFC-83E10281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BDD66DE-53F4-4D58-AF3D-39C16FB2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B773-4FF5-4135-B817-E560A55216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56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8A5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7B367F35-36B6-474D-8A3F-BEC4427187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91705A0-2DA8-489C-91A6-B96E2C71B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67A54F-B0F2-4EA4-B7F7-885A654B8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861BC7-A6D8-4B50-9E8B-D51E9023EA7C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BEBC2-AED6-4780-9DCB-FC24C74D1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47B82D-8624-4FB4-B944-436A718A7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89908F-CA63-4F9B-95BC-1C8A09B89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text 8">
            <a:extLst>
              <a:ext uri="{FF2B5EF4-FFF2-40B4-BE49-F238E27FC236}">
                <a16:creationId xmlns:a16="http://schemas.microsoft.com/office/drawing/2014/main" id="{99F40DBC-1AE6-471B-BE7D-39D4EB55C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24" name="Zástupný symbol pro datum 23">
            <a:extLst>
              <a:ext uri="{FF2B5EF4-FFF2-40B4-BE49-F238E27FC236}">
                <a16:creationId xmlns:a16="http://schemas.microsoft.com/office/drawing/2014/main" id="{5B58A8DF-2DDE-4EB0-9743-4334EFF1F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172367-163B-469F-B812-79C0713FAEB0}" type="datetimeFigureOut">
              <a:rPr lang="cs-CZ"/>
              <a:pPr>
                <a:defRPr/>
              </a:pPr>
              <a:t>06.05.2020</a:t>
            </a:fld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059C330-F920-4B43-8F48-15884C768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6B36B0B4-894B-4555-969B-BF7601E9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721114-4338-4F70-AA41-3BB3FF9690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nadpis 4">
            <a:extLst>
              <a:ext uri="{FF2B5EF4-FFF2-40B4-BE49-F238E27FC236}">
                <a16:creationId xmlns:a16="http://schemas.microsoft.com/office/drawing/2014/main" id="{FDB01263-0282-4A71-89D9-A57FA963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38" r:id="rId2"/>
    <p:sldLayoutId id="2147483747" r:id="rId3"/>
    <p:sldLayoutId id="2147483739" r:id="rId4"/>
    <p:sldLayoutId id="2147483748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rapl\Downloads\Nykyfir%20Iakhnenko_0_g890yyh4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m.cz/" TargetMode="External"/><Relationship Id="rId2" Type="http://schemas.openxmlformats.org/officeDocument/2006/relationships/hyperlink" Target="http://www.smkcvysocina.estranky.cz/clanky/texty-vlastni/o-levicovem-extremism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sm.cz/z-domova/5.11.-demonstrace-proti-valce-na-donbasu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ianty.cz/" TargetMode="External"/><Relationship Id="rId7" Type="http://schemas.openxmlformats.org/officeDocument/2006/relationships/hyperlink" Target="http://www.lidejednezeme.cz/" TargetMode="External"/><Relationship Id="rId2" Type="http://schemas.openxmlformats.org/officeDocument/2006/relationships/hyperlink" Target="http://rozcestnik.envi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ereotypek.mkc.cz/metodika-38/" TargetMode="External"/><Relationship Id="rId5" Type="http://schemas.openxmlformats.org/officeDocument/2006/relationships/hyperlink" Target="https://celsuz.cz/fotogalerie/multikulturni-vyukove-programy-exran/" TargetMode="External"/><Relationship Id="rId4" Type="http://schemas.openxmlformats.org/officeDocument/2006/relationships/hyperlink" Target="https://www.amnesty.cz/vzdelavani/metodiky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ED69ADAE-2B0F-4B73-87E7-A1E6FA1A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86000"/>
          </a:xfrm>
        </p:spPr>
        <p:txBody>
          <a:bodyPr/>
          <a:lstStyle/>
          <a:p>
            <a:pPr eaLnBrk="1" hangingPunct="1"/>
            <a:r>
              <a:rPr lang="cs-CZ" altLang="cs-CZ" sz="6000" b="1"/>
              <a:t>EXTREMISMUS</a:t>
            </a:r>
            <a:endParaRPr lang="cs-CZ" altLang="cs-CZ" sz="4800" b="1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C74D5-FD61-4FE9-B2A9-775C36DA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1628775"/>
            <a:ext cx="431800" cy="4318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8CB1F7F-F093-4B01-A479-E3082F1D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232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A844BAE7-8789-4504-9F45-FAF82492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71625"/>
            <a:ext cx="29829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>
            <a:extLst>
              <a:ext uri="{FF2B5EF4-FFF2-40B4-BE49-F238E27FC236}">
                <a16:creationId xmlns:a16="http://schemas.microsoft.com/office/drawing/2014/main" id="{45F1A9EB-B950-42AA-A243-54D2F689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35369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>
            <a:extLst>
              <a:ext uri="{FF2B5EF4-FFF2-40B4-BE49-F238E27FC236}">
                <a16:creationId xmlns:a16="http://schemas.microsoft.com/office/drawing/2014/main" id="{3396628A-F47D-48BA-8ACA-3A746AFB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29063"/>
            <a:ext cx="37893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>
            <a:extLst>
              <a:ext uri="{FF2B5EF4-FFF2-40B4-BE49-F238E27FC236}">
                <a16:creationId xmlns:a16="http://schemas.microsoft.com/office/drawing/2014/main" id="{8EBCFE6A-1936-43D4-8CEF-B5B99008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3"/>
            <a:ext cx="3492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59C26-4F44-4396-9852-C25940F8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r>
              <a:rPr lang="cs-CZ" sz="300" dirty="0"/>
              <a:t>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15350F3-7C77-4806-96F7-CE0EFFAC0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63088" cy="35149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8E2F55-A0C3-4BCC-86F4-0FDF632D0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99" y="3101500"/>
            <a:ext cx="5644801" cy="3756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432F74-76E9-42E1-824A-3B2C40AEF57C}"/>
              </a:ext>
            </a:extLst>
          </p:cNvPr>
          <p:cNvSpPr/>
          <p:nvPr/>
        </p:nvSpPr>
        <p:spPr>
          <a:xfrm>
            <a:off x="323528" y="4149080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Segoe UI" panose="020B0502040204020203" pitchFamily="34" charset="0"/>
              </a:rPr>
              <a:t>DE-FENCE</a:t>
            </a:r>
          </a:p>
          <a:p>
            <a:r>
              <a:rPr lang="cs-CZ" sz="2800" dirty="0">
                <a:solidFill>
                  <a:srgbClr val="000000"/>
                </a:solidFill>
                <a:latin typeface="Segoe UI" panose="020B0502040204020203" pitchFamily="34" charset="0"/>
              </a:rPr>
              <a:t>2015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3897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8B620-02B5-4562-B87B-CE99985B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303CF30-ECDD-4988-9B34-E4E3C40B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53" y="116632"/>
            <a:ext cx="8148147" cy="542249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E10332C-C911-4AD9-B5ED-E7B9C25BAE8A}"/>
              </a:ext>
            </a:extLst>
          </p:cNvPr>
          <p:cNvSpPr/>
          <p:nvPr/>
        </p:nvSpPr>
        <p:spPr>
          <a:xfrm>
            <a:off x="447064" y="5553804"/>
            <a:ext cx="2780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Segoe UI" panose="020B0502040204020203" pitchFamily="34" charset="0"/>
              </a:rPr>
              <a:t>TEEPEE</a:t>
            </a:r>
          </a:p>
          <a:p>
            <a:r>
              <a:rPr lang="cs-CZ" sz="2400" dirty="0">
                <a:solidFill>
                  <a:srgbClr val="000000"/>
                </a:solidFill>
                <a:latin typeface="Segoe UI" panose="020B0502040204020203" pitchFamily="34" charset="0"/>
              </a:rPr>
              <a:t>VLADIMÍR TURNER</a:t>
            </a:r>
          </a:p>
          <a:p>
            <a:r>
              <a:rPr lang="cs-CZ" sz="2400" dirty="0">
                <a:solidFill>
                  <a:srgbClr val="000000"/>
                </a:solidFill>
                <a:latin typeface="Segoe UI" panose="020B0502040204020203" pitchFamily="34" charset="0"/>
              </a:rPr>
              <a:t>2011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076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33129-0E79-4356-85A0-9392ACD4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D236D-A272-476D-B892-CA1D0D7A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cap="all" dirty="0"/>
              <a:t>Normální, originální, divný, nepřijatelný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Porušit realizací uměleckého díla zákon za účelem poukázání na problém je legitimní (oprávněné).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32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iding_Holocaust_evidence2">
            <a:extLst>
              <a:ext uri="{FF2B5EF4-FFF2-40B4-BE49-F238E27FC236}">
                <a16:creationId xmlns:a16="http://schemas.microsoft.com/office/drawing/2014/main" id="{22B950E2-DD46-44B0-BD43-4EC00D49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450532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4024A8A3-73FA-4495-B370-5153D8F1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1916113"/>
            <a:ext cx="40274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DWIGHT D. EISENHOWER </a:t>
            </a:r>
            <a:r>
              <a:rPr lang="sk-SK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DŮVOD ZDOKUMENTOVÁNÍ VYSVĚTLIL: </a:t>
            </a:r>
            <a:r>
              <a:rPr lang="sk-SK" altLang="cs-CZ" sz="2400" dirty="0">
                <a:latin typeface="Arial" panose="020B0604020202020204" pitchFamily="34" charset="0"/>
              </a:rPr>
              <a:t>JE TŘEBA NASBÍRAT CO NEJVÍC DŮKAZŮ, FILMŮ, SVĚDECTVÍ, PROTOŽE JEDNOU PŘIJDE DEN, KDY NĚJAKÝ ZKURVENEC ŘEKNE, ŽE TOHLE SE NIKDY NESTALO.</a:t>
            </a:r>
            <a:endParaRPr lang="pt-PT" altLang="cs-CZ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BA7A909-84CA-4927-9943-B30AC073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r>
              <a:rPr lang="cs-CZ" altLang="cs-CZ" sz="200"/>
              <a:t>.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0DD3A82F-58CE-4C10-B1B9-67409CA6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algn="ctr" eaLnBrk="1" hangingPunct="1"/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"The question is </a:t>
            </a:r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not whether we will be </a:t>
            </a:r>
            <a:r>
              <a:rPr lang="en-US" altLang="cs-CZ" b="1"/>
              <a:t>extremists </a:t>
            </a:r>
            <a:endParaRPr lang="cs-CZ" altLang="cs-CZ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but what kind will we be? </a:t>
            </a:r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Where are the extremists for love and grace?"</a:t>
            </a:r>
            <a:r>
              <a:rPr lang="cs-CZ" altLang="cs-CZ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/>
              <a:t>                                             </a:t>
            </a:r>
            <a:r>
              <a:rPr lang="en-US" altLang="cs-CZ"/>
              <a:t>Martin Luther King jr.</a:t>
            </a:r>
            <a:endParaRPr lang="cs-CZ" altLang="cs-CZ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cs-CZ" altLang="cs-CZ" sz="2000"/>
              <a:t>(Otázkou není, zda extremisty jsme, nýbrž jakými extremisty jsme? 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cs-CZ" altLang="cs-CZ" sz="2000"/>
              <a:t>Jací jsme to extremisté v lásce a milosrdenství?)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85784-374C-482F-9FAF-D47A158A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D141EB-AE3D-41F3-AE2E-5B7F7CB2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Počátky používání pojmů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dirty="0"/>
              <a:t>Z latinského „</a:t>
            </a:r>
            <a:r>
              <a:rPr lang="cs-CZ" dirty="0" err="1"/>
              <a:t>extremus</a:t>
            </a:r>
            <a:r>
              <a:rPr lang="cs-CZ" dirty="0"/>
              <a:t>“ (nejzazší, nejvzdálenější, nejodlehlejší, krajní)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dirty="0"/>
              <a:t>V 15. století se v angličtině objevuje „</a:t>
            </a:r>
            <a:r>
              <a:rPr lang="cs-CZ" dirty="0" err="1"/>
              <a:t>extremeness</a:t>
            </a:r>
            <a:r>
              <a:rPr lang="cs-CZ" dirty="0"/>
              <a:t>“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dirty="0"/>
              <a:t>V Německu až v 18. století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dirty="0"/>
              <a:t>„extremistický, extremismus“ jako označení nesmiřitelných a netolerantních pozic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dirty="0"/>
              <a:t>Extremismus jako souhrnný pojem pro politické síly na koncích </a:t>
            </a:r>
            <a:r>
              <a:rPr lang="cs-CZ" dirty="0" err="1"/>
              <a:t>pravo</a:t>
            </a:r>
            <a:r>
              <a:rPr lang="cs-CZ" dirty="0"/>
              <a:t>-levého spektra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87555-BF06-47FF-A24E-B2F3EB3D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B890E4-7E39-49BB-845F-6722000D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0721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			S extremismem souvisí: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radikalismus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fanatismus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fundamentalismus - </a:t>
            </a:r>
            <a:r>
              <a:rPr lang="cs-CZ" sz="2600" dirty="0"/>
              <a:t>urputné lpění na základních principech, protikladem modernismu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terorismus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formy nacionalismu- </a:t>
            </a:r>
            <a:r>
              <a:rPr lang="cs-CZ" sz="2600" dirty="0"/>
              <a:t>názor nebo ideologie činící kvalitativní rozdíl mezi lidmi, pokud jde o národní příslušnost, a povyšující vlastní národ nad národy ostatní, jimiž opovrhuje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xenofobie - </a:t>
            </a:r>
            <a:r>
              <a:rPr lang="cs-CZ" sz="2600" dirty="0"/>
              <a:t>označení odporu vůči cizincům, zvláště přistěhovalcům, uprchlíkům či zahraničním dělníkům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rasismus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antisemitismus – </a:t>
            </a:r>
            <a:r>
              <a:rPr lang="cs-CZ" sz="2400" dirty="0"/>
              <a:t>popírání </a:t>
            </a:r>
            <a:r>
              <a:rPr lang="cs-CZ" sz="2400" dirty="0" err="1"/>
              <a:t>holokaustu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ekoterorismus – </a:t>
            </a:r>
            <a:r>
              <a:rPr lang="cs-CZ" sz="2600" dirty="0"/>
              <a:t>použití teroristických metod za účelem ochrany/ničení životního prostředí či práv zvířat</a:t>
            </a: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fašismus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komunismus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2BD9B268-5BB3-4508-970E-0A139C2A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Společné znaky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A4CC768F-B8C9-47B6-9D99-14148234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/>
              <a:t>dogmatické vidění světa; </a:t>
            </a:r>
          </a:p>
          <a:p>
            <a:r>
              <a:rPr lang="cs-CZ" altLang="cs-CZ" sz="2800"/>
              <a:t>netolerance a neschopnost tolerovat jiné názory; </a:t>
            </a:r>
          </a:p>
          <a:p>
            <a:r>
              <a:rPr lang="cs-CZ" altLang="cs-CZ" sz="2800"/>
              <a:t>striktní dělení na přítel-nepřítel; </a:t>
            </a:r>
          </a:p>
          <a:p>
            <a:r>
              <a:rPr lang="cs-CZ" altLang="cs-CZ" sz="2800"/>
              <a:t>nenávistné slovní útoky vůči skupinám ve společnosti a šíření stereotypů; </a:t>
            </a:r>
          </a:p>
          <a:p>
            <a:r>
              <a:rPr lang="cs-CZ" altLang="cs-CZ" sz="2800"/>
              <a:t>agresivní chování; </a:t>
            </a:r>
          </a:p>
          <a:p>
            <a:r>
              <a:rPr lang="cs-CZ" altLang="cs-CZ" sz="2800"/>
              <a:t>konspirační teorie; </a:t>
            </a:r>
          </a:p>
          <a:p>
            <a:r>
              <a:rPr lang="cs-CZ" altLang="cs-CZ" sz="2800"/>
              <a:t>ochota užití jakýchkoliv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800"/>
              <a:t>    nástrojů k prosazení cílů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800"/>
              <a:t>    vč. násilí </a:t>
            </a:r>
          </a:p>
          <a:p>
            <a:endParaRPr lang="cs-CZ" altLang="cs-CZ"/>
          </a:p>
        </p:txBody>
      </p:sp>
      <p:pic>
        <p:nvPicPr>
          <p:cNvPr id="14340" name="Picture 11" descr="Výsledek obrázku pro natalka vitkov">
            <a:extLst>
              <a:ext uri="{FF2B5EF4-FFF2-40B4-BE49-F238E27FC236}">
                <a16:creationId xmlns:a16="http://schemas.microsoft.com/office/drawing/2014/main" id="{3BCCCE62-0B95-4EA8-B88A-2FAD4B89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47879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02B5A2-43B2-41CC-8D67-651B6BBC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1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jednoduché vidění světa;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zdůvodňování vlastních nedostatků svalováním viny na jiné;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Neonacisti</a:t>
            </a:r>
            <a:r>
              <a:rPr lang="cs-CZ" dirty="0"/>
              <a:t> proti židům, jež ovládají svět, a bohatým, vymysleli kapitalismus, globalizaci, křesťanství, demokracii, a to proto aby ovládali tento svět.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/>
              <a:t>Reptiliáni</a:t>
            </a:r>
            <a:r>
              <a:rPr lang="cs-CZ" dirty="0"/>
              <a:t> – mocní světa jsou převlečení ještěry, jež přiletěli z cizích světů (</a:t>
            </a:r>
            <a:r>
              <a:rPr lang="cs-CZ" dirty="0" err="1"/>
              <a:t>Obama</a:t>
            </a:r>
            <a:r>
              <a:rPr lang="cs-CZ" dirty="0"/>
              <a:t> a </a:t>
            </a:r>
            <a:r>
              <a:rPr lang="cs-CZ" dirty="0" err="1"/>
              <a:t>Merkel</a:t>
            </a:r>
            <a:r>
              <a:rPr lang="cs-CZ" dirty="0"/>
              <a:t> = ještěři); 4 % USA voličů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/>
              <a:t>Chemtrails</a:t>
            </a:r>
            <a:r>
              <a:rPr lang="cs-CZ" dirty="0"/>
              <a:t> – vlády vypouští páry, aby kontrolovali porodnost a manipulovali s lidskou myslí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/>
              <a:t>Flat</a:t>
            </a:r>
            <a:r>
              <a:rPr lang="cs-CZ" b="1" dirty="0"/>
              <a:t> </a:t>
            </a:r>
            <a:r>
              <a:rPr lang="cs-CZ" b="1" dirty="0" err="1"/>
              <a:t>Earth</a:t>
            </a:r>
            <a:r>
              <a:rPr lang="cs-CZ" b="1" dirty="0"/>
              <a:t> Society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B17D8A-20D7-45EB-B4F7-24529086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/>
              <a:t>Konspirační teorie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61646A8-44A5-4C5F-9514-0F3E83D8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Dělení extremismu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5700063-EBF4-44CF-AD8C-B7817A90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Extremismus bývá dělen na: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a) politický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b) náboženský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c) ekologický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d) národnostní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    (etnicko-nacionální)</a:t>
            </a:r>
          </a:p>
          <a:p>
            <a:pPr eaLnBrk="1" hangingPunct="1"/>
            <a:endParaRPr lang="cs-CZ" altLang="cs-CZ"/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04990E9C-2798-4175-8486-7ED4CBC5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05038"/>
            <a:ext cx="46085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5BB13-56D5-4F68-BBD6-251EAF5F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" dirty="0"/>
              <a:t>.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9FFD1D99-1DAA-472D-B8E6-BC77E6FA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97693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Pojmem extremismus jsou označovány vyhraněné  ideologické postoje, které vybočují z ústavních, zákonných norem, vyznačují se prvky netolerance a útočí proti základním demokratickým ústavním principům (jak jsou definovány v českém ústavním pořádku = Ústava  + Listina zákl. práv a svobod)</a:t>
            </a:r>
            <a:r>
              <a:rPr lang="cs-CZ" altLang="zh-CN" sz="2400" dirty="0"/>
              <a:t> a za tímto účelem jsou využívány všechny dostupné prostředky, včetně takových, které jsou již za rámcem právního státu.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dirty="0"/>
              <a:t>antiteze k demokratickému ústavnímu systému (pluralita, rovnost, systém kontroly a dělby moci, suverenita lidu);</a:t>
            </a:r>
          </a:p>
          <a:p>
            <a:pPr eaLnBrk="1" hangingPunct="1"/>
            <a:r>
              <a:rPr lang="cs-CZ" altLang="cs-CZ" sz="2400" dirty="0"/>
              <a:t>snaha o odstranění demokratického systému a nahrazení jiným; </a:t>
            </a:r>
          </a:p>
          <a:p>
            <a:pPr eaLnBrk="1" hangingPunct="1"/>
            <a:r>
              <a:rPr lang="cs-CZ" altLang="cs-CZ" sz="2400" dirty="0"/>
              <a:t>útočení proti systému základních práv a svobod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18B20D2-B4CF-4495-9EAF-966A83CB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cs-CZ" altLang="cs-CZ"/>
              <a:t>Politický extremismus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B59552-7386-4B0E-A706-9BA572865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00125"/>
            <a:ext cx="7715250" cy="58578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b="1" dirty="0"/>
              <a:t>ANTITEZE k demokratickému ústavnímu státu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>
              <a:cs typeface="Arial" charset="0"/>
            </a:endParaRPr>
          </a:p>
          <a:p>
            <a:pPr indent="-36000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400" dirty="0">
                <a:cs typeface="Arial" charset="0"/>
              </a:rPr>
              <a:t>Tendence překračování hranic demokratického procesu</a:t>
            </a:r>
          </a:p>
          <a:p>
            <a:pPr indent="-36000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400" dirty="0">
                <a:cs typeface="Arial" charset="0"/>
              </a:rPr>
              <a:t>postoje a činnosti, které jsou zaměřeny proti základním hodnotám, pravidlům a institucím demokratického ústavního státu (např. lidská práva, politický pluralismus, právní stát a rozdělení moci)</a:t>
            </a:r>
          </a:p>
          <a:p>
            <a:pPr indent="-3600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cs typeface="Arial" charset="0"/>
              </a:rPr>
              <a:t>                 - stereotypy přítel-nepřítel</a:t>
            </a:r>
          </a:p>
          <a:p>
            <a:pPr indent="-3600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cs typeface="Arial" charset="0"/>
              </a:rPr>
              <a:t>                 - totální kritika všeho stávajícího</a:t>
            </a:r>
          </a:p>
          <a:p>
            <a:pPr indent="-3600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cs typeface="Arial" charset="0"/>
              </a:rPr>
              <a:t>                 - sklon k dogmatismu</a:t>
            </a:r>
          </a:p>
          <a:p>
            <a:pPr indent="-3600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cs typeface="Arial" charset="0"/>
              </a:rPr>
              <a:t>                 - sklon k vyhrocování každého stanoviska, až fanatismus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2100" u="sng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100" u="sng" dirty="0"/>
              <a:t>Klasické výtky extremistů vůči demokracii: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/>
              <a:t> - systém více stran nahradit výhradním zastoupením jedné strany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/>
              <a:t> - pluralismus názorů odmítají s poukazováním na jediné správné učení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/>
              <a:t> - zájmové skupiny jsou podezřelé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/>
              <a:t> - média manipulují s veřejným míněním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/>
              <a:t> -  kulturní dekadence a mravní úpadek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/>
              <a:t> - špatné hospodaření a přítomnost korupce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D00CEEA-FE98-42BF-9E4A-DE4109D3C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Politický extremismus a vztah k násilí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940CE9F-148B-4901-9BCC-E68954FFA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cs-CZ" altLang="cs-CZ" sz="2100"/>
              <a:t>akceptace násilí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cs-CZ" altLang="cs-CZ" sz="2100"/>
              <a:t>kriminální činnost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cs-CZ" altLang="cs-CZ" sz="2100"/>
              <a:t>vazba na terorismus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cs-CZ" altLang="cs-CZ" sz="2100"/>
              <a:t>politické násilí = násilí prováděné </a:t>
            </a: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100"/>
              <a:t>          z politických důvodů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marL="571500" indent="-571500" eaLnBrk="1" hangingPunct="1">
              <a:lnSpc>
                <a:spcPct val="90000"/>
              </a:lnSpc>
            </a:pPr>
            <a:endParaRPr lang="cs-CZ" altLang="cs-CZ" sz="2100"/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AutoNum type="alphaUcParenR"/>
            </a:pPr>
            <a:r>
              <a:rPr lang="cs-CZ" altLang="cs-CZ" sz="2100"/>
              <a:t>Extremismus užívající násilí (teroristické skupiny, subkultury, hnutí)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AutoNum type="alphaUcParenR"/>
            </a:pPr>
            <a:r>
              <a:rPr lang="cs-CZ" altLang="cs-CZ" sz="2100"/>
              <a:t>Extremismus neužívající násilí (antidemokratičtí intelektuálové, politické strany)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AutoNum type="alphaUcParenR"/>
            </a:pPr>
            <a:endParaRPr lang="cs-CZ" altLang="cs-CZ" sz="2100"/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	</a:t>
            </a:r>
            <a:r>
              <a:rPr lang="cs-CZ" altLang="cs-CZ" sz="2000"/>
              <a:t>* Násilí nepatří do demokratického systému, pouze ozbrojené složky státu.</a:t>
            </a:r>
            <a:endParaRPr lang="cs-CZ" altLang="cs-CZ" sz="21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8E761405-991A-474D-B9B2-90695498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57313"/>
            <a:ext cx="33480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EDC0927-201A-4927-B223-A88B876BD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008062"/>
          </a:xfrm>
        </p:spPr>
        <p:txBody>
          <a:bodyPr/>
          <a:lstStyle/>
          <a:p>
            <a:pPr eaLnBrk="1" hangingPunct="1"/>
            <a:r>
              <a:rPr lang="cs-CZ" altLang="cs-CZ" sz="3800"/>
              <a:t>   Radikalismus a extremismus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8488F3E5-5CED-4736-BD5B-6747F849DB0D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716338"/>
            <a:ext cx="8229600" cy="1673225"/>
          </a:xfrm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A5715B26-135E-468D-9131-08160E1E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46725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Pramen: Mareš, M: </a:t>
            </a:r>
            <a:r>
              <a:rPr lang="cs-CZ" altLang="cs-CZ" sz="1400" i="1"/>
              <a:t>Pravicový extremismus a radikalismus v ČR</a:t>
            </a:r>
            <a:r>
              <a:rPr lang="cs-CZ" altLang="cs-CZ" sz="1400"/>
              <a:t>, s. 33.</a:t>
            </a: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6366E7D9-87AF-437F-B085-C8692402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57313"/>
            <a:ext cx="7272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</a:t>
            </a:r>
            <a:r>
              <a:rPr lang="cs-CZ" altLang="cs-CZ" sz="1800" b="1"/>
              <a:t>Radikálové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kritizují demokratický systém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velká nespokojenost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touha po změně, ale neodstranění demokratického zřízení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- ctění demokratických mechanismů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 i="1"/>
              <a:t>- </a:t>
            </a:r>
            <a:r>
              <a:rPr lang="cs-CZ" altLang="zh-CN" sz="1800"/>
              <a:t>pohybují se v ústavním rámci, i když na jeho okraji!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Krajní pravice, krajní levice                nebo                     Ultrapravice, ultralevice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2872D69-2E87-4AF5-B3AE-8D09A85D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/>
              <a:t>         Pravicový extremismus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0FB3A39-477D-4B48-8C90-FC6700B74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571500" indent="-571500" eaLnBrk="1" hangingPunct="1">
              <a:buFont typeface="Arial" charset="0"/>
              <a:buNone/>
              <a:defRPr/>
            </a:pPr>
            <a:r>
              <a:rPr lang="cs-CZ" altLang="cs-CZ" sz="2100" dirty="0"/>
              <a:t>	Varianty:</a:t>
            </a:r>
          </a:p>
          <a:p>
            <a:pPr marL="571500" indent="-571500" eaLnBrk="1" hangingPunct="1">
              <a:buFont typeface="Arial" charset="0"/>
              <a:buChar char="•"/>
              <a:defRPr/>
            </a:pPr>
            <a:endParaRPr lang="cs-CZ" altLang="cs-CZ" sz="2100" dirty="0"/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cs-CZ" altLang="cs-CZ" sz="2100" dirty="0"/>
              <a:t>Neonacismus (resp. německý nacionální socialismus), </a:t>
            </a:r>
          </a:p>
          <a:p>
            <a:pPr marL="571500" indent="-571500" eaLnBrk="1" hangingPunct="1">
              <a:buFont typeface="Arial" charset="0"/>
              <a:buNone/>
              <a:defRPr/>
            </a:pPr>
            <a:r>
              <a:rPr lang="cs-CZ" altLang="cs-CZ" sz="2100" dirty="0"/>
              <a:t>         (</a:t>
            </a:r>
            <a:r>
              <a:rPr lang="cs-CZ" altLang="cs-CZ" sz="2100" dirty="0" err="1"/>
              <a:t>neo</a:t>
            </a:r>
            <a:r>
              <a:rPr lang="cs-CZ" altLang="cs-CZ" sz="2100" dirty="0"/>
              <a:t>)fašismus</a:t>
            </a:r>
          </a:p>
          <a:p>
            <a:pPr marL="571500" indent="-571500" eaLnBrk="1" hangingPunct="1">
              <a:buFont typeface="Arial" charset="0"/>
              <a:buNone/>
              <a:defRPr/>
            </a:pPr>
            <a:r>
              <a:rPr lang="cs-CZ" altLang="cs-CZ" sz="2100" dirty="0"/>
              <a:t>2)      Nacionalismus v autoritativní formě</a:t>
            </a:r>
          </a:p>
          <a:p>
            <a:pPr marL="571500" indent="-571500" eaLnBrk="1" hangingPunct="1">
              <a:buFont typeface="Arial" charset="0"/>
              <a:buNone/>
              <a:defRPr/>
            </a:pPr>
            <a:r>
              <a:rPr lang="cs-CZ" altLang="cs-CZ" sz="2100" dirty="0"/>
              <a:t>3)      Monarchismus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2400" dirty="0"/>
              <a:t>jednostranné nadhodnocení vlastního etnika, rasy, národa a snižování ostatních (cizích) skupin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2400" dirty="0" err="1"/>
              <a:t>institucionalizace</a:t>
            </a:r>
            <a:r>
              <a:rPr lang="cs-CZ" altLang="cs-CZ" sz="2400" dirty="0"/>
              <a:t> fundamentální nerovnosti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2400" dirty="0"/>
              <a:t>rasismus, xenofobie, antisemitismus, homofobie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954B82A3-995B-4C0B-BC2D-EFF08EF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03725"/>
            <a:ext cx="16129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7043329C-571A-4201-BB55-F2F001E6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333375"/>
            <a:ext cx="22161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D97AFB-D65A-47E0-94D1-B6AD19C4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Neonacismus a (neo)fašismus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E85080-E63A-44DE-B30B-4E1E2926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1625"/>
            <a:ext cx="8229600" cy="4786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 u="sng"/>
              <a:t>Společné prvky: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iracionalismus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sociální darwinismus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nacionalismus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„absolutní stát“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vůdcovský princip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rasismus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antikomunismus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/>
              <a:t>Fašismus</a:t>
            </a:r>
            <a:r>
              <a:rPr lang="cs-CZ" altLang="cs-CZ" sz="2100"/>
              <a:t> založen na myšlence korporativního státu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bez politických stran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silný nacionalismus (až rasismus)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X </a:t>
            </a:r>
            <a:r>
              <a:rPr lang="cs-CZ" altLang="cs-CZ" sz="2100" b="1"/>
              <a:t>nacismus</a:t>
            </a:r>
            <a:r>
              <a:rPr lang="cs-CZ" altLang="cs-CZ" sz="2100"/>
              <a:t> zdůrazňuje rasu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748C1B1-680F-4800-A2A6-A86CE2CA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Nacionalismus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E0ED88-1E76-4C08-B3C8-4795491D4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pravicově extremistický nacionalismus přesahující legitimní lásku k vlasti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netolerantní vůči ostatním národům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působící proti demokratickému zřízení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může vést k rasismu a xenofobii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vláda tvrdé ruky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právo a pořádek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otázka imigrace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romská problematika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odpor vůči NATO a EU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islamofobie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antisemitismus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12E00F-BA57-4772-A219-E312B8FD164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A3E3503-64CB-4A2D-A000-A0D44D841DA1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4580" name="Picture 4" descr="Obraz114">
            <a:extLst>
              <a:ext uri="{FF2B5EF4-FFF2-40B4-BE49-F238E27FC236}">
                <a16:creationId xmlns:a16="http://schemas.microsoft.com/office/drawing/2014/main" id="{26FECE35-0F41-4F21-BE41-7F3C6467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B6BACE-16E2-43C9-82BA-269B0B3A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Nacionalismus v ČR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831E5FB-8AB3-4A62-A316-0DAF19D6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/>
            <a:r>
              <a:rPr lang="cs-CZ" altLang="cs-CZ" sz="2100" b="1" dirty="0"/>
              <a:t>Dělnická strana </a:t>
            </a:r>
            <a:r>
              <a:rPr lang="cs-CZ" altLang="cs-CZ" sz="2100" dirty="0"/>
              <a:t>(do roku 2007, poté Dělnická strana sociální spravedlnosti) (+ Dělnická mládež, Ochranné sbory DS)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400" dirty="0"/>
              <a:t>         volnočasové a vzdělávací aktivity, umožní jim se realizovat po škole i o víkendech; láska k vlasti, patriotismus, kvalitní trávení volného času - to vše stojí na papíře, ale realita není tak neškodná</a:t>
            </a:r>
            <a:endParaRPr lang="cs-CZ" altLang="cs-CZ" sz="1200" dirty="0"/>
          </a:p>
          <a:p>
            <a:pPr eaLnBrk="1" hangingPunct="1"/>
            <a:endParaRPr lang="cs-CZ" altLang="cs-CZ" sz="2100" dirty="0"/>
          </a:p>
          <a:p>
            <a:pPr eaLnBrk="1" hangingPunct="1"/>
            <a:r>
              <a:rPr lang="cs-CZ" altLang="cs-CZ" sz="2100" b="1" dirty="0"/>
              <a:t>Národní demokracie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400" dirty="0"/>
              <a:t>         předseda popírající holocaust</a:t>
            </a:r>
            <a:endParaRPr lang="cs-CZ" altLang="cs-CZ" sz="21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Sdružení pro republiku - Republikánská strana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100" b="1" dirty="0"/>
              <a:t>     Československa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Svoboda a přímá demokracie</a:t>
            </a:r>
          </a:p>
          <a:p>
            <a:pPr eaLnBrk="1" hangingPunct="1"/>
            <a:endParaRPr lang="cs-CZ" altLang="cs-CZ" sz="21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/>
              <a:t>SPD - oficiálně není považovaná za extremistickou, ale vykazuje (</a:t>
            </a:r>
            <a:r>
              <a:rPr lang="cs-CZ" altLang="cs-CZ" sz="1600" dirty="0" err="1"/>
              <a:t>ná</a:t>
            </a:r>
            <a:r>
              <a:rPr lang="cs-CZ" altLang="cs-CZ" sz="1600" dirty="0"/>
              <a:t>)znaky xenofobie, islamofobie, občas rasismus, výroky členů</a:t>
            </a:r>
          </a:p>
          <a:p>
            <a:pPr eaLnBrk="1" hangingPunct="1"/>
            <a:endParaRPr lang="cs-CZ" altLang="cs-CZ" sz="21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639F68B0-E480-45E6-9F7D-F3278767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12875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B280E22B-6556-4CDD-AB9C-D8B3DC20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78618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3">
            <a:extLst>
              <a:ext uri="{FF2B5EF4-FFF2-40B4-BE49-F238E27FC236}">
                <a16:creationId xmlns:a16="http://schemas.microsoft.com/office/drawing/2014/main" id="{AD7F4EC1-CF4C-47B7-9982-24F1360C7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26638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7">
            <a:extLst>
              <a:ext uri="{FF2B5EF4-FFF2-40B4-BE49-F238E27FC236}">
                <a16:creationId xmlns:a16="http://schemas.microsoft.com/office/drawing/2014/main" id="{1EEB9663-1CAE-4492-8337-9388AC5EF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939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709EC2-2507-4859-9B7B-5BE16E93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Levicový extremismus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240F814-7A0F-44FB-8217-B3A5DDDB7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cs-CZ" altLang="cs-CZ" sz="2300" dirty="0"/>
              <a:t>Varianty:</a:t>
            </a:r>
          </a:p>
          <a:p>
            <a:pPr marL="571500" indent="-571500" eaLnBrk="1" hangingPunct="1"/>
            <a:endParaRPr lang="cs-CZ" altLang="cs-CZ" sz="2300" dirty="0"/>
          </a:p>
          <a:p>
            <a:pPr marL="571500" indent="-571500" eaLnBrk="1" hangingPunct="1">
              <a:buFont typeface="Wingdings" panose="05000000000000000000" pitchFamily="2" charset="2"/>
              <a:buAutoNum type="arabicParenR"/>
            </a:pPr>
            <a:r>
              <a:rPr lang="cs-CZ" altLang="cs-CZ" sz="2300" dirty="0"/>
              <a:t>Komunismus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arenR"/>
            </a:pPr>
            <a:r>
              <a:rPr lang="cs-CZ" altLang="cs-CZ" sz="2300" dirty="0"/>
              <a:t>Anarchismus</a:t>
            </a:r>
          </a:p>
          <a:p>
            <a:pPr marL="571500" indent="-571500" eaLnBrk="1" hangingPunct="1">
              <a:buFont typeface="Arial" panose="020B0604020202020204" pitchFamily="34" charset="0"/>
              <a:buNone/>
            </a:pPr>
            <a:endParaRPr lang="cs-CZ" altLang="cs-CZ" sz="2300" dirty="0"/>
          </a:p>
          <a:p>
            <a:pPr marL="571500" indent="-571500" eaLnBrk="1" hangingPunct="1">
              <a:buFont typeface="Arial" panose="020B0604020202020204" pitchFamily="34" charset="0"/>
              <a:buNone/>
            </a:pPr>
            <a:r>
              <a:rPr lang="cs-CZ" altLang="cs-CZ" sz="2400" dirty="0"/>
              <a:t>→ klade do popředí </a:t>
            </a:r>
            <a:r>
              <a:rPr lang="cs-CZ" altLang="cs-CZ" sz="2400" b="1" dirty="0"/>
              <a:t>rovnost </a:t>
            </a:r>
            <a:r>
              <a:rPr lang="cs-CZ" altLang="cs-CZ" sz="2400" dirty="0"/>
              <a:t>(v komunismu překrytí individuální svobody; anarchismus odmítá jakoukoli formu státnosti)</a:t>
            </a:r>
            <a:r>
              <a:rPr lang="cs-CZ" altLang="cs-CZ" sz="2300" dirty="0"/>
              <a:t>   </a:t>
            </a:r>
          </a:p>
          <a:p>
            <a:pPr marL="571500" indent="-571500" eaLnBrk="1" hangingPunct="1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571500" indent="-571500" eaLnBrk="1" hangingPunct="1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571500" indent="-571500" algn="r" eaLnBrk="1" hangingPunct="1">
              <a:buFont typeface="Arial" panose="020B0604020202020204" pitchFamily="34" charset="0"/>
              <a:buNone/>
            </a:pPr>
            <a:r>
              <a:rPr lang="cs-CZ" altLang="cs-CZ" sz="2400" dirty="0"/>
              <a:t>*Anarchisté vs. komunisté na 1. máje</a:t>
            </a:r>
          </a:p>
          <a:p>
            <a:pPr marL="571500" indent="-571500" eaLnBrk="1" hangingPunct="1">
              <a:buFont typeface="Arial" panose="020B0604020202020204" pitchFamily="34" charset="0"/>
              <a:buNone/>
            </a:pPr>
            <a:endParaRPr lang="cs-CZ" altLang="cs-CZ" sz="2300" dirty="0"/>
          </a:p>
          <a:p>
            <a:pPr marL="571500" indent="-571500" eaLnBrk="1" hangingPunct="1"/>
            <a:endParaRPr lang="cs-CZ" altLang="cs-CZ" dirty="0"/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D5BC928C-D583-4AE4-A995-B632B94A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3020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AAB80D88-B4B4-45BF-849C-1098B1FD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1663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9F424B6-1337-4B6A-8B5F-1E43A162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/>
              <a:t>Komunismus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920A054-F41F-4F76-8E27-C8B52001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8229600" cy="5454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/>
              <a:t>Třídní boj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diktatura proletariátu, revoluční rétorika, boj proti kapitalismu a globalizaci, boj proti imperialismu, hájení zájmů dělnické třídy, oslava historických vzorů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u="sng"/>
          </a:p>
        </p:txBody>
      </p:sp>
      <p:pic>
        <p:nvPicPr>
          <p:cNvPr id="2" name="Nykyfir Iakhnenko_0_g890yyh4.mp4">
            <a:hlinkClick r:id="" action="ppaction://media"/>
            <a:extLst>
              <a:ext uri="{FF2B5EF4-FFF2-40B4-BE49-F238E27FC236}">
                <a16:creationId xmlns:a16="http://schemas.microsoft.com/office/drawing/2014/main" id="{172F8BC2-6769-47F5-825C-ED0A6B82738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6049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8A98790-608B-4B39-9367-32F3C048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r>
              <a:rPr lang="cs-CZ" altLang="cs-CZ" sz="200"/>
              <a:t>.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4693111-9B34-414D-91CE-368D8A8E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jednání, ideologie či skupiny mimo hlavní (střední) proud společnosti;</a:t>
            </a:r>
          </a:p>
          <a:p>
            <a:pPr eaLnBrk="1" hangingPunct="1"/>
            <a:r>
              <a:rPr lang="cs-CZ" altLang="cs-CZ" sz="2400" dirty="0"/>
              <a:t>porušování či neuznávání základních etických, právních a jiných důležitých společenských standardů;</a:t>
            </a:r>
          </a:p>
          <a:p>
            <a:pPr eaLnBrk="1" hangingPunct="1"/>
            <a:r>
              <a:rPr lang="cs-CZ" altLang="cs-CZ" sz="2400" dirty="0"/>
              <a:t>verbální nebo fyzická agresivita, násilí nebo hrozba násilím, historickým revizionismem, sociální demagogií; </a:t>
            </a:r>
          </a:p>
          <a:p>
            <a:pPr eaLnBrk="1" hangingPunct="1"/>
            <a:r>
              <a:rPr lang="cs-CZ" altLang="cs-CZ" sz="2400" dirty="0"/>
              <a:t>motivované zejména rasovou, národnostní, náboženskou, třídní nebo jinou sociální nenávistí</a:t>
            </a:r>
          </a:p>
          <a:p>
            <a:pPr eaLnBrk="1" hangingPunct="1"/>
            <a:r>
              <a:rPr lang="cs-CZ" sz="2400" dirty="0"/>
              <a:t>k nárustu EX dochází zejména v dobách krizí: ekonomická, migrační, identity, politická-krize důvěry v politiku</a:t>
            </a:r>
          </a:p>
          <a:p>
            <a:pPr eaLnBrk="1" hangingPunct="1"/>
            <a:endParaRPr lang="cs-CZ" altLang="cs-CZ" sz="2000" dirty="0"/>
          </a:p>
          <a:p>
            <a:pPr marL="0" indent="0" eaLnBrk="1" hangingPunct="1">
              <a:buNone/>
            </a:pPr>
            <a:r>
              <a:rPr lang="en-US" altLang="cs-CZ" sz="2400" dirty="0"/>
              <a:t>* </a:t>
            </a:r>
            <a:r>
              <a:rPr lang="cs-CZ" altLang="cs-CZ" sz="2400" dirty="0"/>
              <a:t>Extremismus je normativní pojem!</a:t>
            </a:r>
            <a:endParaRPr lang="cs-CZ" altLang="cs-CZ" sz="18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6C95DF-0A0E-4331-AB22-3640FC1D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/>
              <a:t>Komunismus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E260C66-089B-4763-96B8-770BE45DE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54549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u="sng" dirty="0"/>
              <a:t>v ČR:</a:t>
            </a:r>
            <a:r>
              <a:rPr lang="cs-CZ" altLang="cs-CZ" sz="21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u="sng" dirty="0">
                <a:hlinkClick r:id="rId2"/>
              </a:rPr>
              <a:t>http://www.smkcvysocina.estranky.cz/clanky/texty-vlastni/o-levicovem-extremismu.html</a:t>
            </a:r>
            <a:endParaRPr lang="cs-CZ" altLang="cs-CZ" sz="2400" u="sng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sz="1600" dirty="0"/>
              <a:t>- KSČM, KSM, </a:t>
            </a:r>
            <a:r>
              <a:rPr lang="cs-CZ" sz="1600" i="1" strike="sngStrike" dirty="0" err="1"/>
              <a:t>Revo</a:t>
            </a:r>
            <a:r>
              <a:rPr lang="cs-CZ" sz="1600" i="1" strike="sngStrike" dirty="0"/>
              <a:t>, </a:t>
            </a:r>
            <a:r>
              <a:rPr lang="cs-CZ" sz="1600" i="1" strike="sngStrike" dirty="0" err="1"/>
              <a:t>iRevo</a:t>
            </a:r>
            <a:r>
              <a:rPr lang="cs-CZ" sz="1600" i="1" strike="sngStrike" dirty="0"/>
              <a:t>  </a:t>
            </a:r>
            <a:endParaRPr lang="cs-CZ" sz="1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100" dirty="0">
                <a:hlinkClick r:id="rId3"/>
              </a:rPr>
              <a:t>http://www.ksm.cz/</a:t>
            </a: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100" dirty="0">
                <a:hlinkClick r:id="rId4"/>
              </a:rPr>
              <a:t>http://www.ksm.cz/z-domova/5.11.-demonstrace-proti-valce-na-donbasu.html</a:t>
            </a:r>
            <a:r>
              <a:rPr lang="cs-CZ" altLang="cs-CZ" sz="2100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C2DB95E-80FB-42FE-9624-2F4FBBFB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Anarchismus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BACE27-690F-4F25-A043-E9950214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Odstranění státu, odpor vůči státním institucím, důraz na svobodu jednotlivce bez kontrol a autorit, militantní antifašismus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Politická ideologie usilující o vytvoření společnosti bez sociální, ekonomické a politické hierarchie a jiných forem nadvlády člověka nad člověkem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Cílem anarchismu je společnost bez vlády – anarchie. Tato společnost není chaotická, ale organizovaná na principu federalismu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Anarchisté odmítají pojmy stát, vláda, parlament, monarchie, republika, kapitalismus, fašismus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Odmítá jakoukoliv formu státnosti,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     chce odstranit autority, jež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     princip absolutní rovnosti narušují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48A805A5-9566-4245-8D57-AB1A6460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75F198C-0DF8-4FA7-BAE6-D0A927D54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dirty="0"/>
              <a:t>Islamistický extremismus (islámský fundamentalismus)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BE6917-C3FB-4C11-B343-4D4F1263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upírání lidských práv ve jménu náboženských představ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nedemokratické a intolerantní pojetí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      islámu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teokratický systém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džihád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radikální islamisté (Tálibán, Al-Káida,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100"/>
              <a:t>       Hizballáh)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- v ostatních náboženstvích též radikální a extremistické odnože, sekty</a:t>
            </a:r>
          </a:p>
        </p:txBody>
      </p:sp>
      <p:pic>
        <p:nvPicPr>
          <p:cNvPr id="31748" name="Picture 5" descr="muslimextremist">
            <a:extLst>
              <a:ext uri="{FF2B5EF4-FFF2-40B4-BE49-F238E27FC236}">
                <a16:creationId xmlns:a16="http://schemas.microsoft.com/office/drawing/2014/main" id="{2F9A6659-A723-433E-9CE5-8AA5DFCA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971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>
            <a:extLst>
              <a:ext uri="{FF2B5EF4-FFF2-40B4-BE49-F238E27FC236}">
                <a16:creationId xmlns:a16="http://schemas.microsoft.com/office/drawing/2014/main" id="{5DF01D94-26EA-424B-BCAE-A766FB4F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Users\fanous\Desktop\isis.jpg">
            <a:extLst>
              <a:ext uri="{FF2B5EF4-FFF2-40B4-BE49-F238E27FC236}">
                <a16:creationId xmlns:a16="http://schemas.microsoft.com/office/drawing/2014/main" id="{37B33063-FAD8-4CD0-82D7-279ED6F7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250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24806C1-AB90-47E8-88DA-DCF7AA42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Další druhy náboženského extremismu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14277B-B1B4-4E03-937A-11D7F2500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/>
              <a:t>Problematická scientologie </a:t>
            </a:r>
          </a:p>
          <a:p>
            <a:pPr eaLnBrk="1" hangingPunct="1"/>
            <a:r>
              <a:rPr lang="cs-CZ" altLang="cs-CZ" sz="2200" b="1"/>
              <a:t>Satanismus</a:t>
            </a:r>
          </a:p>
          <a:p>
            <a:pPr eaLnBrk="1" hangingPunct="1"/>
            <a:r>
              <a:rPr lang="cs-CZ" altLang="cs-CZ" sz="2200" b="1"/>
              <a:t>Vampyrismus </a:t>
            </a:r>
          </a:p>
          <a:p>
            <a:pPr eaLnBrk="1" hangingPunct="1"/>
            <a:r>
              <a:rPr lang="cs-CZ" altLang="cs-CZ" sz="2200" b="1"/>
              <a:t>Některé sekty </a:t>
            </a:r>
          </a:p>
          <a:p>
            <a:pPr eaLnBrk="1" hangingPunct="1"/>
            <a:endParaRPr lang="cs-CZ" altLang="cs-CZ" sz="2200" b="1"/>
          </a:p>
          <a:p>
            <a:pPr eaLnBrk="1" hangingPunct="1"/>
            <a:endParaRPr lang="cs-CZ" altLang="cs-CZ" sz="2200" b="1"/>
          </a:p>
          <a:p>
            <a:pPr eaLnBrk="1" hangingPunct="1"/>
            <a:r>
              <a:rPr lang="cs-CZ" altLang="cs-CZ" sz="2200"/>
              <a:t>Extremistickou je taková skupina, která směřuje proti demokracii – křesťanský fundamentalismus sem nepatří, stejně jako některé sekty</a:t>
            </a:r>
          </a:p>
          <a:p>
            <a:pPr eaLnBrk="1" hangingPunct="1"/>
            <a:r>
              <a:rPr lang="cs-CZ" altLang="cs-CZ" sz="2200"/>
              <a:t>Možné propojování náboženství s ostatními typy extremismu:</a:t>
            </a:r>
            <a:br>
              <a:rPr lang="cs-CZ" altLang="cs-CZ" sz="2200"/>
            </a:br>
            <a:r>
              <a:rPr lang="cs-CZ" altLang="cs-CZ" sz="2200"/>
              <a:t>např. katolicismus a fašismus (Francovo Španělsko),</a:t>
            </a:r>
            <a:br>
              <a:rPr lang="cs-CZ" altLang="cs-CZ" sz="2200"/>
            </a:br>
            <a:r>
              <a:rPr lang="cs-CZ" altLang="cs-CZ" sz="2200"/>
              <a:t>(neo)nacismus a pohanství (staro-germánská náboženství)</a:t>
            </a:r>
          </a:p>
          <a:p>
            <a:pPr eaLnBrk="1" hangingPunct="1"/>
            <a:endParaRPr lang="cs-CZ" altLang="cs-CZ" sz="2200"/>
          </a:p>
          <a:p>
            <a:pPr eaLnBrk="1" hangingPunct="1"/>
            <a:endParaRPr lang="cs-CZ" altLang="cs-CZ" sz="2200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48CF875C-5F1C-4B5A-8F97-E507C576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071563"/>
            <a:ext cx="2120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4FC2C95B-6ACA-4617-A127-68B8C715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Ekologický extremismus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5177EBE1-54C6-4562-940C-B192DD352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ve jménu přírody či jejích částí, často propojeno s anarchismem</a:t>
            </a:r>
          </a:p>
          <a:p>
            <a:r>
              <a:rPr lang="cs-CZ" altLang="cs-CZ"/>
              <a:t>Eko-extremistické a eko-teroristické skupiny v České republice působily a „militantní environmentalisté (by) mohli být (znovu) aktivizováni“ (Mareš)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2EEFD42-F937-41B8-BFE3-F3111D01D7C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Skinheads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0B5AA16-A272-483A-A341-98D5D092C3C5}"/>
              </a:ext>
            </a:extLst>
          </p:cNvPr>
          <p:cNvSpPr>
            <a:spLocks noGrp="1" noRot="1"/>
          </p:cNvSpPr>
          <p:nvPr>
            <p:ph type="body" idx="1"/>
          </p:nvPr>
        </p:nvSpPr>
        <p:spPr>
          <a:xfrm>
            <a:off x="250825" y="1571625"/>
            <a:ext cx="8594725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Skinheads</a:t>
            </a:r>
            <a:r>
              <a:rPr lang="cs-CZ" altLang="cs-CZ" sz="2400"/>
              <a:t> – k nám proniklo </a:t>
            </a:r>
            <a:r>
              <a:rPr lang="cs-CZ" altLang="cs-CZ" sz="2400" b="1"/>
              <a:t>koncem 80. let a zač. 90.</a:t>
            </a:r>
            <a:r>
              <a:rPr lang="cs-CZ" altLang="cs-CZ" sz="2400"/>
              <a:t> let.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Skinheads </a:t>
            </a:r>
            <a:r>
              <a:rPr lang="cs-CZ" altLang="cs-CZ" sz="2400"/>
              <a:t>je označení pro subkulturu nebo skupinu lidí vyznávající a praktikující určitý životní styl a směr, jehož kořeny sahají až na</a:t>
            </a:r>
            <a:r>
              <a:rPr lang="cs-CZ" altLang="cs-CZ" sz="2400" b="1"/>
              <a:t> </a:t>
            </a:r>
            <a:r>
              <a:rPr lang="cs-CZ" altLang="cs-CZ" sz="2400"/>
              <a:t>Jamajku do 50. let 20. století</a:t>
            </a:r>
            <a:r>
              <a:rPr lang="cs-CZ" altLang="cs-CZ" sz="2400" b="1"/>
              <a:t> </a:t>
            </a:r>
            <a:r>
              <a:rPr lang="cs-CZ" altLang="cs-CZ" sz="2400"/>
              <a:t>jako reakce na zvyšující se</a:t>
            </a:r>
            <a:r>
              <a:rPr lang="cs-CZ" altLang="cs-CZ" sz="2400" b="1"/>
              <a:t> </a:t>
            </a:r>
            <a:r>
              <a:rPr lang="cs-CZ" altLang="cs-CZ" sz="2400"/>
              <a:t>nezaměstnanost</a:t>
            </a:r>
            <a:r>
              <a:rPr lang="cs-CZ" altLang="cs-CZ" sz="2400" b="1"/>
              <a:t> </a:t>
            </a:r>
            <a:r>
              <a:rPr lang="cs-CZ" altLang="cs-CZ" sz="2400"/>
              <a:t>v městských oblastech. Potom se toto hnutí přeneslo do</a:t>
            </a:r>
            <a:r>
              <a:rPr lang="cs-CZ" altLang="cs-CZ" sz="24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Velké Británie </a:t>
            </a:r>
            <a:r>
              <a:rPr lang="cs-CZ" altLang="cs-CZ" sz="2400"/>
              <a:t>za předchůdce se považují </a:t>
            </a:r>
            <a:r>
              <a:rPr lang="cs-CZ" altLang="cs-CZ" sz="2400" b="1"/>
              <a:t>Boot Boys </a:t>
            </a:r>
            <a:r>
              <a:rPr lang="cs-CZ" altLang="cs-CZ" sz="2400"/>
              <a:t>– boty </a:t>
            </a:r>
            <a:r>
              <a:rPr lang="cs-CZ" altLang="cs-CZ" sz="2400" b="1"/>
              <a:t>martensky</a:t>
            </a:r>
            <a:r>
              <a:rPr lang="cs-CZ" altLang="cs-CZ" sz="2400"/>
              <a:t> (Češi – farmářky), kluci </a:t>
            </a:r>
            <a:r>
              <a:rPr lang="cs-CZ" altLang="cs-CZ" sz="2400" b="1"/>
              <a:t>dělnického povolání - milovali pivo, opovrhovali vzděláním, nesnášeli studenty, nenáviděli hippies a narkomany,</a:t>
            </a:r>
            <a:r>
              <a:rPr lang="cs-CZ" altLang="cs-CZ" sz="2400"/>
              <a:t> krátké vlasy – odmítali dlouhé vlasy – říkalo se jim – </a:t>
            </a:r>
            <a:r>
              <a:rPr lang="cs-CZ" altLang="cs-CZ" sz="2400" b="1"/>
              <a:t>semišové vlasy - </a:t>
            </a:r>
            <a:r>
              <a:rPr lang="cs-CZ" altLang="cs-CZ" sz="2400"/>
              <a:t>vyholená hlava - zabraňuje při rvačce uchopení za vlasy;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napadali hlavně </a:t>
            </a:r>
            <a:r>
              <a:rPr lang="cs-CZ" altLang="cs-CZ" sz="2400" b="1"/>
              <a:t>homosexuály a pákistánské přistěhovalce do VB</a:t>
            </a:r>
            <a:r>
              <a:rPr lang="cs-CZ" altLang="cs-CZ" sz="2400"/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CE01DAB-1AD1-478B-B192-E531DF47438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cs-CZ" altLang="cs-CZ"/>
              <a:t>Hooligans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F65019-34D7-4138-89A4-61630A494CA3}"/>
              </a:ext>
            </a:extLst>
          </p:cNvPr>
          <p:cNvSpPr>
            <a:spLocks noGrp="1" noRot="1"/>
          </p:cNvSpPr>
          <p:nvPr>
            <p:ph type="body" idx="1"/>
          </p:nvPr>
        </p:nvSpPr>
        <p:spPr>
          <a:xfrm>
            <a:off x="457200" y="1428750"/>
            <a:ext cx="8229600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Radikální sportovní (fotbaloví) fanoušci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Sportovní nevraživost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Chuligáni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Ultras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www.hooligans.cz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7582732E-E671-4371-B029-E74E99EA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857250"/>
            <a:ext cx="4029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3B27779-620D-4D0B-8206-F6B4945A3C6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Filmy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7177F96-1144-4C7F-A835-401F2BB04DED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Býti skinheadem – Skinhead attitude </a:t>
            </a:r>
          </a:p>
          <a:p>
            <a:pPr eaLnBrk="1" hangingPunct="1"/>
            <a:r>
              <a:rPr lang="cs-CZ" altLang="cs-CZ" sz="2800"/>
              <a:t>Non Plus Ultras</a:t>
            </a:r>
          </a:p>
          <a:p>
            <a:pPr eaLnBrk="1" hangingPunct="1"/>
            <a:r>
              <a:rPr lang="cs-CZ" altLang="cs-CZ" sz="2800"/>
              <a:t>Ráj, hned teď</a:t>
            </a:r>
          </a:p>
          <a:p>
            <a:pPr eaLnBrk="1" hangingPunct="1"/>
            <a:r>
              <a:rPr lang="cs-CZ" altLang="cs-CZ" sz="2800"/>
              <a:t>Hooligans</a:t>
            </a:r>
          </a:p>
          <a:p>
            <a:pPr eaLnBrk="1" hangingPunct="1"/>
            <a:r>
              <a:rPr lang="cs-CZ" altLang="cs-CZ" sz="2800"/>
              <a:t>Romper Stomper   </a:t>
            </a:r>
          </a:p>
          <a:p>
            <a:pPr eaLnBrk="1" hangingPunct="1"/>
            <a:r>
              <a:rPr lang="cs-CZ" altLang="cs-CZ" sz="2800"/>
              <a:t>Svatý boj</a:t>
            </a:r>
          </a:p>
          <a:p>
            <a:pPr eaLnBrk="1" hangingPunct="1"/>
            <a:r>
              <a:rPr lang="cs-CZ" altLang="cs-CZ" sz="2800"/>
              <a:t>Proč?</a:t>
            </a:r>
          </a:p>
          <a:p>
            <a:pPr eaLnBrk="1" hangingPunct="1"/>
            <a:r>
              <a:rPr lang="cs-CZ" altLang="cs-CZ" sz="2800"/>
              <a:t>Horem pádem</a:t>
            </a:r>
          </a:p>
          <a:p>
            <a:pPr eaLnBrk="1" hangingPunct="1"/>
            <a:endParaRPr lang="cs-CZ" altLang="cs-CZ" sz="2800"/>
          </a:p>
        </p:txBody>
      </p:sp>
      <p:pic>
        <p:nvPicPr>
          <p:cNvPr id="37892" name="Picture 5" descr="obal">
            <a:extLst>
              <a:ext uri="{FF2B5EF4-FFF2-40B4-BE49-F238E27FC236}">
                <a16:creationId xmlns:a16="http://schemas.microsoft.com/office/drawing/2014/main" id="{2A6EC697-9498-4D9D-9ABC-BF144A67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2181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A59C166-F33F-4797-A9F6-C59F757C1FF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HUDEBNÍ KAPELY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6BF602-8104-4915-97A0-CE939DD058E2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Braník</a:t>
            </a:r>
            <a:r>
              <a:rPr lang="cs-CZ" altLang="cs-CZ" sz="2400"/>
              <a:t>: Soudní proces v roce 1995 za antisemitismus a rasismus.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Valašská liga: “Nový řád”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i="1"/>
              <a:t>“Do židovských ghet vtrhne bílá smrt, naše města jen pro bílé, stejně jako předměstí.”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S. A. D.: “Nic než národ”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i="1"/>
              <a:t>“Ňákej negromil to všechno tady zkazil tím, že těm zvířatům teď u nás poskyt azyl.”</a:t>
            </a:r>
          </a:p>
          <a:p>
            <a:pPr eaLnBrk="1" hangingPunct="1"/>
            <a:r>
              <a:rPr lang="cs-CZ" altLang="cs-CZ" sz="2400" b="1"/>
              <a:t>Vlajka: “Zabijem všechny”</a:t>
            </a:r>
          </a:p>
          <a:p>
            <a:pPr eaLnBrk="1" hangingPunct="1"/>
            <a:r>
              <a:rPr lang="cs-CZ" altLang="cs-CZ" sz="2400" b="1" i="1"/>
              <a:t>“Žena, děti – nezajímá, chceme vyhrát, táhni pryč, bude válka rasová, už se blíží první zteč. Zabijem! Zabijem! Zabijem! Zabijem všechny!”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BF1B380-CEC7-4C61-AEDE-E6ECD256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Internet a média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12096D5D-60B0-4D68-A579-88F8A385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Sociální sítě (facebook atd.)</a:t>
            </a:r>
          </a:p>
          <a:p>
            <a:r>
              <a:rPr lang="cs-CZ" altLang="cs-CZ"/>
              <a:t>Dezinformační weby</a:t>
            </a:r>
          </a:p>
          <a:p>
            <a:endParaRPr lang="cs-CZ" altLang="cs-CZ"/>
          </a:p>
          <a:p>
            <a:pPr>
              <a:buFont typeface="Arial" panose="020B0604020202020204" pitchFamily="34" charset="0"/>
              <a:buNone/>
            </a:pPr>
            <a:r>
              <a:rPr lang="cs-CZ" altLang="cs-CZ" i="1"/>
              <a:t>  Fake news, propaganda, konspirační teorie</a:t>
            </a:r>
          </a:p>
          <a:p>
            <a:endParaRPr lang="cs-CZ" altLang="cs-CZ"/>
          </a:p>
        </p:txBody>
      </p:sp>
      <p:pic>
        <p:nvPicPr>
          <p:cNvPr id="39940" name="Picture 2" descr="C:\Users\fanous\Desktop\fakenews.jpg">
            <a:extLst>
              <a:ext uri="{FF2B5EF4-FFF2-40B4-BE49-F238E27FC236}">
                <a16:creationId xmlns:a16="http://schemas.microsoft.com/office/drawing/2014/main" id="{426218E6-3237-4A96-BE60-A4EA9542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F9EBD-B7F1-46DA-9280-FCB573BD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Extremismus v demokratické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34B40-3AEC-46C1-B5D7-A13E3F70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sz="2400" dirty="0"/>
              <a:t>Extremismus je spojen se sociálním konfliktem. S tím jde ruku v ruce určitá míra radikalismu. Jak se přelívá sociální konflikt, tak se přelívá extremismus –</a:t>
            </a:r>
          </a:p>
          <a:p>
            <a:r>
              <a:rPr lang="cs-CZ" sz="2400" dirty="0"/>
              <a:t>-  pokud se v nějaké oblasti extremismus vyřešil, tak se přelil jinam: např. v CZ mají všichni rádi Romy </a:t>
            </a:r>
            <a:r>
              <a:rPr lang="cs-CZ" sz="2400" dirty="0">
                <a:sym typeface="Wingdings 3" panose="05040102010807070707" pitchFamily="18" charset="2"/>
              </a:rPr>
              <a:t> </a:t>
            </a:r>
            <a:r>
              <a:rPr lang="cs-CZ" sz="2400" dirty="0"/>
              <a:t>tak se extremismus/napětí se přelilo do jiného tématu)</a:t>
            </a:r>
          </a:p>
          <a:p>
            <a:r>
              <a:rPr lang="cs-CZ" sz="2400" dirty="0"/>
              <a:t>energie přetrvávající v DEMO společnosti. </a:t>
            </a:r>
          </a:p>
          <a:p>
            <a:r>
              <a:rPr lang="cs-CZ" sz="2400" dirty="0"/>
              <a:t>Pokud by EX z DEMO zmizel, tak je </a:t>
            </a:r>
            <a:r>
              <a:rPr lang="cs-CZ" sz="2400"/>
              <a:t>něco špatně…</a:t>
            </a:r>
            <a:endParaRPr lang="cs-CZ" sz="2400" dirty="0"/>
          </a:p>
          <a:p>
            <a:r>
              <a:rPr lang="cs-CZ" sz="2400" dirty="0"/>
              <a:t>DEMO je založena na toleranci, a to i opačných názorů jako jsou projevy EX. </a:t>
            </a:r>
          </a:p>
          <a:p>
            <a:r>
              <a:rPr lang="cs-CZ" sz="2400" dirty="0"/>
              <a:t>DEMO musí z principu tolerovat nepřátele a v důsledku je i financuje. </a:t>
            </a:r>
          </a:p>
        </p:txBody>
      </p:sp>
    </p:spTree>
    <p:extLst>
      <p:ext uri="{BB962C8B-B14F-4D97-AF65-F5344CB8AC3E}">
        <p14:creationId xmlns:p14="http://schemas.microsoft.com/office/powerpoint/2010/main" val="2299325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B7B336CE-CF5E-4C3C-BCF0-79D4EE35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625"/>
          </a:xfrm>
        </p:spPr>
        <p:txBody>
          <a:bodyPr/>
          <a:lstStyle/>
          <a:p>
            <a:r>
              <a:rPr lang="cs-CZ" altLang="cs-CZ" dirty="0">
                <a:solidFill>
                  <a:srgbClr val="376092"/>
                </a:solidFill>
                <a:latin typeface="Fira Sans Black"/>
                <a:ea typeface="Fira Sans Black"/>
                <a:cs typeface="Fira Sans Black"/>
              </a:rPr>
              <a:t>Učební programy a materiály (nejen) k extremismu</a:t>
            </a:r>
            <a:endParaRPr lang="cs-CZ" altLang="cs-CZ" dirty="0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EDC8D70C-F357-441F-8CE8-C0C152CB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5590"/>
            <a:ext cx="8229600" cy="5812410"/>
          </a:xfrm>
        </p:spPr>
        <p:txBody>
          <a:bodyPr/>
          <a:lstStyle/>
          <a:p>
            <a:r>
              <a:rPr lang="cs-CZ" sz="2400" dirty="0">
                <a:hlinkClick r:id="rId2"/>
              </a:rPr>
              <a:t>http://rozcestnik.envio.cz/</a:t>
            </a:r>
            <a:endParaRPr lang="cs-CZ" altLang="cs-CZ" sz="2200" b="1" dirty="0"/>
          </a:p>
          <a:p>
            <a:r>
              <a:rPr lang="cs-CZ" altLang="cs-CZ" sz="2200" b="1" dirty="0"/>
              <a:t>Člověk v tísni</a:t>
            </a:r>
            <a:r>
              <a:rPr lang="cs-CZ" altLang="cs-CZ" sz="2200" dirty="0"/>
              <a:t> – projekt VARIANTY : </a:t>
            </a:r>
            <a:r>
              <a:rPr lang="cs-CZ" altLang="cs-CZ" sz="2200" dirty="0">
                <a:hlinkClick r:id="rId3"/>
              </a:rPr>
              <a:t>https://www.varianty.cz/</a:t>
            </a:r>
            <a:r>
              <a:rPr lang="cs-CZ" altLang="cs-CZ" sz="2200" b="1" dirty="0"/>
              <a:t> </a:t>
            </a:r>
          </a:p>
          <a:p>
            <a:r>
              <a:rPr lang="en-US" altLang="cs-CZ" sz="2200" b="1" dirty="0"/>
              <a:t>Amnesty International</a:t>
            </a:r>
            <a:r>
              <a:rPr lang="cs-CZ" altLang="cs-CZ" sz="2200" b="1" dirty="0"/>
              <a:t> - </a:t>
            </a:r>
            <a:r>
              <a:rPr lang="en-US" altLang="cs-CZ" sz="2200" dirty="0" err="1"/>
              <a:t>Menšiny</a:t>
            </a:r>
            <a:r>
              <a:rPr lang="en-US" altLang="cs-CZ" sz="2200" dirty="0"/>
              <a:t> a stereotypy </a:t>
            </a:r>
            <a:r>
              <a:rPr lang="cs-CZ" altLang="cs-CZ" sz="2200" dirty="0"/>
              <a:t>: </a:t>
            </a:r>
            <a:r>
              <a:rPr lang="cs-CZ" altLang="cs-CZ" sz="2200" dirty="0">
                <a:hlinkClick r:id="rId4"/>
              </a:rPr>
              <a:t>https://www.amnesty.cz/vzdelavani/metodiky</a:t>
            </a:r>
            <a:r>
              <a:rPr lang="cs-CZ" altLang="cs-CZ" sz="2200" dirty="0"/>
              <a:t> </a:t>
            </a:r>
          </a:p>
          <a:p>
            <a:r>
              <a:rPr lang="cs-CZ" altLang="cs-CZ" sz="2200" b="1" dirty="0" err="1"/>
              <a:t>Exran</a:t>
            </a:r>
            <a:r>
              <a:rPr lang="cs-CZ" altLang="cs-CZ" sz="2200" dirty="0"/>
              <a:t> – charita Brno; aktivity zaměřené na xenofobii, rasismus, extremismus, neonacismus a antisemitismus </a:t>
            </a:r>
            <a:r>
              <a:rPr lang="cs-CZ" altLang="cs-CZ" sz="2200" dirty="0">
                <a:hlinkClick r:id="rId5"/>
              </a:rPr>
              <a:t>https://celsuz.cz/fotogalerie/multikulturni-vyukove-programy-exran/</a:t>
            </a:r>
            <a:r>
              <a:rPr lang="cs-CZ" altLang="cs-CZ" sz="2200" dirty="0"/>
              <a:t> </a:t>
            </a:r>
          </a:p>
          <a:p>
            <a:r>
              <a:rPr lang="cs-CZ" altLang="cs-CZ" sz="2200" b="1" dirty="0" err="1"/>
              <a:t>Stereotýpek</a:t>
            </a:r>
            <a:r>
              <a:rPr lang="cs-CZ" altLang="cs-CZ" sz="2200" b="1" dirty="0"/>
              <a:t> v nás </a:t>
            </a:r>
            <a:r>
              <a:rPr lang="cs-CZ" altLang="cs-CZ" sz="2200" dirty="0"/>
              <a:t>– Multikulturní centrum Praha; prevence xenofobie a rasismu mezi žáky SOŠ a SOU prostřednictvím interkulturní výchovy s využitím interaktivních a zážitkových metod : </a:t>
            </a:r>
            <a:r>
              <a:rPr lang="cs-CZ" altLang="cs-CZ" sz="2200" dirty="0">
                <a:hlinkClick r:id="rId6"/>
              </a:rPr>
              <a:t>http://stereotypek.mkc.cz/metodika-38/</a:t>
            </a:r>
            <a:r>
              <a:rPr lang="cs-CZ" altLang="cs-CZ" sz="2200" dirty="0"/>
              <a:t> </a:t>
            </a:r>
          </a:p>
          <a:p>
            <a:r>
              <a:rPr lang="cs-CZ" altLang="cs-CZ" sz="2200" b="1" dirty="0"/>
              <a:t>Jsme lidé jedné země </a:t>
            </a:r>
            <a:r>
              <a:rPr lang="cs-CZ" altLang="cs-CZ" sz="2200" dirty="0"/>
              <a:t>– Organizace pro pomoc uprchlíkům; prevence rasismu a xenofobie a posílení kladných postojů k tolerantní občanské multikulturní společnosti : </a:t>
            </a:r>
            <a:r>
              <a:rPr lang="cs-CZ" altLang="cs-CZ" sz="2200" dirty="0">
                <a:hlinkClick r:id="rId7"/>
              </a:rPr>
              <a:t>http://www.lidejednezeme.cz/</a:t>
            </a:r>
            <a:r>
              <a:rPr lang="cs-CZ" altLang="cs-CZ" sz="2200" dirty="0"/>
              <a:t> </a:t>
            </a:r>
          </a:p>
          <a:p>
            <a:endParaRPr lang="cs-CZ" altLang="cs-CZ" sz="2400" b="1" dirty="0">
              <a:solidFill>
                <a:srgbClr val="376092"/>
              </a:solidFill>
            </a:endParaRPr>
          </a:p>
          <a:p>
            <a:endParaRPr lang="cs-CZ" altLang="cs-CZ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B94215F-0731-41F8-B67B-63B55785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CF0E6202-6F56-4E0B-8160-6D5585DF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49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Mareš, M. (2003): </a:t>
            </a:r>
            <a:r>
              <a:rPr lang="cs-CZ" altLang="cs-CZ" sz="2100" i="1" dirty="0"/>
              <a:t>Pravicový extremismus a radikalismus v ČR.</a:t>
            </a:r>
            <a:r>
              <a:rPr lang="cs-CZ" altLang="cs-CZ" sz="2100" dirty="0"/>
              <a:t> Brno: </a:t>
            </a:r>
            <a:r>
              <a:rPr lang="cs-CZ" altLang="cs-CZ" sz="2100" dirty="0" err="1"/>
              <a:t>Barrister</a:t>
            </a:r>
            <a:r>
              <a:rPr lang="cs-CZ" altLang="cs-CZ" sz="2100" dirty="0"/>
              <a:t> a </a:t>
            </a:r>
            <a:r>
              <a:rPr lang="cs-CZ" altLang="cs-CZ" sz="2100" dirty="0" err="1"/>
              <a:t>Principal</a:t>
            </a:r>
            <a:r>
              <a:rPr lang="cs-CZ" altLang="cs-CZ" sz="2100" dirty="0"/>
              <a:t>, CSS.</a:t>
            </a:r>
          </a:p>
          <a:p>
            <a:r>
              <a:rPr lang="cs-CZ" altLang="cs-CZ" sz="2100" dirty="0" err="1"/>
              <a:t>Besançon</a:t>
            </a:r>
            <a:r>
              <a:rPr lang="cs-CZ" altLang="cs-CZ" sz="2100" dirty="0"/>
              <a:t>, A., &amp; </a:t>
            </a:r>
            <a:r>
              <a:rPr lang="cs-CZ" altLang="cs-CZ" sz="2100" dirty="0" err="1"/>
              <a:t>Furet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F.Novák</a:t>
            </a:r>
            <a:r>
              <a:rPr lang="cs-CZ" altLang="cs-CZ" sz="2100" dirty="0"/>
              <a:t>, M. (Ed.). (2002). </a:t>
            </a:r>
            <a:r>
              <a:rPr lang="cs-CZ" altLang="cs-CZ" sz="2100" i="1" dirty="0"/>
              <a:t>Komunismus a fašismus</a:t>
            </a:r>
            <a:r>
              <a:rPr lang="cs-CZ" altLang="cs-CZ" sz="2100" dirty="0"/>
              <a:t>. Praha: Institut pro středoevropskou kulturu a politiku.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Charvát, J. (2007): </a:t>
            </a:r>
            <a:r>
              <a:rPr lang="cs-CZ" altLang="cs-CZ" sz="2100" i="1" dirty="0"/>
              <a:t>Současný politický extremismus a radikalismus</a:t>
            </a:r>
            <a:r>
              <a:rPr lang="cs-CZ" altLang="cs-CZ" sz="2100" dirty="0"/>
              <a:t>. Praha: Portál.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err="1"/>
              <a:t>Milza</a:t>
            </a:r>
            <a:r>
              <a:rPr lang="cs-CZ" altLang="cs-CZ" sz="2100" dirty="0"/>
              <a:t>, P. (2004): </a:t>
            </a:r>
            <a:r>
              <a:rPr lang="cs-CZ" altLang="cs-CZ" sz="2100" i="1" dirty="0"/>
              <a:t>Evropa v černých košilích</a:t>
            </a:r>
            <a:r>
              <a:rPr lang="cs-CZ" altLang="cs-CZ" sz="2100" dirty="0"/>
              <a:t>. Praha: Themis.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Smolík, J. (2008): </a:t>
            </a:r>
            <a:r>
              <a:rPr lang="cs-CZ" altLang="cs-CZ" sz="2100" i="1" dirty="0"/>
              <a:t>Fotbalové chuligánství.</a:t>
            </a:r>
            <a:r>
              <a:rPr lang="cs-CZ" altLang="cs-CZ" sz="2100" dirty="0"/>
              <a:t> Brno: Plachý.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Chmelík, J. (2000): </a:t>
            </a:r>
            <a:r>
              <a:rPr lang="cs-CZ" altLang="cs-CZ" sz="2100" i="1" dirty="0"/>
              <a:t>Symbolika extremistických hnutí</a:t>
            </a:r>
            <a:r>
              <a:rPr lang="cs-CZ" altLang="cs-CZ" sz="2100" dirty="0"/>
              <a:t>. Praha</a:t>
            </a:r>
          </a:p>
          <a:p>
            <a:r>
              <a:rPr lang="cs-CZ" altLang="cs-CZ" sz="2100" dirty="0" err="1"/>
              <a:t>Jelloun</a:t>
            </a:r>
            <a:r>
              <a:rPr lang="cs-CZ" altLang="cs-CZ" sz="2100" dirty="0"/>
              <a:t>, T., B. (2004):</a:t>
            </a:r>
            <a:r>
              <a:rPr lang="cs-CZ" altLang="cs-CZ" sz="2100" b="1" dirty="0"/>
              <a:t> </a:t>
            </a:r>
            <a:r>
              <a:rPr lang="cs-CZ" altLang="cs-CZ" sz="2100" i="1" dirty="0"/>
              <a:t>Tati, co je to rasismus?</a:t>
            </a:r>
            <a:r>
              <a:rPr lang="cs-CZ" altLang="cs-CZ" sz="2100" b="1" dirty="0"/>
              <a:t> </a:t>
            </a:r>
            <a:r>
              <a:rPr lang="cs-CZ" altLang="cs-CZ" sz="2100" dirty="0"/>
              <a:t>Praha: Dauphin.</a:t>
            </a:r>
          </a:p>
          <a:p>
            <a:r>
              <a:rPr lang="cs-CZ" altLang="cs-CZ" sz="2100" dirty="0"/>
              <a:t>Mareš, M., Smolík J., Suchánek, M. (2004): </a:t>
            </a:r>
            <a:r>
              <a:rPr lang="cs-CZ" altLang="cs-CZ" sz="2100" i="1" dirty="0"/>
              <a:t>Fotbaloví chuligáni : evropská dimenze subkultury</a:t>
            </a:r>
            <a:r>
              <a:rPr lang="cs-CZ" altLang="cs-CZ" sz="2100" dirty="0"/>
              <a:t>. Brno: Centrum strategických studií a </a:t>
            </a:r>
            <a:r>
              <a:rPr lang="cs-CZ" altLang="cs-CZ" sz="2100" dirty="0" err="1"/>
              <a:t>Barrister</a:t>
            </a:r>
            <a:r>
              <a:rPr lang="cs-CZ" altLang="cs-CZ" sz="2100" dirty="0"/>
              <a:t> &amp; </a:t>
            </a:r>
            <a:r>
              <a:rPr lang="cs-CZ" altLang="cs-CZ" sz="2100" dirty="0" err="1"/>
              <a:t>Principal</a:t>
            </a:r>
            <a:r>
              <a:rPr lang="cs-CZ" altLang="cs-CZ" sz="2100" dirty="0"/>
              <a:t>. </a:t>
            </a:r>
          </a:p>
          <a:p>
            <a:r>
              <a:rPr lang="cs-CZ" altLang="cs-CZ" sz="2100" dirty="0"/>
              <a:t>Hanuš, J., </a:t>
            </a:r>
            <a:r>
              <a:rPr lang="cs-CZ" altLang="cs-CZ" sz="2100" dirty="0" err="1"/>
              <a:t>ed</a:t>
            </a:r>
            <a:r>
              <a:rPr lang="cs-CZ" altLang="cs-CZ" sz="2100" dirty="0"/>
              <a:t>. (2012): </a:t>
            </a:r>
            <a:r>
              <a:rPr lang="cs-CZ" altLang="cs-CZ" sz="2100" i="1" dirty="0"/>
              <a:t>Křesťané a socialismus 1945-1989. </a:t>
            </a:r>
            <a:r>
              <a:rPr lang="cs-CZ" altLang="cs-CZ" sz="2100" dirty="0"/>
              <a:t>Brno: CDK.</a:t>
            </a:r>
          </a:p>
          <a:p>
            <a:r>
              <a:rPr lang="cs-CZ" altLang="cs-CZ" sz="2100" dirty="0"/>
              <a:t>Gregor, M., &amp; Vejvodová, P. (2018). </a:t>
            </a:r>
            <a:r>
              <a:rPr lang="cs-CZ" altLang="cs-CZ" sz="2100" i="1" dirty="0"/>
              <a:t>Nejlepší kniha o </a:t>
            </a:r>
            <a:r>
              <a:rPr lang="cs-CZ" altLang="cs-CZ" sz="2100" i="1" dirty="0" err="1"/>
              <a:t>fake</a:t>
            </a:r>
            <a:r>
              <a:rPr lang="cs-CZ" altLang="cs-CZ" sz="2100" i="1" dirty="0"/>
              <a:t> </a:t>
            </a:r>
            <a:r>
              <a:rPr lang="cs-CZ" altLang="cs-CZ" sz="2100" i="1" dirty="0" err="1"/>
              <a:t>news</a:t>
            </a:r>
            <a:r>
              <a:rPr lang="cs-CZ" altLang="cs-CZ" sz="2100" i="1" dirty="0"/>
              <a:t>, dezinformacích a manipulacích!!!</a:t>
            </a:r>
            <a:r>
              <a:rPr lang="cs-CZ" altLang="cs-CZ" sz="2100" dirty="0"/>
              <a:t>. Brno: </a:t>
            </a:r>
            <a:r>
              <a:rPr lang="cs-CZ" altLang="cs-CZ" sz="2100" dirty="0" err="1"/>
              <a:t>CPress</a:t>
            </a:r>
            <a:r>
              <a:rPr lang="cs-CZ" altLang="cs-CZ" sz="2100" dirty="0"/>
              <a:t>.</a:t>
            </a:r>
          </a:p>
          <a:p>
            <a:r>
              <a:rPr lang="cs-CZ" altLang="cs-CZ" sz="2100" dirty="0" err="1"/>
              <a:t>Alvarová</a:t>
            </a:r>
            <a:r>
              <a:rPr lang="cs-CZ" altLang="cs-CZ" sz="2100" dirty="0"/>
              <a:t>, A. (2017). </a:t>
            </a:r>
            <a:r>
              <a:rPr lang="cs-CZ" altLang="cs-CZ" sz="2100" i="1" dirty="0"/>
              <a:t>Průmysl lži: propaganda, konspirace a dezinformační válka</a:t>
            </a:r>
            <a:r>
              <a:rPr lang="cs-CZ" altLang="cs-CZ" sz="2100" dirty="0"/>
              <a:t>. Praha: Stanislav </a:t>
            </a:r>
            <a:r>
              <a:rPr lang="cs-CZ" altLang="cs-CZ" sz="2100" dirty="0" err="1"/>
              <a:t>Juhaňák</a:t>
            </a:r>
            <a:r>
              <a:rPr lang="cs-CZ" altLang="cs-CZ" sz="2100" dirty="0"/>
              <a:t> - Triton.</a:t>
            </a:r>
            <a:br>
              <a:rPr lang="cs-CZ" altLang="cs-CZ" sz="2400" dirty="0"/>
            </a:b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2228A-446E-45B0-B1A8-5D1C7A69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identity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14A66-1965-43DA-8623-98F7BE751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sz="2800" dirty="0"/>
              <a:t>globalizace, zrychlený svět, tlačení ke </a:t>
            </a:r>
            <a:r>
              <a:rPr lang="cs-CZ" sz="2800" dirty="0" err="1"/>
              <a:t>kosmopolitarismu</a:t>
            </a:r>
            <a:r>
              <a:rPr lang="cs-CZ" sz="2800" dirty="0"/>
              <a:t> - někteří neví kam vlastně patří - a tedy </a:t>
            </a:r>
            <a:r>
              <a:rPr lang="cs-CZ" sz="2800" b="1" dirty="0"/>
              <a:t>pocit vykořeněnosti</a:t>
            </a:r>
            <a:r>
              <a:rPr lang="cs-CZ" sz="2800" dirty="0"/>
              <a:t>…</a:t>
            </a:r>
          </a:p>
          <a:p>
            <a:r>
              <a:rPr lang="cs-CZ" sz="2800" dirty="0"/>
              <a:t>spojené s </a:t>
            </a:r>
            <a:r>
              <a:rPr lang="cs-CZ" sz="2800" b="1" dirty="0"/>
              <a:t>migrační</a:t>
            </a:r>
            <a:r>
              <a:rPr lang="cs-CZ" sz="2800" dirty="0"/>
              <a:t> krizí o to více nabývá</a:t>
            </a:r>
          </a:p>
          <a:p>
            <a:r>
              <a:rPr lang="cs-CZ" sz="2800" dirty="0"/>
              <a:t>ve spojení s </a:t>
            </a:r>
            <a:r>
              <a:rPr lang="cs-CZ" sz="2800" b="1" dirty="0"/>
              <a:t>ekonomickou</a:t>
            </a:r>
            <a:r>
              <a:rPr lang="cs-CZ" sz="2800" dirty="0"/>
              <a:t> krizí ještě o to víc</a:t>
            </a:r>
          </a:p>
          <a:p>
            <a:r>
              <a:rPr lang="cs-CZ" sz="2800" dirty="0"/>
              <a:t>„Snaha“ </a:t>
            </a:r>
            <a:r>
              <a:rPr lang="cs-CZ" sz="2800" b="1" dirty="0"/>
              <a:t>obnovit národní identitu</a:t>
            </a:r>
            <a:r>
              <a:rPr lang="cs-CZ" sz="2800" dirty="0"/>
              <a:t>, návrat ke křesťanským kořenům národa… </a:t>
            </a:r>
          </a:p>
          <a:p>
            <a:r>
              <a:rPr lang="cs-CZ" sz="2800" dirty="0"/>
              <a:t>s tématem identity šikovně pracuje krajní pravice - 	nabízí alternativu kým je a kam patří a to je pro 	mnoho lidí velmi důležité, tedy jaká je jeho 	identita a kam patří</a:t>
            </a:r>
          </a:p>
        </p:txBody>
      </p:sp>
    </p:spTree>
    <p:extLst>
      <p:ext uri="{BB962C8B-B14F-4D97-AF65-F5344CB8AC3E}">
        <p14:creationId xmlns:p14="http://schemas.microsoft.com/office/powerpoint/2010/main" val="22868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741" y="980728"/>
            <a:ext cx="7886700" cy="2237198"/>
          </a:xfrm>
        </p:spPr>
        <p:txBody>
          <a:bodyPr>
            <a:normAutofit fontScale="90000"/>
          </a:bodyPr>
          <a:lstStyle/>
          <a:p>
            <a:r>
              <a:rPr lang="cs-CZ" b="1" i="1" dirty="0">
                <a:latin typeface="+mn-lt"/>
              </a:rPr>
              <a:t>„Demokracie je nejhorší způsob vlády s výjimkou všech ostatních, které jsme vyzkoušeli.“</a:t>
            </a:r>
            <a:br>
              <a:rPr lang="en-GB" b="1" i="1" dirty="0">
                <a:latin typeface="+mn-lt"/>
              </a:rPr>
            </a:br>
            <a:endParaRPr lang="en-GB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7886700" cy="407701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DEMOKRACIE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28" y="2694454"/>
            <a:ext cx="4047667" cy="215428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A576FF0-BB92-46A6-A059-0905E64883D7}"/>
              </a:ext>
            </a:extLst>
          </p:cNvPr>
          <p:cNvSpPr/>
          <p:nvPr/>
        </p:nvSpPr>
        <p:spPr>
          <a:xfrm>
            <a:off x="144328" y="4814335"/>
            <a:ext cx="8999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„Demokracie je metoda, která nám zaručuje, že se nám nebude vládnout lépe, než si zasluhujeme.“ </a:t>
            </a:r>
          </a:p>
          <a:p>
            <a:r>
              <a:rPr lang="cs-CZ" b="1" dirty="0"/>
              <a:t>George Bernard Shaw</a:t>
            </a:r>
          </a:p>
          <a:p>
            <a:endParaRPr lang="cs-CZ" b="1" dirty="0"/>
          </a:p>
          <a:p>
            <a:r>
              <a:rPr lang="cs-CZ" i="1" dirty="0"/>
              <a:t>„Nejlepším argumentem proti demokracii je pětiminutový rozhovor s průměrným voličem.“</a:t>
            </a:r>
            <a:r>
              <a:rPr lang="cs-CZ" dirty="0"/>
              <a:t> </a:t>
            </a:r>
            <a:r>
              <a:rPr lang="cs-CZ" b="1" dirty="0"/>
              <a:t>Winston Churchill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7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886700" cy="908721"/>
          </a:xfrm>
        </p:spPr>
        <p:txBody>
          <a:bodyPr/>
          <a:lstStyle/>
          <a:p>
            <a:r>
              <a:rPr lang="cs-CZ" dirty="0"/>
              <a:t>Demokracie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9862" y="764704"/>
            <a:ext cx="7886700" cy="3263504"/>
          </a:xfrm>
        </p:spPr>
        <p:txBody>
          <a:bodyPr/>
          <a:lstStyle/>
          <a:p>
            <a:r>
              <a:rPr lang="cs-CZ" dirty="0"/>
              <a:t>Problém jednotného chápání pojmu demokracie</a:t>
            </a:r>
          </a:p>
          <a:p>
            <a:r>
              <a:rPr lang="cs-CZ" dirty="0"/>
              <a:t>Praxe demokracie je trvalým a diskutovaným problémem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42" y="2856088"/>
            <a:ext cx="3343712" cy="23442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0" y="2856088"/>
            <a:ext cx="4189003" cy="234423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44E7A83-CAF4-4FAF-A803-C0E491983DD1}"/>
              </a:ext>
            </a:extLst>
          </p:cNvPr>
          <p:cNvSpPr/>
          <p:nvPr/>
        </p:nvSpPr>
        <p:spPr>
          <a:xfrm>
            <a:off x="251520" y="5236911"/>
            <a:ext cx="9033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Diskutovány jsou i práva a svobody jednotlivců a jejich míra. </a:t>
            </a:r>
          </a:p>
          <a:p>
            <a:r>
              <a:rPr lang="cs-CZ" b="1" dirty="0">
                <a:solidFill>
                  <a:srgbClr val="7030A0"/>
                </a:solidFill>
              </a:rPr>
              <a:t>Příkladem</a:t>
            </a:r>
            <a:r>
              <a:rPr lang="cs-CZ" dirty="0">
                <a:solidFill>
                  <a:srgbClr val="7030A0"/>
                </a:solidFill>
              </a:rPr>
              <a:t> může být postoj ke státním symbolům. Je spálení státní vlajky nebo vyvěšení červených trenek na Pražském hradě vyjádřením svobody projevu nebo útokem na základní posvátné zásady a symboly, na nichž je budován daný demokratický stát? Odpovědi se mohou různit a také se velmi různí.  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6A69B-57BD-45A9-9AB7-366A5282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cs-CZ" dirty="0"/>
              <a:t>…a ještě co umění?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31E9D-3E54-45E2-AE9F-1E78BA8A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Porušit realizací uměleckého díla zákon za účelem poukázání na problém je legitimní (oprávněné).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12CDDF-1D82-4570-9E08-582F45AF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" y="2801741"/>
            <a:ext cx="6071115" cy="405625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3296BE0-420E-4EC1-8DF7-47CE5AD0E69D}"/>
              </a:ext>
            </a:extLst>
          </p:cNvPr>
          <p:cNvSpPr/>
          <p:nvPr/>
        </p:nvSpPr>
        <p:spPr>
          <a:xfrm>
            <a:off x="6466651" y="5242466"/>
            <a:ext cx="279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Segoe UI" panose="020B0502040204020203" pitchFamily="34" charset="0"/>
              </a:rPr>
              <a:t>50 </a:t>
            </a:r>
            <a:r>
              <a:rPr lang="cs-CZ" b="1" dirty="0">
                <a:solidFill>
                  <a:srgbClr val="000000"/>
                </a:solidFill>
                <a:latin typeface="Segoe UI" panose="020B0502040204020203" pitchFamily="34" charset="0"/>
              </a:rPr>
              <a:t>m</a:t>
            </a:r>
            <a:r>
              <a:rPr lang="pt-BR" b="1" baseline="30000" dirty="0">
                <a:solidFill>
                  <a:srgbClr val="000000"/>
                </a:solidFill>
                <a:latin typeface="Segoe UI" panose="020B0502040204020203" pitchFamily="34" charset="0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Segoe UI" panose="020B0502040204020203" pitchFamily="34" charset="0"/>
              </a:rPr>
              <a:t> VEŘEJNÉHO PROSTORU</a:t>
            </a:r>
            <a:endParaRPr lang="cs-CZ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EPOS 257</a:t>
            </a:r>
            <a:endParaRPr lang="cs-CZ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2010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BB0F5B7-625A-4C3B-95CB-992E0675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22" y="1916832"/>
            <a:ext cx="446598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1217F-F7BA-4870-8DE4-BDDB45C2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9009"/>
            <a:ext cx="8229600" cy="58018"/>
          </a:xfrm>
        </p:spPr>
        <p:txBody>
          <a:bodyPr/>
          <a:lstStyle/>
          <a:p>
            <a:r>
              <a:rPr lang="cs-CZ" sz="300" dirty="0"/>
              <a:t>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45FE137-BD82-409C-8A9A-C877FF36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0" y="35606"/>
            <a:ext cx="4423062" cy="31127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D8D415-ACD2-4611-B27B-0753B40B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75" y="3184277"/>
            <a:ext cx="4572000" cy="365139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140EA1C-C48E-4D79-9349-2A9D84BB4C53}"/>
              </a:ext>
            </a:extLst>
          </p:cNvPr>
          <p:cNvSpPr/>
          <p:nvPr/>
        </p:nvSpPr>
        <p:spPr>
          <a:xfrm>
            <a:off x="76930" y="4825310"/>
            <a:ext cx="439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Segoe UI" panose="020B0502040204020203" pitchFamily="34" charset="0"/>
              </a:rPr>
              <a:t>MEDIÁLNÍ REALITA, „</a:t>
            </a:r>
            <a:r>
              <a:rPr lang="cs-CZ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Ztohoven</a:t>
            </a:r>
            <a:r>
              <a:rPr lang="cs-CZ" b="1" dirty="0">
                <a:solidFill>
                  <a:srgbClr val="000000"/>
                </a:solidFill>
                <a:latin typeface="Segoe UI" panose="020B0502040204020203" pitchFamily="34" charset="0"/>
              </a:rPr>
              <a:t>“,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57675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913</TotalTime>
  <Words>2503</Words>
  <Application>Microsoft Office PowerPoint</Application>
  <PresentationFormat>Předvádění na obrazovce (4:3)</PresentationFormat>
  <Paragraphs>340</Paragraphs>
  <Slides>41</Slides>
  <Notes>3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Constantia</vt:lpstr>
      <vt:lpstr>Fira Sans Black</vt:lpstr>
      <vt:lpstr>Segoe UI</vt:lpstr>
      <vt:lpstr>Wingdings</vt:lpstr>
      <vt:lpstr>Wingdings 2</vt:lpstr>
      <vt:lpstr>Motiv sady Office</vt:lpstr>
      <vt:lpstr>Papír</vt:lpstr>
      <vt:lpstr>EXTREMISMUS</vt:lpstr>
      <vt:lpstr>.</vt:lpstr>
      <vt:lpstr>.</vt:lpstr>
      <vt:lpstr>Extremismus v demokratické společnosti</vt:lpstr>
      <vt:lpstr>Krize identity</vt:lpstr>
      <vt:lpstr>„Demokracie je nejhorší způsob vlády s výjimkou všech ostatních, které jsme vyzkoušeli.“ </vt:lpstr>
      <vt:lpstr>Demokracie</vt:lpstr>
      <vt:lpstr>…a ještě co umění?</vt:lpstr>
      <vt:lpstr>.</vt:lpstr>
      <vt:lpstr>.</vt:lpstr>
      <vt:lpstr>Prezentace aplikace PowerPoint</vt:lpstr>
      <vt:lpstr>Aktivita</vt:lpstr>
      <vt:lpstr>Prezentace aplikace PowerPoint</vt:lpstr>
      <vt:lpstr>.</vt:lpstr>
      <vt:lpstr>.</vt:lpstr>
      <vt:lpstr>.</vt:lpstr>
      <vt:lpstr>Společné znaky</vt:lpstr>
      <vt:lpstr>Konspirační teorie</vt:lpstr>
      <vt:lpstr>Dělení extremismu</vt:lpstr>
      <vt:lpstr>Politický extremismus</vt:lpstr>
      <vt:lpstr>Politický extremismus a vztah k násilí</vt:lpstr>
      <vt:lpstr>   Radikalismus a extremismus</vt:lpstr>
      <vt:lpstr>         Pravicový extremismus</vt:lpstr>
      <vt:lpstr>Neonacismus a (neo)fašismus</vt:lpstr>
      <vt:lpstr>Nacionalismus</vt:lpstr>
      <vt:lpstr>Prezentace aplikace PowerPoint</vt:lpstr>
      <vt:lpstr>Nacionalismus v ČR</vt:lpstr>
      <vt:lpstr>Levicový extremismus</vt:lpstr>
      <vt:lpstr>Komunismus</vt:lpstr>
      <vt:lpstr>Komunismus</vt:lpstr>
      <vt:lpstr>Anarchismus</vt:lpstr>
      <vt:lpstr>Islamistický extremismus (islámský fundamentalismus)</vt:lpstr>
      <vt:lpstr>Další druhy náboženského extremismu</vt:lpstr>
      <vt:lpstr>Ekologický extremismus</vt:lpstr>
      <vt:lpstr>Skinheads</vt:lpstr>
      <vt:lpstr>Hooligans</vt:lpstr>
      <vt:lpstr>Filmy</vt:lpstr>
      <vt:lpstr>HUDEBNÍ KAPELY</vt:lpstr>
      <vt:lpstr>Internet a média</vt:lpstr>
      <vt:lpstr>Učební programy a materiály (nejen) k extremismu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EXTREMISMUS</dc:title>
  <dc:creator>fana</dc:creator>
  <cp:lastModifiedBy>František Trapl</cp:lastModifiedBy>
  <cp:revision>109</cp:revision>
  <dcterms:created xsi:type="dcterms:W3CDTF">2012-04-23T07:04:27Z</dcterms:created>
  <dcterms:modified xsi:type="dcterms:W3CDTF">2020-05-06T21:13:52Z</dcterms:modified>
</cp:coreProperties>
</file>