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8" r:id="rId5"/>
    <p:sldId id="266" r:id="rId6"/>
    <p:sldId id="269" r:id="rId7"/>
    <p:sldId id="270" r:id="rId8"/>
    <p:sldId id="271" r:id="rId9"/>
    <p:sldId id="272" r:id="rId10"/>
    <p:sldId id="267" r:id="rId11"/>
    <p:sldId id="27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0BCDE-2F1C-4C11-BB21-01B2A41AFD82}" v="5014" dt="2019-06-18T21:25:41.446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3/13/2020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3/13/2020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3/13/2020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3/13/2020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3/13/2020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3/13/2020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3/13/2020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3/13/2020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3/13/2020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3/13/2020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3/13/2020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3/13/2020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3/13/2020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z.depositphotos.com/232152474/stock-illustration-human-gastrointestinal-tract-digestive-system.html" TargetMode="External"/><Relationship Id="rId2" Type="http://schemas.openxmlformats.org/officeDocument/2006/relationships/hyperlink" Target="http://clipartportal.com/human-body-clipart-for-kids-2-2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haonline.cz/clanek/aha-pro-zeny-zdravi-a-relax/130864/lexikon-zdravi-aby-klouby-nebolely.html" TargetMode="External"/><Relationship Id="rId4" Type="http://schemas.openxmlformats.org/officeDocument/2006/relationships/hyperlink" Target="https://cs.wikipedia.org/wiki/Org%C3%A1nov%C3%A1_sousta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Člověk a jeho tělo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Stavba lidského těla pro I.stupeň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pro zopakování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45413-0523-4CD2-B1BA-87B2FF9A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základní stavební jednotkou tkáně?</a:t>
            </a:r>
          </a:p>
          <a:p>
            <a:pPr lvl="2"/>
            <a:endParaRPr lang="cs-CZ" dirty="0"/>
          </a:p>
          <a:p>
            <a:r>
              <a:rPr lang="cs-CZ" dirty="0"/>
              <a:t>Jak se nazývá výměna špatně fungujícího orgánu za orgán od dárce?</a:t>
            </a:r>
          </a:p>
          <a:p>
            <a:pPr lvl="2"/>
            <a:endParaRPr lang="cs-CZ" dirty="0"/>
          </a:p>
          <a:p>
            <a:r>
              <a:rPr lang="cs-CZ" dirty="0"/>
              <a:t>Která soustava orgánů plní funkci transportu kyslíku mezi orgány?</a:t>
            </a:r>
          </a:p>
          <a:p>
            <a:pPr lvl="2"/>
            <a:endParaRPr lang="cs-CZ" dirty="0"/>
          </a:p>
          <a:p>
            <a:r>
              <a:rPr lang="cs-CZ" dirty="0"/>
              <a:t>Do jaké orgánové soustavy byste zařadili plíce?</a:t>
            </a:r>
          </a:p>
          <a:p>
            <a:pPr lvl="2"/>
            <a:endParaRPr lang="cs-CZ" dirty="0"/>
          </a:p>
          <a:p>
            <a:r>
              <a:rPr lang="cs-CZ" dirty="0"/>
              <a:t>Kterým zařízením se dá vyšetřit aktivita srdce?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pro zopakování a Odpovědi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45413-0523-4CD2-B1BA-87B2FF9A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základní stavební jednotkou tkáně?</a:t>
            </a:r>
          </a:p>
          <a:p>
            <a:pPr marL="365760" lvl="1" indent="0">
              <a:buNone/>
            </a:pPr>
            <a:r>
              <a:rPr lang="cs-CZ" b="1" i="1" dirty="0"/>
              <a:t>	Buňka</a:t>
            </a:r>
          </a:p>
          <a:p>
            <a:r>
              <a:rPr lang="cs-CZ" dirty="0"/>
              <a:t>Jak se nazývá výměna špatně fungujícího orgánu za orgán od dárce?</a:t>
            </a:r>
          </a:p>
          <a:p>
            <a:pPr marL="685800" lvl="2" indent="0">
              <a:buNone/>
            </a:pPr>
            <a:r>
              <a:rPr lang="cs-CZ" sz="1800" b="1" i="1" dirty="0"/>
              <a:t>	Transplantace</a:t>
            </a:r>
          </a:p>
          <a:p>
            <a:r>
              <a:rPr lang="cs-CZ" dirty="0"/>
              <a:t>Která soustava orgánů plní funkci transportu kyslíku mezi orgány?</a:t>
            </a:r>
          </a:p>
          <a:p>
            <a:pPr marL="685800" lvl="2" indent="0">
              <a:buNone/>
            </a:pPr>
            <a:r>
              <a:rPr lang="cs-CZ" sz="1800" b="1" i="1" dirty="0"/>
              <a:t>	Oběhová soustava</a:t>
            </a:r>
          </a:p>
          <a:p>
            <a:r>
              <a:rPr lang="cs-CZ" dirty="0"/>
              <a:t>Do jaké orgánové soustavy byste zařadili plíce?</a:t>
            </a:r>
          </a:p>
          <a:p>
            <a:pPr marL="685800" lvl="2" indent="0">
              <a:buNone/>
            </a:pPr>
            <a:r>
              <a:rPr lang="cs-CZ" sz="1800" b="1" i="1" dirty="0"/>
              <a:t>	Dýchací soustava</a:t>
            </a:r>
          </a:p>
          <a:p>
            <a:r>
              <a:rPr lang="cs-CZ" dirty="0"/>
              <a:t>Kterým zařízením se dá vyšetřit aktivita srdce?</a:t>
            </a:r>
          </a:p>
          <a:p>
            <a:pPr marL="1005840" lvl="3" indent="0">
              <a:buNone/>
            </a:pPr>
            <a:r>
              <a:rPr lang="cs-CZ" b="1" i="1" dirty="0"/>
              <a:t>EKG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542A6-6714-4E3B-863A-DAEA90EAEFA2}"/>
              </a:ext>
            </a:extLst>
          </p:cNvPr>
          <p:cNvSpPr txBox="1"/>
          <p:nvPr/>
        </p:nvSpPr>
        <p:spPr>
          <a:xfrm>
            <a:off x="1452943" y="645129"/>
            <a:ext cx="6580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http://clipartportal.com/human-body-clipart-for-kids-2-2/</a:t>
            </a:r>
            <a:endParaRPr lang="cs-CZ" dirty="0"/>
          </a:p>
          <a:p>
            <a:endParaRPr lang="cs-CZ" dirty="0">
              <a:hlinkClick r:id="rId3"/>
            </a:endParaRPr>
          </a:p>
          <a:p>
            <a:r>
              <a:rPr lang="en-US" dirty="0">
                <a:hlinkClick r:id="rId3"/>
              </a:rPr>
              <a:t>https://cz.depositphotos.com/232152474/stock-illustration-human-gastrointestinal-tract-digestive-system.html</a:t>
            </a:r>
            <a:endParaRPr lang="cs-CZ" dirty="0"/>
          </a:p>
          <a:p>
            <a:endParaRPr lang="cs-CZ" dirty="0"/>
          </a:p>
          <a:p>
            <a:r>
              <a:rPr lang="en-US" dirty="0">
                <a:hlinkClick r:id="rId4"/>
              </a:rPr>
              <a:t>https://cs.wikipedia.org/wiki/Org%C3%A1nov%C3%A1_soustava</a:t>
            </a:r>
            <a:endParaRPr lang="cs-CZ" dirty="0"/>
          </a:p>
          <a:p>
            <a:endParaRPr lang="cs-CZ" dirty="0"/>
          </a:p>
          <a:p>
            <a:r>
              <a:rPr lang="en-US" dirty="0">
                <a:hlinkClick r:id="rId5"/>
              </a:rPr>
              <a:t>https://www.ahaonline.cz/clanek/aha-pro-zeny-zdravi-a-relax/130864/lexikon-zdravi-aby-klouby-nebolely.html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2791" y="57968"/>
            <a:ext cx="9372600" cy="1200150"/>
          </a:xfrm>
        </p:spPr>
        <p:txBody>
          <a:bodyPr/>
          <a:lstStyle/>
          <a:p>
            <a:r>
              <a:rPr lang="cs-CZ" dirty="0"/>
              <a:t>Stavba lidského těla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3526" y="1476784"/>
            <a:ext cx="9372600" cy="4114800"/>
          </a:xfrm>
        </p:spPr>
        <p:txBody>
          <a:bodyPr/>
          <a:lstStyle/>
          <a:p>
            <a:r>
              <a:rPr lang="cs-CZ" dirty="0"/>
              <a:t>Z jakých částí se skládá lidské tělo </a:t>
            </a:r>
            <a:endParaRPr lang="en-US" dirty="0"/>
          </a:p>
          <a:p>
            <a:r>
              <a:rPr lang="cs-CZ" dirty="0"/>
              <a:t>Co je to orgán a jaké v těle máme</a:t>
            </a:r>
            <a:endParaRPr lang="en-US" dirty="0"/>
          </a:p>
          <a:p>
            <a:r>
              <a:rPr lang="cs-CZ" dirty="0"/>
              <a:t>Jak můžeme vyšetřit lidské tělo</a:t>
            </a:r>
            <a:endParaRPr lang="en-US" dirty="0"/>
          </a:p>
        </p:txBody>
      </p:sp>
      <p:pic>
        <p:nvPicPr>
          <p:cNvPr id="1026" name="Picture 2" descr="VÃ½sledek obrÃ¡zku pro human body for kids">
            <a:extLst>
              <a:ext uri="{FF2B5EF4-FFF2-40B4-BE49-F238E27FC236}">
                <a16:creationId xmlns:a16="http://schemas.microsoft.com/office/drawing/2014/main" id="{E2AF99BD-3B43-47FB-86CA-1D3F94BB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5" y="1212398"/>
            <a:ext cx="4902980" cy="49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7425" y="219696"/>
            <a:ext cx="9372600" cy="646331"/>
          </a:xfrm>
        </p:spPr>
        <p:txBody>
          <a:bodyPr/>
          <a:lstStyle/>
          <a:p>
            <a:r>
              <a:rPr lang="cs-CZ" dirty="0"/>
              <a:t>Části lidského těla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96105" y="960736"/>
            <a:ext cx="9792548" cy="427687"/>
          </a:xfrm>
        </p:spPr>
        <p:txBody>
          <a:bodyPr/>
          <a:lstStyle/>
          <a:p>
            <a:pPr marL="45720" indent="0">
              <a:buNone/>
            </a:pPr>
            <a:r>
              <a:rPr lang="cs-CZ" dirty="0"/>
              <a:t>Lidské </a:t>
            </a:r>
            <a:r>
              <a:rPr lang="en-US" dirty="0" err="1"/>
              <a:t>tělo</a:t>
            </a:r>
            <a:r>
              <a:rPr lang="en-US" dirty="0"/>
              <a:t> se </a:t>
            </a:r>
            <a:r>
              <a:rPr lang="en-US" dirty="0" err="1"/>
              <a:t>skládá</a:t>
            </a:r>
            <a:r>
              <a:rPr lang="en-US" dirty="0"/>
              <a:t> </a:t>
            </a:r>
            <a:r>
              <a:rPr lang="cs-CZ" dirty="0"/>
              <a:t>z hlavy, krku, trupu, horních a dolních končetin</a:t>
            </a:r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11561E-759D-48C0-B2A9-14EEE39E80F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322379" y="1432644"/>
            <a:ext cx="2179637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796DB-FBE9-4B68-A2DF-487966DEA9AD}"/>
              </a:ext>
            </a:extLst>
          </p:cNvPr>
          <p:cNvSpPr txBox="1"/>
          <p:nvPr/>
        </p:nvSpPr>
        <p:spPr>
          <a:xfrm>
            <a:off x="3551014" y="179080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Hlava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0FC55-0E67-46C1-8E22-92E98C0EFBE6}"/>
              </a:ext>
            </a:extLst>
          </p:cNvPr>
          <p:cNvSpPr txBox="1"/>
          <p:nvPr/>
        </p:nvSpPr>
        <p:spPr>
          <a:xfrm>
            <a:off x="6827242" y="260983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Krk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419C3-DDDC-400C-A619-8919C2DD788B}"/>
              </a:ext>
            </a:extLst>
          </p:cNvPr>
          <p:cNvSpPr txBox="1"/>
          <p:nvPr/>
        </p:nvSpPr>
        <p:spPr>
          <a:xfrm>
            <a:off x="3598322" y="3086628"/>
            <a:ext cx="64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Trup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DF199-05B7-48CC-8CDC-36032B09EC5F}"/>
              </a:ext>
            </a:extLst>
          </p:cNvPr>
          <p:cNvSpPr txBox="1"/>
          <p:nvPr/>
        </p:nvSpPr>
        <p:spPr>
          <a:xfrm>
            <a:off x="6473216" y="3490044"/>
            <a:ext cx="123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Horní končetiny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A3B4B-AD81-41F0-AF5A-EB8701D75850}"/>
              </a:ext>
            </a:extLst>
          </p:cNvPr>
          <p:cNvSpPr txBox="1"/>
          <p:nvPr/>
        </p:nvSpPr>
        <p:spPr>
          <a:xfrm>
            <a:off x="3346630" y="461327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Dolní </a:t>
            </a:r>
          </a:p>
          <a:p>
            <a:pPr algn="ctr"/>
            <a:r>
              <a:rPr lang="cs-CZ" dirty="0"/>
              <a:t>končetiny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734219-BA90-4AF6-90C5-BC51AD84858A}"/>
              </a:ext>
            </a:extLst>
          </p:cNvPr>
          <p:cNvCxnSpPr>
            <a:stCxn id="9" idx="3"/>
          </p:cNvCxnSpPr>
          <p:nvPr/>
        </p:nvCxnSpPr>
        <p:spPr>
          <a:xfrm>
            <a:off x="4322379" y="1975469"/>
            <a:ext cx="833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A6BF90-CC66-4EF4-95C1-B3E4D82FEFC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246128" y="3271294"/>
            <a:ext cx="118417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15493A-F926-4978-86EA-DCCA77649D16}"/>
              </a:ext>
            </a:extLst>
          </p:cNvPr>
          <p:cNvCxnSpPr>
            <a:stCxn id="10" idx="1"/>
          </p:cNvCxnSpPr>
          <p:nvPr/>
        </p:nvCxnSpPr>
        <p:spPr>
          <a:xfrm flipH="1">
            <a:off x="5708660" y="2794501"/>
            <a:ext cx="1118582" cy="29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9676F3-2BBB-473C-B483-C25F9393496D}"/>
              </a:ext>
            </a:extLst>
          </p:cNvPr>
          <p:cNvCxnSpPr>
            <a:stCxn id="12" idx="0"/>
          </p:cNvCxnSpPr>
          <p:nvPr/>
        </p:nvCxnSpPr>
        <p:spPr>
          <a:xfrm flipH="1">
            <a:off x="6034477" y="3490044"/>
            <a:ext cx="1055819" cy="48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D17FFC-27C4-48CF-816A-1EC8D3DECB51}"/>
              </a:ext>
            </a:extLst>
          </p:cNvPr>
          <p:cNvCxnSpPr>
            <a:stCxn id="13" idx="3"/>
          </p:cNvCxnSpPr>
          <p:nvPr/>
        </p:nvCxnSpPr>
        <p:spPr>
          <a:xfrm flipV="1">
            <a:off x="4526761" y="4936438"/>
            <a:ext cx="6735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2679" y="274276"/>
            <a:ext cx="9723438" cy="566738"/>
          </a:xfrm>
        </p:spPr>
        <p:txBody>
          <a:bodyPr>
            <a:normAutofit/>
          </a:bodyPr>
          <a:lstStyle/>
          <a:p>
            <a:r>
              <a:rPr lang="cs-CZ" dirty="0"/>
              <a:t>Jak dělíme tělo dál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90117" y="1066025"/>
            <a:ext cx="1176338" cy="4921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/>
              <a:t>Hlava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3A104-7474-4C73-B97A-A7A4205149A3}"/>
              </a:ext>
            </a:extLst>
          </p:cNvPr>
          <p:cNvSpPr/>
          <p:nvPr/>
        </p:nvSpPr>
        <p:spPr>
          <a:xfrm>
            <a:off x="690117" y="3137786"/>
            <a:ext cx="1940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b="1" dirty="0"/>
              <a:t>Horní končetina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45029-16D9-420F-AD15-9EFD962C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96" y="1415644"/>
            <a:ext cx="1376373" cy="1343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DCCEFA-B822-4B70-AA2A-5A0B14B67282}"/>
              </a:ext>
            </a:extLst>
          </p:cNvPr>
          <p:cNvSpPr/>
          <p:nvPr/>
        </p:nvSpPr>
        <p:spPr>
          <a:xfrm>
            <a:off x="1796772" y="163606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čelo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0B9FE-85F0-4DD9-AD11-E4906508969D}"/>
              </a:ext>
            </a:extLst>
          </p:cNvPr>
          <p:cNvSpPr/>
          <p:nvPr/>
        </p:nvSpPr>
        <p:spPr>
          <a:xfrm>
            <a:off x="1954203" y="208383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oči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85662-E22C-4292-8041-04F83EE5E224}"/>
              </a:ext>
            </a:extLst>
          </p:cNvPr>
          <p:cNvSpPr/>
          <p:nvPr/>
        </p:nvSpPr>
        <p:spPr>
          <a:xfrm>
            <a:off x="2200150" y="2517716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nos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2A6349-43B8-4248-93DF-5A6332BE3E19}"/>
              </a:ext>
            </a:extLst>
          </p:cNvPr>
          <p:cNvCxnSpPr>
            <a:stCxn id="6" idx="3"/>
          </p:cNvCxnSpPr>
          <p:nvPr/>
        </p:nvCxnSpPr>
        <p:spPr>
          <a:xfrm>
            <a:off x="2404631" y="1820726"/>
            <a:ext cx="916296" cy="26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0074D3-56C9-45BC-ACA0-035250341454}"/>
              </a:ext>
            </a:extLst>
          </p:cNvPr>
          <p:cNvCxnSpPr>
            <a:stCxn id="7" idx="3"/>
          </p:cNvCxnSpPr>
          <p:nvPr/>
        </p:nvCxnSpPr>
        <p:spPr>
          <a:xfrm>
            <a:off x="2432219" y="2268496"/>
            <a:ext cx="743777" cy="3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B04A4C-98EA-4786-803F-637C5D6A82FA}"/>
              </a:ext>
            </a:extLst>
          </p:cNvPr>
          <p:cNvCxnSpPr>
            <a:stCxn id="14" idx="3"/>
          </p:cNvCxnSpPr>
          <p:nvPr/>
        </p:nvCxnSpPr>
        <p:spPr>
          <a:xfrm flipV="1">
            <a:off x="2767934" y="2406143"/>
            <a:ext cx="552993" cy="29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504AAD-EF36-4971-8B0F-898961DB8532}"/>
              </a:ext>
            </a:extLst>
          </p:cNvPr>
          <p:cNvSpPr txBox="1"/>
          <p:nvPr/>
        </p:nvSpPr>
        <p:spPr>
          <a:xfrm>
            <a:off x="4502991" y="153599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uši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3C0B3A-C442-4563-8AC7-D3DFDEF5E981}"/>
              </a:ext>
            </a:extLst>
          </p:cNvPr>
          <p:cNvSpPr txBox="1"/>
          <p:nvPr/>
        </p:nvSpPr>
        <p:spPr>
          <a:xfrm>
            <a:off x="4051969" y="2491984"/>
            <a:ext cx="79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brada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5DBF47-4DBA-45FC-828A-75D2A6E86CA1}"/>
              </a:ext>
            </a:extLst>
          </p:cNvPr>
          <p:cNvSpPr txBox="1"/>
          <p:nvPr/>
        </p:nvSpPr>
        <p:spPr>
          <a:xfrm>
            <a:off x="4324236" y="201399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ústa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34868B-1E76-45AE-B696-D4F62434E964}"/>
              </a:ext>
            </a:extLst>
          </p:cNvPr>
          <p:cNvCxnSpPr>
            <a:stCxn id="26" idx="1"/>
          </p:cNvCxnSpPr>
          <p:nvPr/>
        </p:nvCxnSpPr>
        <p:spPr>
          <a:xfrm flipH="1">
            <a:off x="3960538" y="1720664"/>
            <a:ext cx="542453" cy="51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8D197B0-FEDA-4FB9-9F9D-F1358A13ABDD}"/>
              </a:ext>
            </a:extLst>
          </p:cNvPr>
          <p:cNvCxnSpPr>
            <a:stCxn id="30" idx="1"/>
          </p:cNvCxnSpPr>
          <p:nvPr/>
        </p:nvCxnSpPr>
        <p:spPr>
          <a:xfrm flipH="1">
            <a:off x="3476110" y="2198657"/>
            <a:ext cx="848126" cy="355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AF98D1-ACE8-4D33-9E52-164F6AEF210F}"/>
              </a:ext>
            </a:extLst>
          </p:cNvPr>
          <p:cNvCxnSpPr>
            <a:stCxn id="27" idx="1"/>
            <a:endCxn id="5" idx="2"/>
          </p:cNvCxnSpPr>
          <p:nvPr/>
        </p:nvCxnSpPr>
        <p:spPr>
          <a:xfrm flipH="1">
            <a:off x="3440883" y="2676650"/>
            <a:ext cx="611086" cy="8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A24A3062-BDB3-46EF-8C7F-87A5B1B5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49" y="1723260"/>
            <a:ext cx="933457" cy="122397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8851D81-6D75-4531-98F4-1C7B05093C24}"/>
              </a:ext>
            </a:extLst>
          </p:cNvPr>
          <p:cNvSpPr txBox="1"/>
          <p:nvPr/>
        </p:nvSpPr>
        <p:spPr>
          <a:xfrm>
            <a:off x="7049709" y="1068525"/>
            <a:ext cx="64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Trup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9F889-6B92-48D3-B6A0-67546D6DC035}"/>
              </a:ext>
            </a:extLst>
          </p:cNvPr>
          <p:cNvSpPr txBox="1"/>
          <p:nvPr/>
        </p:nvSpPr>
        <p:spPr>
          <a:xfrm>
            <a:off x="9000598" y="138463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prsa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863F00-3230-493D-8254-CF3330C4DF1F}"/>
              </a:ext>
            </a:extLst>
          </p:cNvPr>
          <p:cNvSpPr txBox="1"/>
          <p:nvPr/>
        </p:nvSpPr>
        <p:spPr>
          <a:xfrm>
            <a:off x="9166543" y="228620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břicho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BF6C8-535E-42E6-BFA5-FC2CFDABC4B7}"/>
              </a:ext>
            </a:extLst>
          </p:cNvPr>
          <p:cNvSpPr txBox="1"/>
          <p:nvPr/>
        </p:nvSpPr>
        <p:spPr>
          <a:xfrm>
            <a:off x="7245047" y="240873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záda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62BEFF-BB5B-4E36-98BF-E227F30058D9}"/>
              </a:ext>
            </a:extLst>
          </p:cNvPr>
          <p:cNvCxnSpPr>
            <a:stCxn id="40" idx="1"/>
          </p:cNvCxnSpPr>
          <p:nvPr/>
        </p:nvCxnSpPr>
        <p:spPr>
          <a:xfrm flipH="1">
            <a:off x="8597978" y="1569305"/>
            <a:ext cx="402620" cy="51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A723356-DF14-4BBF-9527-EE7263AEC56F}"/>
              </a:ext>
            </a:extLst>
          </p:cNvPr>
          <p:cNvCxnSpPr>
            <a:stCxn id="41" idx="1"/>
          </p:cNvCxnSpPr>
          <p:nvPr/>
        </p:nvCxnSpPr>
        <p:spPr>
          <a:xfrm flipH="1" flipV="1">
            <a:off x="8567096" y="2385919"/>
            <a:ext cx="599447" cy="8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48E9F7-B1E8-445B-A26F-263639AE21AC}"/>
              </a:ext>
            </a:extLst>
          </p:cNvPr>
          <p:cNvCxnSpPr>
            <a:cxnSpLocks/>
          </p:cNvCxnSpPr>
          <p:nvPr/>
        </p:nvCxnSpPr>
        <p:spPr>
          <a:xfrm flipV="1">
            <a:off x="7593059" y="2385919"/>
            <a:ext cx="588292" cy="151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FCF8674-D634-4373-8A87-B1BEDCE37436}"/>
              </a:ext>
            </a:extLst>
          </p:cNvPr>
          <p:cNvSpPr/>
          <p:nvPr/>
        </p:nvSpPr>
        <p:spPr>
          <a:xfrm>
            <a:off x="7049709" y="3332687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Dolní končetina </a:t>
            </a:r>
            <a:endParaRPr lang="en-US" b="1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BE90AA2-799C-4E66-AF25-88B320B2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866" y="3895293"/>
            <a:ext cx="990223" cy="23308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21AAF10-2FF6-43DC-A085-DFFAAFC0D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913" y="3363157"/>
            <a:ext cx="1257687" cy="1699161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0BA0A8-DF37-424E-9F03-A59DFA9CC236}"/>
              </a:ext>
            </a:extLst>
          </p:cNvPr>
          <p:cNvSpPr/>
          <p:nvPr/>
        </p:nvSpPr>
        <p:spPr>
          <a:xfrm>
            <a:off x="1793925" y="3465444"/>
            <a:ext cx="98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rameno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BB98F26-2807-453B-B669-3DF62EC54838}"/>
              </a:ext>
            </a:extLst>
          </p:cNvPr>
          <p:cNvCxnSpPr/>
          <p:nvPr/>
        </p:nvCxnSpPr>
        <p:spPr>
          <a:xfrm flipV="1">
            <a:off x="2785993" y="3686656"/>
            <a:ext cx="848126" cy="1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B9BAAE90-3DB4-4E94-AB4E-C1A82EB00FE4}"/>
              </a:ext>
            </a:extLst>
          </p:cNvPr>
          <p:cNvSpPr/>
          <p:nvPr/>
        </p:nvSpPr>
        <p:spPr>
          <a:xfrm>
            <a:off x="4354788" y="3280778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paže</a:t>
            </a:r>
            <a:endParaRPr lang="en-US" dirty="0"/>
          </a:p>
        </p:txBody>
      </p: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D4C3D047-D807-43B1-9A9A-279B8A117C20}"/>
              </a:ext>
            </a:extLst>
          </p:cNvPr>
          <p:cNvCxnSpPr>
            <a:stCxn id="63" idx="1"/>
          </p:cNvCxnSpPr>
          <p:nvPr/>
        </p:nvCxnSpPr>
        <p:spPr>
          <a:xfrm flipH="1">
            <a:off x="3634119" y="3465444"/>
            <a:ext cx="720669" cy="46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BFC5A3DA-6831-46D6-BB5E-5D5CE393ACA4}"/>
              </a:ext>
            </a:extLst>
          </p:cNvPr>
          <p:cNvSpPr/>
          <p:nvPr/>
        </p:nvSpPr>
        <p:spPr>
          <a:xfrm>
            <a:off x="2054705" y="393392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loket</a:t>
            </a:r>
            <a:endParaRPr lang="en-US" dirty="0"/>
          </a:p>
        </p:txBody>
      </p:sp>
      <p:cxnSp>
        <p:nvCxnSpPr>
          <p:cNvPr id="2053" name="Straight Arrow Connector 2052">
            <a:extLst>
              <a:ext uri="{FF2B5EF4-FFF2-40B4-BE49-F238E27FC236}">
                <a16:creationId xmlns:a16="http://schemas.microsoft.com/office/drawing/2014/main" id="{40BEDDF8-24A6-4149-B9BC-8716753F76D1}"/>
              </a:ext>
            </a:extLst>
          </p:cNvPr>
          <p:cNvCxnSpPr/>
          <p:nvPr/>
        </p:nvCxnSpPr>
        <p:spPr>
          <a:xfrm>
            <a:off x="2781439" y="4081862"/>
            <a:ext cx="657513" cy="80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194699C8-A02B-4645-A276-C21C00AF244E}"/>
              </a:ext>
            </a:extLst>
          </p:cNvPr>
          <p:cNvSpPr/>
          <p:nvPr/>
        </p:nvSpPr>
        <p:spPr>
          <a:xfrm>
            <a:off x="1588267" y="436784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předloktí</a:t>
            </a:r>
            <a:endParaRPr lang="en-US" dirty="0"/>
          </a:p>
        </p:txBody>
      </p:sp>
      <p:cxnSp>
        <p:nvCxnSpPr>
          <p:cNvPr id="2056" name="Straight Arrow Connector 2055">
            <a:extLst>
              <a:ext uri="{FF2B5EF4-FFF2-40B4-BE49-F238E27FC236}">
                <a16:creationId xmlns:a16="http://schemas.microsoft.com/office/drawing/2014/main" id="{5F1498F4-C1A7-4B63-B177-CC5B22DBBC80}"/>
              </a:ext>
            </a:extLst>
          </p:cNvPr>
          <p:cNvCxnSpPr>
            <a:stCxn id="2054" idx="3"/>
          </p:cNvCxnSpPr>
          <p:nvPr/>
        </p:nvCxnSpPr>
        <p:spPr>
          <a:xfrm flipV="1">
            <a:off x="2694660" y="4338843"/>
            <a:ext cx="667192" cy="21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729E0E8-D3F8-4254-9A64-26B2663E9989}"/>
              </a:ext>
            </a:extLst>
          </p:cNvPr>
          <p:cNvSpPr/>
          <p:nvPr/>
        </p:nvSpPr>
        <p:spPr>
          <a:xfrm>
            <a:off x="7156574" y="3827140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stehno</a:t>
            </a:r>
            <a:endParaRPr lang="en-US" dirty="0"/>
          </a:p>
        </p:txBody>
      </p:sp>
      <p:cxnSp>
        <p:nvCxnSpPr>
          <p:cNvPr id="2059" name="Straight Arrow Connector 2058">
            <a:extLst>
              <a:ext uri="{FF2B5EF4-FFF2-40B4-BE49-F238E27FC236}">
                <a16:creationId xmlns:a16="http://schemas.microsoft.com/office/drawing/2014/main" id="{3258AFE2-9A71-468A-982B-542D38308377}"/>
              </a:ext>
            </a:extLst>
          </p:cNvPr>
          <p:cNvCxnSpPr>
            <a:stCxn id="2057" idx="2"/>
          </p:cNvCxnSpPr>
          <p:nvPr/>
        </p:nvCxnSpPr>
        <p:spPr>
          <a:xfrm>
            <a:off x="7608782" y="4196472"/>
            <a:ext cx="989195" cy="243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A33D97B4-D7BA-4C84-910B-A48259B13A2C}"/>
              </a:ext>
            </a:extLst>
          </p:cNvPr>
          <p:cNvSpPr/>
          <p:nvPr/>
        </p:nvSpPr>
        <p:spPr>
          <a:xfrm>
            <a:off x="7156574" y="449614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koleno</a:t>
            </a:r>
            <a:endParaRPr lang="en-US" dirty="0"/>
          </a:p>
        </p:txBody>
      </p:sp>
      <p:cxnSp>
        <p:nvCxnSpPr>
          <p:cNvPr id="2062" name="Straight Arrow Connector 2061">
            <a:extLst>
              <a:ext uri="{FF2B5EF4-FFF2-40B4-BE49-F238E27FC236}">
                <a16:creationId xmlns:a16="http://schemas.microsoft.com/office/drawing/2014/main" id="{171375B7-9393-4876-BFF2-588E0A19B6D1}"/>
              </a:ext>
            </a:extLst>
          </p:cNvPr>
          <p:cNvCxnSpPr>
            <a:stCxn id="2060" idx="3"/>
          </p:cNvCxnSpPr>
          <p:nvPr/>
        </p:nvCxnSpPr>
        <p:spPr>
          <a:xfrm>
            <a:off x="8052973" y="4680814"/>
            <a:ext cx="545004" cy="12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062">
            <a:extLst>
              <a:ext uri="{FF2B5EF4-FFF2-40B4-BE49-F238E27FC236}">
                <a16:creationId xmlns:a16="http://schemas.microsoft.com/office/drawing/2014/main" id="{04C4BF5F-98FC-49FA-8144-112133CC78D8}"/>
              </a:ext>
            </a:extLst>
          </p:cNvPr>
          <p:cNvSpPr txBox="1"/>
          <p:nvPr/>
        </p:nvSpPr>
        <p:spPr>
          <a:xfrm>
            <a:off x="7245047" y="540786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kotník</a:t>
            </a:r>
            <a:endParaRPr lang="en-US" dirty="0"/>
          </a:p>
        </p:txBody>
      </p:sp>
      <p:cxnSp>
        <p:nvCxnSpPr>
          <p:cNvPr id="2065" name="Straight Arrow Connector 2064">
            <a:extLst>
              <a:ext uri="{FF2B5EF4-FFF2-40B4-BE49-F238E27FC236}">
                <a16:creationId xmlns:a16="http://schemas.microsoft.com/office/drawing/2014/main" id="{A5B32719-CE1C-4772-B06B-77F34BEB1EF6}"/>
              </a:ext>
            </a:extLst>
          </p:cNvPr>
          <p:cNvCxnSpPr>
            <a:stCxn id="2063" idx="3"/>
          </p:cNvCxnSpPr>
          <p:nvPr/>
        </p:nvCxnSpPr>
        <p:spPr>
          <a:xfrm flipV="1">
            <a:off x="8062900" y="5535281"/>
            <a:ext cx="402312" cy="5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A8BD5850-9E4B-4E59-9189-CABFCD7A39AC}"/>
              </a:ext>
            </a:extLst>
          </p:cNvPr>
          <p:cNvSpPr/>
          <p:nvPr/>
        </p:nvSpPr>
        <p:spPr>
          <a:xfrm>
            <a:off x="9408795" y="5473361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nárt</a:t>
            </a:r>
            <a:endParaRPr lang="en-US" dirty="0"/>
          </a:p>
        </p:txBody>
      </p:sp>
      <p:cxnSp>
        <p:nvCxnSpPr>
          <p:cNvPr id="2068" name="Straight Arrow Connector 2067">
            <a:extLst>
              <a:ext uri="{FF2B5EF4-FFF2-40B4-BE49-F238E27FC236}">
                <a16:creationId xmlns:a16="http://schemas.microsoft.com/office/drawing/2014/main" id="{1229C018-2BDD-4D30-A195-B82E161184AF}"/>
              </a:ext>
            </a:extLst>
          </p:cNvPr>
          <p:cNvCxnSpPr>
            <a:stCxn id="2066" idx="1"/>
          </p:cNvCxnSpPr>
          <p:nvPr/>
        </p:nvCxnSpPr>
        <p:spPr>
          <a:xfrm flipH="1">
            <a:off x="8597977" y="5658027"/>
            <a:ext cx="810818" cy="5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TextBox 2068">
            <a:extLst>
              <a:ext uri="{FF2B5EF4-FFF2-40B4-BE49-F238E27FC236}">
                <a16:creationId xmlns:a16="http://schemas.microsoft.com/office/drawing/2014/main" id="{78AB0CD7-E091-4051-937A-4EF90DB9D840}"/>
              </a:ext>
            </a:extLst>
          </p:cNvPr>
          <p:cNvSpPr txBox="1"/>
          <p:nvPr/>
        </p:nvSpPr>
        <p:spPr>
          <a:xfrm>
            <a:off x="9408795" y="602973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prsty</a:t>
            </a:r>
            <a:endParaRPr lang="en-US" dirty="0"/>
          </a:p>
        </p:txBody>
      </p:sp>
      <p:cxnSp>
        <p:nvCxnSpPr>
          <p:cNvPr id="2071" name="Straight Arrow Connector 2070">
            <a:extLst>
              <a:ext uri="{FF2B5EF4-FFF2-40B4-BE49-F238E27FC236}">
                <a16:creationId xmlns:a16="http://schemas.microsoft.com/office/drawing/2014/main" id="{91A0C858-E9E5-4BB8-A97E-77990EC54755}"/>
              </a:ext>
            </a:extLst>
          </p:cNvPr>
          <p:cNvCxnSpPr>
            <a:stCxn id="2069" idx="1"/>
          </p:cNvCxnSpPr>
          <p:nvPr/>
        </p:nvCxnSpPr>
        <p:spPr>
          <a:xfrm flipH="1" flipV="1">
            <a:off x="8644726" y="6027359"/>
            <a:ext cx="764069" cy="187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2" name="Picture 2071">
            <a:extLst>
              <a:ext uri="{FF2B5EF4-FFF2-40B4-BE49-F238E27FC236}">
                <a16:creationId xmlns:a16="http://schemas.microsoft.com/office/drawing/2014/main" id="{C5F4E06B-79A1-4D3D-9C3D-2D4987A86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853" y="3855002"/>
            <a:ext cx="1327545" cy="1188970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CC6388DD-791A-4F11-BACC-DA2F9E3A9918}"/>
              </a:ext>
            </a:extLst>
          </p:cNvPr>
          <p:cNvSpPr/>
          <p:nvPr/>
        </p:nvSpPr>
        <p:spPr>
          <a:xfrm>
            <a:off x="4582574" y="536136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zápěstí</a:t>
            </a:r>
            <a:endParaRPr lang="en-US" dirty="0"/>
          </a:p>
        </p:txBody>
      </p:sp>
      <p:cxnSp>
        <p:nvCxnSpPr>
          <p:cNvPr id="2075" name="Straight Arrow Connector 2074">
            <a:extLst>
              <a:ext uri="{FF2B5EF4-FFF2-40B4-BE49-F238E27FC236}">
                <a16:creationId xmlns:a16="http://schemas.microsoft.com/office/drawing/2014/main" id="{89005543-77F8-40E3-8F36-88FB53146AD9}"/>
              </a:ext>
            </a:extLst>
          </p:cNvPr>
          <p:cNvCxnSpPr>
            <a:stCxn id="2073" idx="0"/>
          </p:cNvCxnSpPr>
          <p:nvPr/>
        </p:nvCxnSpPr>
        <p:spPr>
          <a:xfrm flipH="1" flipV="1">
            <a:off x="4841246" y="4956390"/>
            <a:ext cx="199948" cy="40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D3C2C9F6-3870-4318-8B64-7B4F1BCC45BE}"/>
              </a:ext>
            </a:extLst>
          </p:cNvPr>
          <p:cNvSpPr/>
          <p:nvPr/>
        </p:nvSpPr>
        <p:spPr>
          <a:xfrm>
            <a:off x="5678476" y="455135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dlaň</a:t>
            </a:r>
            <a:endParaRPr lang="en-US" dirty="0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235086FE-2156-4EB3-833A-E3AA899A82F5}"/>
              </a:ext>
            </a:extLst>
          </p:cNvPr>
          <p:cNvSpPr/>
          <p:nvPr/>
        </p:nvSpPr>
        <p:spPr>
          <a:xfrm>
            <a:off x="5607245" y="378283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prsty</a:t>
            </a:r>
            <a:endParaRPr lang="en-US" dirty="0"/>
          </a:p>
        </p:txBody>
      </p:sp>
      <p:cxnSp>
        <p:nvCxnSpPr>
          <p:cNvPr id="2079" name="Straight Arrow Connector 2078">
            <a:extLst>
              <a:ext uri="{FF2B5EF4-FFF2-40B4-BE49-F238E27FC236}">
                <a16:creationId xmlns:a16="http://schemas.microsoft.com/office/drawing/2014/main" id="{D398BB15-BFF4-4A0E-90FD-6245C526E434}"/>
              </a:ext>
            </a:extLst>
          </p:cNvPr>
          <p:cNvCxnSpPr>
            <a:cxnSpLocks/>
            <a:stCxn id="2077" idx="1"/>
          </p:cNvCxnSpPr>
          <p:nvPr/>
        </p:nvCxnSpPr>
        <p:spPr>
          <a:xfrm flipH="1">
            <a:off x="4998537" y="3967498"/>
            <a:ext cx="608708" cy="173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Arrow Connector 2080">
            <a:extLst>
              <a:ext uri="{FF2B5EF4-FFF2-40B4-BE49-F238E27FC236}">
                <a16:creationId xmlns:a16="http://schemas.microsoft.com/office/drawing/2014/main" id="{EB59C8D8-C307-4E79-9C2D-C1385F93865C}"/>
              </a:ext>
            </a:extLst>
          </p:cNvPr>
          <p:cNvCxnSpPr>
            <a:stCxn id="2076" idx="1"/>
          </p:cNvCxnSpPr>
          <p:nvPr/>
        </p:nvCxnSpPr>
        <p:spPr>
          <a:xfrm flipH="1" flipV="1">
            <a:off x="4706808" y="4552512"/>
            <a:ext cx="971668" cy="18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TextBox 2082">
            <a:extLst>
              <a:ext uri="{FF2B5EF4-FFF2-40B4-BE49-F238E27FC236}">
                <a16:creationId xmlns:a16="http://schemas.microsoft.com/office/drawing/2014/main" id="{5ECAD0C9-7654-4149-880A-7AB936114C22}"/>
              </a:ext>
            </a:extLst>
          </p:cNvPr>
          <p:cNvSpPr txBox="1"/>
          <p:nvPr/>
        </p:nvSpPr>
        <p:spPr>
          <a:xfrm>
            <a:off x="3559686" y="93765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temeno</a:t>
            </a:r>
            <a:endParaRPr lang="en-US" dirty="0"/>
          </a:p>
        </p:txBody>
      </p:sp>
      <p:cxnSp>
        <p:nvCxnSpPr>
          <p:cNvPr id="2087" name="Straight Connector 2086">
            <a:extLst>
              <a:ext uri="{FF2B5EF4-FFF2-40B4-BE49-F238E27FC236}">
                <a16:creationId xmlns:a16="http://schemas.microsoft.com/office/drawing/2014/main" id="{2863A0C5-142B-4A56-8FE9-FF2B5339BF87}"/>
              </a:ext>
            </a:extLst>
          </p:cNvPr>
          <p:cNvCxnSpPr>
            <a:stCxn id="2083" idx="2"/>
          </p:cNvCxnSpPr>
          <p:nvPr/>
        </p:nvCxnSpPr>
        <p:spPr>
          <a:xfrm flipH="1">
            <a:off x="3746426" y="1306983"/>
            <a:ext cx="305543" cy="32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8" name="Picture 2087">
            <a:extLst>
              <a:ext uri="{FF2B5EF4-FFF2-40B4-BE49-F238E27FC236}">
                <a16:creationId xmlns:a16="http://schemas.microsoft.com/office/drawing/2014/main" id="{141B91C7-387B-4146-BAEF-C0F9CE6F5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823165" y="3611342"/>
            <a:ext cx="1543061" cy="1519249"/>
          </a:xfrm>
          <a:prstGeom prst="rect">
            <a:avLst/>
          </a:prstGeom>
        </p:spPr>
      </p:pic>
      <p:sp>
        <p:nvSpPr>
          <p:cNvPr id="2089" name="TextBox 2088">
            <a:extLst>
              <a:ext uri="{FF2B5EF4-FFF2-40B4-BE49-F238E27FC236}">
                <a16:creationId xmlns:a16="http://schemas.microsoft.com/office/drawing/2014/main" id="{570ECF91-352C-4708-BB84-338CF007BC04}"/>
              </a:ext>
            </a:extLst>
          </p:cNvPr>
          <p:cNvSpPr txBox="1"/>
          <p:nvPr/>
        </p:nvSpPr>
        <p:spPr>
          <a:xfrm>
            <a:off x="11114645" y="32312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lýtko</a:t>
            </a:r>
            <a:endParaRPr lang="en-US" dirty="0"/>
          </a:p>
        </p:txBody>
      </p:sp>
      <p:sp>
        <p:nvSpPr>
          <p:cNvPr id="2090" name="TextBox 2089">
            <a:extLst>
              <a:ext uri="{FF2B5EF4-FFF2-40B4-BE49-F238E27FC236}">
                <a16:creationId xmlns:a16="http://schemas.microsoft.com/office/drawing/2014/main" id="{45E4A544-00B5-4C75-B527-987E5D9011A6}"/>
              </a:ext>
            </a:extLst>
          </p:cNvPr>
          <p:cNvSpPr txBox="1"/>
          <p:nvPr/>
        </p:nvSpPr>
        <p:spPr>
          <a:xfrm>
            <a:off x="11608666" y="4680814"/>
            <a:ext cx="65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pata</a:t>
            </a:r>
            <a:endParaRPr lang="en-US" dirty="0"/>
          </a:p>
        </p:txBody>
      </p:sp>
      <p:sp>
        <p:nvSpPr>
          <p:cNvPr id="2091" name="TextBox 2090">
            <a:extLst>
              <a:ext uri="{FF2B5EF4-FFF2-40B4-BE49-F238E27FC236}">
                <a16:creationId xmlns:a16="http://schemas.microsoft.com/office/drawing/2014/main" id="{E0249448-DEB3-470E-811F-A4F15874B80E}"/>
              </a:ext>
            </a:extLst>
          </p:cNvPr>
          <p:cNvSpPr txBox="1"/>
          <p:nvPr/>
        </p:nvSpPr>
        <p:spPr>
          <a:xfrm>
            <a:off x="10907857" y="5592529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chodidlo</a:t>
            </a:r>
            <a:endParaRPr lang="en-US" dirty="0"/>
          </a:p>
        </p:txBody>
      </p:sp>
      <p:cxnSp>
        <p:nvCxnSpPr>
          <p:cNvPr id="2093" name="Straight Arrow Connector 2092">
            <a:extLst>
              <a:ext uri="{FF2B5EF4-FFF2-40B4-BE49-F238E27FC236}">
                <a16:creationId xmlns:a16="http://schemas.microsoft.com/office/drawing/2014/main" id="{15A9CEB4-9CDE-4B25-AAA9-56E8C2135BEE}"/>
              </a:ext>
            </a:extLst>
          </p:cNvPr>
          <p:cNvCxnSpPr>
            <a:stCxn id="2091" idx="0"/>
          </p:cNvCxnSpPr>
          <p:nvPr/>
        </p:nvCxnSpPr>
        <p:spPr>
          <a:xfrm flipH="1" flipV="1">
            <a:off x="10771368" y="5043972"/>
            <a:ext cx="688884" cy="548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Straight Arrow Connector 2094">
            <a:extLst>
              <a:ext uri="{FF2B5EF4-FFF2-40B4-BE49-F238E27FC236}">
                <a16:creationId xmlns:a16="http://schemas.microsoft.com/office/drawing/2014/main" id="{DC8F5B6B-28EA-42F1-ADBC-4BC5F75D9853}"/>
              </a:ext>
            </a:extLst>
          </p:cNvPr>
          <p:cNvCxnSpPr>
            <a:stCxn id="2090" idx="1"/>
          </p:cNvCxnSpPr>
          <p:nvPr/>
        </p:nvCxnSpPr>
        <p:spPr>
          <a:xfrm flipH="1">
            <a:off x="11143004" y="4865480"/>
            <a:ext cx="465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" name="Straight Arrow Connector 2096">
            <a:extLst>
              <a:ext uri="{FF2B5EF4-FFF2-40B4-BE49-F238E27FC236}">
                <a16:creationId xmlns:a16="http://schemas.microsoft.com/office/drawing/2014/main" id="{6AA9E17C-2FFF-49B3-B539-83DE87FDAE92}"/>
              </a:ext>
            </a:extLst>
          </p:cNvPr>
          <p:cNvCxnSpPr>
            <a:stCxn id="2089" idx="2"/>
          </p:cNvCxnSpPr>
          <p:nvPr/>
        </p:nvCxnSpPr>
        <p:spPr>
          <a:xfrm flipH="1">
            <a:off x="11051337" y="3600586"/>
            <a:ext cx="408916" cy="33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A3E59-5778-40D1-A64A-61B234D4B120}"/>
              </a:ext>
            </a:extLst>
          </p:cNvPr>
          <p:cNvSpPr/>
          <p:nvPr/>
        </p:nvSpPr>
        <p:spPr>
          <a:xfrm>
            <a:off x="601257" y="299487"/>
            <a:ext cx="46216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400" dirty="0">
                <a:solidFill>
                  <a:srgbClr val="595959"/>
                </a:solidFill>
                <a:ea typeface="+mj-ea"/>
                <a:cs typeface="+mj-cs"/>
              </a:rPr>
              <a:t>Soustavy lidského těla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41983-8A19-43F4-9E6F-9499D7199C89}"/>
              </a:ext>
            </a:extLst>
          </p:cNvPr>
          <p:cNvSpPr/>
          <p:nvPr/>
        </p:nvSpPr>
        <p:spPr>
          <a:xfrm>
            <a:off x="873095" y="91504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Buňky</a:t>
            </a:r>
            <a:r>
              <a:rPr lang="en-US" dirty="0"/>
              <a:t>- </a:t>
            </a:r>
            <a:r>
              <a:rPr lang="en-US" dirty="0" err="1"/>
              <a:t>nejmenší</a:t>
            </a:r>
            <a:r>
              <a:rPr lang="en-US" dirty="0"/>
              <a:t> </a:t>
            </a:r>
            <a:r>
              <a:rPr lang="en-US" dirty="0" err="1"/>
              <a:t>stavební</a:t>
            </a:r>
            <a:r>
              <a:rPr lang="en-US" dirty="0"/>
              <a:t> </a:t>
            </a:r>
            <a:r>
              <a:rPr lang="en-US" dirty="0" err="1"/>
              <a:t>jednotky</a:t>
            </a:r>
            <a:r>
              <a:rPr lang="en-US" dirty="0"/>
              <a:t> </a:t>
            </a:r>
            <a:r>
              <a:rPr lang="en-US" dirty="0" err="1"/>
              <a:t>těla</a:t>
            </a:r>
            <a:r>
              <a:rPr lang="en-US" dirty="0"/>
              <a:t> (</a:t>
            </a:r>
            <a:r>
              <a:rPr lang="en-US" dirty="0" err="1"/>
              <a:t>mikroskopické</a:t>
            </a:r>
            <a:r>
              <a:rPr lang="en-US" dirty="0"/>
              <a:t> „</a:t>
            </a:r>
            <a:r>
              <a:rPr lang="en-US" dirty="0" err="1"/>
              <a:t>cihličky</a:t>
            </a:r>
            <a:r>
              <a:rPr lang="en-US" dirty="0"/>
              <a:t>“)</a:t>
            </a:r>
            <a:r>
              <a:rPr lang="cs-CZ" dirty="0"/>
              <a:t>, které se mohou lišit svoji strukturou a funkcí</a:t>
            </a:r>
            <a:endParaRPr lang="en-US" dirty="0"/>
          </a:p>
          <a:p>
            <a:endParaRPr lang="cs-CZ" b="1" dirty="0"/>
          </a:p>
          <a:p>
            <a:r>
              <a:rPr lang="en-US" b="1" dirty="0" err="1"/>
              <a:t>Tkáně</a:t>
            </a:r>
            <a:r>
              <a:rPr lang="en-US" dirty="0"/>
              <a:t>- </a:t>
            </a:r>
            <a:r>
              <a:rPr lang="en-US" dirty="0" err="1"/>
              <a:t>soubory</a:t>
            </a:r>
            <a:r>
              <a:rPr lang="en-US" dirty="0"/>
              <a:t> </a:t>
            </a:r>
            <a:r>
              <a:rPr lang="cs-CZ" dirty="0"/>
              <a:t>podobných </a:t>
            </a:r>
            <a:r>
              <a:rPr lang="en-US" dirty="0" err="1"/>
              <a:t>buněk</a:t>
            </a:r>
            <a:r>
              <a:rPr lang="en-US" dirty="0"/>
              <a:t> </a:t>
            </a:r>
            <a:r>
              <a:rPr lang="en-US" dirty="0" err="1"/>
              <a:t>plnící</a:t>
            </a:r>
            <a:r>
              <a:rPr lang="en-US" dirty="0"/>
              <a:t> </a:t>
            </a:r>
            <a:r>
              <a:rPr lang="cs-CZ" dirty="0"/>
              <a:t>nějakou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cs-CZ" dirty="0"/>
              <a:t>Například: </a:t>
            </a:r>
            <a:r>
              <a:rPr lang="en-US" dirty="0" err="1"/>
              <a:t>svalová</a:t>
            </a:r>
            <a:r>
              <a:rPr lang="en-US" dirty="0"/>
              <a:t> </a:t>
            </a:r>
            <a:r>
              <a:rPr lang="en-US" dirty="0" err="1"/>
              <a:t>tkáň</a:t>
            </a:r>
            <a:r>
              <a:rPr lang="cs-CZ" dirty="0"/>
              <a:t>, která</a:t>
            </a:r>
            <a:r>
              <a:rPr lang="en-US" dirty="0"/>
              <a:t> </a:t>
            </a:r>
            <a:r>
              <a:rPr lang="en-US" dirty="0" err="1"/>
              <a:t>zkracováním</a:t>
            </a:r>
            <a:r>
              <a:rPr lang="en-US" dirty="0"/>
              <a:t> a </a:t>
            </a:r>
            <a:r>
              <a:rPr lang="en-US" dirty="0" err="1"/>
              <a:t>stahováním</a:t>
            </a:r>
            <a:r>
              <a:rPr lang="en-US" dirty="0"/>
              <a:t> </a:t>
            </a:r>
            <a:r>
              <a:rPr lang="en-US" dirty="0" err="1"/>
              <a:t>zajišťuje</a:t>
            </a:r>
            <a:r>
              <a:rPr lang="en-US" dirty="0"/>
              <a:t> </a:t>
            </a:r>
            <a:r>
              <a:rPr lang="en-US" dirty="0" err="1"/>
              <a:t>poh</a:t>
            </a:r>
            <a:r>
              <a:rPr lang="cs-CZ" dirty="0"/>
              <a:t>yb našeho těla</a:t>
            </a:r>
          </a:p>
          <a:p>
            <a:endParaRPr lang="cs-CZ" b="1" dirty="0"/>
          </a:p>
          <a:p>
            <a:r>
              <a:rPr lang="en-US" b="1" dirty="0" err="1"/>
              <a:t>Orgán</a:t>
            </a:r>
            <a:r>
              <a:rPr lang="cs-CZ" dirty="0"/>
              <a:t> je</a:t>
            </a:r>
            <a:r>
              <a:rPr lang="en-US" dirty="0"/>
              <a:t> </a:t>
            </a:r>
            <a:r>
              <a:rPr lang="cs-CZ" dirty="0"/>
              <a:t>skupina tkání s konkrétní</a:t>
            </a:r>
            <a:r>
              <a:rPr lang="en-US" dirty="0"/>
              <a:t> </a:t>
            </a:r>
            <a:r>
              <a:rPr lang="cs-CZ" dirty="0"/>
              <a:t>f</a:t>
            </a:r>
            <a:r>
              <a:rPr lang="en-US" dirty="0" err="1"/>
              <a:t>unkcí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r>
              <a:rPr lang="cs-CZ" dirty="0"/>
              <a:t>Například: mozek, srdce, játra, ledviny, žaludek, oko …</a:t>
            </a:r>
            <a:endParaRPr lang="en-US" dirty="0"/>
          </a:p>
          <a:p>
            <a:endParaRPr lang="cs-CZ" b="1" dirty="0"/>
          </a:p>
          <a:p>
            <a:r>
              <a:rPr lang="cs-CZ" b="1" dirty="0"/>
              <a:t>Orgánová s</a:t>
            </a:r>
            <a:r>
              <a:rPr lang="en-US" b="1" dirty="0" err="1"/>
              <a:t>oustav</a:t>
            </a:r>
            <a:r>
              <a:rPr lang="cs-CZ" b="1" dirty="0"/>
              <a:t>a </a:t>
            </a:r>
            <a:r>
              <a:rPr lang="cs-CZ" dirty="0"/>
              <a:t>(nebo také orgánový systém) je popisována jako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en-US" dirty="0" err="1"/>
              <a:t>orgánů</a:t>
            </a:r>
            <a:r>
              <a:rPr lang="en-US" dirty="0"/>
              <a:t>, </a:t>
            </a:r>
            <a:r>
              <a:rPr lang="en-US" dirty="0" err="1"/>
              <a:t>kter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společně</a:t>
            </a:r>
            <a:r>
              <a:rPr lang="en-US" dirty="0"/>
              <a:t> </a:t>
            </a:r>
            <a:r>
              <a:rPr lang="en-US" dirty="0" err="1"/>
              <a:t>plní</a:t>
            </a:r>
            <a:r>
              <a:rPr lang="en-US" dirty="0"/>
              <a:t> </a:t>
            </a:r>
            <a:r>
              <a:rPr lang="en-US" dirty="0" err="1"/>
              <a:t>určitý</a:t>
            </a:r>
            <a:r>
              <a:rPr lang="en-US" dirty="0"/>
              <a:t> </a:t>
            </a:r>
            <a:r>
              <a:rPr lang="en-US" dirty="0" err="1"/>
              <a:t>úkol</a:t>
            </a:r>
            <a:r>
              <a:rPr lang="en-US" dirty="0"/>
              <a:t> </a:t>
            </a:r>
            <a:r>
              <a:rPr lang="cs-CZ" dirty="0"/>
              <a:t>v našem těle </a:t>
            </a:r>
            <a:r>
              <a:rPr lang="en-US" dirty="0"/>
              <a:t>a </a:t>
            </a:r>
            <a:r>
              <a:rPr lang="en-US" dirty="0" err="1"/>
              <a:t>zajišťují</a:t>
            </a:r>
            <a:r>
              <a:rPr lang="en-US" dirty="0"/>
              <a:t> </a:t>
            </a:r>
            <a:r>
              <a:rPr lang="en-US" dirty="0" err="1"/>
              <a:t>správné</a:t>
            </a:r>
            <a:r>
              <a:rPr lang="en-US" dirty="0"/>
              <a:t> </a:t>
            </a:r>
            <a:r>
              <a:rPr lang="en-US" dirty="0" err="1"/>
              <a:t>fungování</a:t>
            </a:r>
            <a:r>
              <a:rPr lang="en-US" dirty="0"/>
              <a:t> </a:t>
            </a:r>
            <a:r>
              <a:rPr lang="cs-CZ" dirty="0"/>
              <a:t>lidského </a:t>
            </a:r>
            <a:r>
              <a:rPr lang="en-US" dirty="0"/>
              <a:t>organism</a:t>
            </a:r>
            <a:r>
              <a:rPr lang="cs-CZ" dirty="0"/>
              <a:t>u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67F0-0A0F-418E-B1F4-FBBA876A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926" y="2524161"/>
            <a:ext cx="1467316" cy="1279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E158B-ADED-45F3-AAA9-06D152B60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891" y="4196014"/>
            <a:ext cx="1571636" cy="1490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A9C52-2767-41AB-97D6-39A5A1E93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29" y="1409466"/>
            <a:ext cx="1689792" cy="3182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E9184A-5C02-4AD7-AD53-40912174A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353" y="607263"/>
            <a:ext cx="1384280" cy="13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A3E59-5778-40D1-A64A-61B234D4B120}"/>
              </a:ext>
            </a:extLst>
          </p:cNvPr>
          <p:cNvSpPr/>
          <p:nvPr/>
        </p:nvSpPr>
        <p:spPr>
          <a:xfrm>
            <a:off x="601257" y="299487"/>
            <a:ext cx="78903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595959"/>
                </a:solidFill>
                <a:ea typeface="+mj-ea"/>
                <a:cs typeface="+mj-cs"/>
              </a:rPr>
              <a:t>Org</a:t>
            </a:r>
            <a:r>
              <a:rPr lang="cs-CZ" sz="3400" dirty="0">
                <a:solidFill>
                  <a:srgbClr val="595959"/>
                </a:solidFill>
                <a:ea typeface="+mj-ea"/>
                <a:cs typeface="+mj-cs"/>
              </a:rPr>
              <a:t>ánové soustav</a:t>
            </a:r>
            <a:r>
              <a:rPr lang="en-US" sz="3400" dirty="0">
                <a:solidFill>
                  <a:srgbClr val="595959"/>
                </a:solidFill>
                <a:ea typeface="+mj-ea"/>
                <a:cs typeface="+mj-cs"/>
              </a:rPr>
              <a:t>y</a:t>
            </a:r>
            <a:r>
              <a:rPr lang="cs-CZ" sz="3400" dirty="0">
                <a:solidFill>
                  <a:srgbClr val="595959"/>
                </a:solidFill>
                <a:ea typeface="+mj-ea"/>
                <a:cs typeface="+mj-cs"/>
              </a:rPr>
              <a:t> a jejich funkce 1</a:t>
            </a:r>
            <a:r>
              <a:rPr lang="en-US" sz="3400" dirty="0">
                <a:solidFill>
                  <a:srgbClr val="595959"/>
                </a:solidFill>
                <a:ea typeface="+mj-ea"/>
                <a:cs typeface="+mj-cs"/>
              </a:rPr>
              <a:t>/2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41983-8A19-43F4-9E6F-9499D7199C89}"/>
              </a:ext>
            </a:extLst>
          </p:cNvPr>
          <p:cNvSpPr/>
          <p:nvPr/>
        </p:nvSpPr>
        <p:spPr>
          <a:xfrm>
            <a:off x="873094" y="915040"/>
            <a:ext cx="108233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Pohybová a opěrná soustava tedy kosti a svaly zajišťují pohyb našeho těla.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Oběhová soustava (srdce a krevní cévy) funguje v našem těle jako transportní systém pro živiny, kyslík, ale také některé odpadní látky. Krev na sebe dokáže tyto látky vázat a díky oběhové soustavě přenášet všude kam je potřeba.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Dýchací soustava (nos, hrtan, průdušnice, plíce, ...) nám umožňuje dýchat, tedy vyměňovat dýchací plyny mezi prostředím, ve kterém se pohybujeme a naším tělem.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Trávicí soustava (ústní dutina, jazyk, zuby, slinná žláza, hltan, jícen, žaludek žlučník, střevo, konečník) nám umožňuje zpracovávat potravu tak, aby si z ní tělo vzalo to potřebné pro správné fungování a vše ostatní zase z těla vyloučilo. </a:t>
            </a:r>
          </a:p>
          <a:p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82F23-19B1-479B-B66A-DE4B571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16" y="1969045"/>
            <a:ext cx="471403" cy="4471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B9DC0C-2094-40CF-B002-A4C33C9C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44" y="893472"/>
            <a:ext cx="290945" cy="548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B56ED-A1E2-4FD6-8DA4-F5ED11979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8" y="4252240"/>
            <a:ext cx="407516" cy="767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69059-9FE9-456A-8A56-708F5567B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74" y="3157228"/>
            <a:ext cx="505684" cy="5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A3E59-5778-40D1-A64A-61B234D4B120}"/>
              </a:ext>
            </a:extLst>
          </p:cNvPr>
          <p:cNvSpPr/>
          <p:nvPr/>
        </p:nvSpPr>
        <p:spPr>
          <a:xfrm>
            <a:off x="601257" y="299487"/>
            <a:ext cx="78903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595959"/>
                </a:solidFill>
              </a:rPr>
              <a:t>Org</a:t>
            </a:r>
            <a:r>
              <a:rPr lang="cs-CZ" sz="3400" dirty="0">
                <a:solidFill>
                  <a:srgbClr val="595959"/>
                </a:solidFill>
              </a:rPr>
              <a:t>ánové soustav</a:t>
            </a:r>
            <a:r>
              <a:rPr lang="en-US" sz="3400" dirty="0">
                <a:solidFill>
                  <a:srgbClr val="595959"/>
                </a:solidFill>
              </a:rPr>
              <a:t>y</a:t>
            </a:r>
            <a:r>
              <a:rPr lang="cs-CZ" sz="3400" dirty="0">
                <a:solidFill>
                  <a:srgbClr val="595959"/>
                </a:solidFill>
              </a:rPr>
              <a:t> a jejich funkce 2</a:t>
            </a:r>
            <a:r>
              <a:rPr lang="en-US" sz="3400" dirty="0">
                <a:solidFill>
                  <a:srgbClr val="595959"/>
                </a:solidFill>
              </a:rPr>
              <a:t>/2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41983-8A19-43F4-9E6F-9499D7199C89}"/>
              </a:ext>
            </a:extLst>
          </p:cNvPr>
          <p:cNvSpPr/>
          <p:nvPr/>
        </p:nvSpPr>
        <p:spPr>
          <a:xfrm>
            <a:off x="873094" y="915040"/>
            <a:ext cx="108233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Krycí soustava čili kožní soustava (kůže včetně jejích produktů, viz Kategorie:Kožní soustava)</a:t>
            </a:r>
            <a:endParaRPr lang="en-US" dirty="0"/>
          </a:p>
          <a:p>
            <a:endParaRPr lang="cs-CZ" dirty="0"/>
          </a:p>
          <a:p>
            <a:r>
              <a:rPr lang="cs-CZ" dirty="0"/>
              <a:t>Smyslová soustava je tvořena našimi smyslovými orgány. Například: oči, uši, nos a další. Lidský organismus získává pomocí smyslových orgánů podněty (informace) z okolního prostředí, které dále zpracovává.</a:t>
            </a:r>
          </a:p>
          <a:p>
            <a:endParaRPr lang="cs-CZ" dirty="0"/>
          </a:p>
          <a:p>
            <a:r>
              <a:rPr lang="cs-CZ" dirty="0"/>
              <a:t>Nervová soustava (mozek, mícha, smyslové orgány, nervy) úzce souvisí se smyslovou soustavou jelikož slouží k zachycení a zpracování podnětů působících na organismus a zajišťuje odpovídající reakci na ně. </a:t>
            </a:r>
          </a:p>
          <a:p>
            <a:endParaRPr lang="cs-CZ" dirty="0"/>
          </a:p>
          <a:p>
            <a:r>
              <a:rPr lang="cs-CZ" dirty="0"/>
              <a:t>Vylučovací soustava (ledvina, močovod, močový měchýř) se stará o filtraci a vylučování škodlivých látek ven z našeho těla.</a:t>
            </a:r>
          </a:p>
          <a:p>
            <a:endParaRPr lang="cs-CZ" dirty="0"/>
          </a:p>
          <a:p>
            <a:r>
              <a:rPr lang="cs-CZ" dirty="0"/>
              <a:t>Další soustavy, které známe: </a:t>
            </a:r>
          </a:p>
          <a:p>
            <a:r>
              <a:rPr lang="cs-CZ" dirty="0"/>
              <a:t>Rozmnožovací soustava (vaječník, děloha, vagína, prsní žláza, varlata, penis)</a:t>
            </a:r>
          </a:p>
          <a:p>
            <a:r>
              <a:rPr lang="cs-CZ" dirty="0"/>
              <a:t>Soustava žláz s vnitřní sekrecí (endokrinní soustava)</a:t>
            </a:r>
          </a:p>
          <a:p>
            <a:r>
              <a:rPr lang="cs-CZ" dirty="0"/>
              <a:t>Soustava žláz s vnější sekrecí (exokrinní soustava)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A3E59-5778-40D1-A64A-61B234D4B120}"/>
              </a:ext>
            </a:extLst>
          </p:cNvPr>
          <p:cNvSpPr/>
          <p:nvPr/>
        </p:nvSpPr>
        <p:spPr>
          <a:xfrm>
            <a:off x="601257" y="299487"/>
            <a:ext cx="93773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400" dirty="0">
                <a:solidFill>
                  <a:srgbClr val="595959"/>
                </a:solidFill>
              </a:rPr>
              <a:t>Jak se dá vyšetřit to, co je uvnitř našeho těla?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41983-8A19-43F4-9E6F-9499D7199C89}"/>
              </a:ext>
            </a:extLst>
          </p:cNvPr>
          <p:cNvSpPr/>
          <p:nvPr/>
        </p:nvSpPr>
        <p:spPr>
          <a:xfrm>
            <a:off x="873094" y="915040"/>
            <a:ext cx="1082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F87BC-D1A6-4DD1-B289-C53100F82A37}"/>
              </a:ext>
            </a:extLst>
          </p:cNvPr>
          <p:cNvSpPr/>
          <p:nvPr/>
        </p:nvSpPr>
        <p:spPr>
          <a:xfrm>
            <a:off x="882795" y="915040"/>
            <a:ext cx="6325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Rentgeny, skenery</a:t>
            </a:r>
          </a:p>
          <a:p>
            <a:r>
              <a:rPr lang="cs-CZ" dirty="0"/>
              <a:t>nám umožňují nahlížet dovnitř našeho těla a utvořit si částečný vizuální obraz. </a:t>
            </a:r>
          </a:p>
          <a:p>
            <a:endParaRPr lang="cs-CZ" dirty="0"/>
          </a:p>
          <a:p>
            <a:r>
              <a:rPr lang="en-US" b="1" dirty="0"/>
              <a:t>EKG a EEG </a:t>
            </a:r>
            <a:endParaRPr lang="cs-CZ" b="1" dirty="0"/>
          </a:p>
          <a:p>
            <a:r>
              <a:rPr lang="cs-CZ" dirty="0"/>
              <a:t>Jsou zařízení, které dokáží zaznamenávat elektrickou</a:t>
            </a:r>
            <a:r>
              <a:rPr lang="en-US" dirty="0"/>
              <a:t> </a:t>
            </a:r>
            <a:r>
              <a:rPr lang="en-US" dirty="0" err="1"/>
              <a:t>aktivit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cs-CZ" dirty="0"/>
              <a:t> (EKG)</a:t>
            </a:r>
            <a:r>
              <a:rPr lang="en-US" dirty="0"/>
              <a:t> a </a:t>
            </a:r>
            <a:r>
              <a:rPr lang="en-US" dirty="0" err="1"/>
              <a:t>mozku</a:t>
            </a:r>
            <a:r>
              <a:rPr lang="cs-CZ" dirty="0"/>
              <a:t> (EEG) a poodhalit zda fungují správně</a:t>
            </a:r>
            <a:r>
              <a:rPr lang="en-US" dirty="0"/>
              <a:t>  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B</a:t>
            </a:r>
            <a:r>
              <a:rPr lang="en-US" b="1" dirty="0" err="1"/>
              <a:t>iochemick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vyšetření</a:t>
            </a:r>
            <a:r>
              <a:rPr lang="en-US" b="1" dirty="0"/>
              <a:t> </a:t>
            </a:r>
            <a:r>
              <a:rPr lang="en-US" b="1" dirty="0" err="1"/>
              <a:t>krve</a:t>
            </a:r>
            <a:r>
              <a:rPr lang="en-US" b="1" dirty="0"/>
              <a:t> </a:t>
            </a:r>
            <a:endParaRPr lang="cs-CZ" b="1" dirty="0"/>
          </a:p>
          <a:p>
            <a:r>
              <a:rPr lang="en-US" dirty="0"/>
              <a:t>a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tekutin</a:t>
            </a:r>
            <a:r>
              <a:rPr lang="cs-CZ" dirty="0"/>
              <a:t>, nám umožňuje zjistit, jaké látky se do našeho těla dostaly například dýcháním, potravou, či vstřebáním kůží</a:t>
            </a:r>
            <a:endParaRPr lang="en-US" dirty="0"/>
          </a:p>
          <a:p>
            <a:r>
              <a:rPr lang="en-US" dirty="0"/>
              <a:t>        </a:t>
            </a:r>
          </a:p>
          <a:p>
            <a:r>
              <a:rPr lang="cs-CZ" b="1" dirty="0"/>
              <a:t>M</a:t>
            </a:r>
            <a:r>
              <a:rPr lang="en-US" b="1" dirty="0" err="1"/>
              <a:t>ikroskop</a:t>
            </a:r>
            <a:r>
              <a:rPr lang="en-US" b="1" dirty="0"/>
              <a:t> </a:t>
            </a:r>
            <a:endParaRPr lang="cs-CZ" b="1" dirty="0"/>
          </a:p>
          <a:p>
            <a:r>
              <a:rPr lang="cs-CZ" dirty="0"/>
              <a:t>nám dokáže přiblížit strukturu tkáně, kterou </a:t>
            </a:r>
            <a:r>
              <a:rPr lang="en-US" dirty="0" err="1"/>
              <a:t>pozorujeme</a:t>
            </a:r>
            <a:r>
              <a:rPr lang="cs-CZ" dirty="0"/>
              <a:t>, až na</a:t>
            </a:r>
            <a:r>
              <a:rPr lang="en-US" dirty="0"/>
              <a:t> </a:t>
            </a:r>
            <a:r>
              <a:rPr lang="cs-CZ" dirty="0"/>
              <a:t>jednotlivé </a:t>
            </a:r>
            <a:r>
              <a:rPr lang="en-US" dirty="0" err="1"/>
              <a:t>buňky</a:t>
            </a:r>
            <a:r>
              <a:rPr lang="cs-CZ" dirty="0"/>
              <a:t>. Umožňuje nám přiblížit pohled na pozorovaný objekt až na jeho nejmenší mikročástice a pozorovat tak jeho strukturu. </a:t>
            </a:r>
            <a:endParaRPr lang="en-US" dirty="0"/>
          </a:p>
          <a:p>
            <a:r>
              <a:rPr lang="en-US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50B8A-006C-4FE4-A586-CE0A74E10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570" y="963630"/>
            <a:ext cx="1174006" cy="1195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DBB3D-0564-41BE-BB17-CFADCD11B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854" y="2419747"/>
            <a:ext cx="2306632" cy="1311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3AFD4D-0ADF-4FE5-8406-A96AA00AF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115" y="3994119"/>
            <a:ext cx="1395423" cy="19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A3E59-5778-40D1-A64A-61B234D4B120}"/>
              </a:ext>
            </a:extLst>
          </p:cNvPr>
          <p:cNvSpPr/>
          <p:nvPr/>
        </p:nvSpPr>
        <p:spPr>
          <a:xfrm>
            <a:off x="601257" y="299487"/>
            <a:ext cx="57486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400" dirty="0">
                <a:solidFill>
                  <a:srgbClr val="595959"/>
                </a:solidFill>
              </a:rPr>
              <a:t>Jak se dá opravit naše tělo?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41983-8A19-43F4-9E6F-9499D7199C89}"/>
              </a:ext>
            </a:extLst>
          </p:cNvPr>
          <p:cNvSpPr/>
          <p:nvPr/>
        </p:nvSpPr>
        <p:spPr>
          <a:xfrm>
            <a:off x="873094" y="915040"/>
            <a:ext cx="1082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E07A7-843F-41FB-8C75-582A3D7F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309" y="559397"/>
            <a:ext cx="959277" cy="1459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9F87BC-D1A6-4DD1-B289-C53100F82A37}"/>
              </a:ext>
            </a:extLst>
          </p:cNvPr>
          <p:cNvSpPr/>
          <p:nvPr/>
        </p:nvSpPr>
        <p:spPr>
          <a:xfrm>
            <a:off x="882794" y="915040"/>
            <a:ext cx="8760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lidského</a:t>
            </a:r>
            <a:r>
              <a:rPr lang="en-US" dirty="0"/>
              <a:t> </a:t>
            </a:r>
            <a:r>
              <a:rPr lang="en-US" dirty="0" err="1"/>
              <a:t>těla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nahradit</a:t>
            </a:r>
            <a:r>
              <a:rPr lang="cs-CZ" dirty="0"/>
              <a:t> umělými implantáty z kovu, plastu, či jiného materiálu</a:t>
            </a:r>
            <a:r>
              <a:rPr lang="en-US" dirty="0"/>
              <a:t>.</a:t>
            </a:r>
            <a:r>
              <a:rPr lang="cs-CZ" dirty="0"/>
              <a:t> Nejčastěji se jedná o klouby nebo například i zuby.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err="1"/>
              <a:t>Zlomené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se </a:t>
            </a:r>
            <a:r>
              <a:rPr lang="en-US" dirty="0" err="1"/>
              <a:t>fixují</a:t>
            </a:r>
            <a:r>
              <a:rPr lang="en-US" dirty="0"/>
              <a:t> </a:t>
            </a:r>
            <a:r>
              <a:rPr lang="en-US" dirty="0" err="1"/>
              <a:t>destičkami</a:t>
            </a:r>
            <a:r>
              <a:rPr lang="en-US" dirty="0"/>
              <a:t>, </a:t>
            </a:r>
            <a:r>
              <a:rPr lang="en-US" dirty="0" err="1"/>
              <a:t>dlahami</a:t>
            </a:r>
            <a:r>
              <a:rPr lang="en-US" dirty="0"/>
              <a:t>, </a:t>
            </a:r>
            <a:r>
              <a:rPr lang="en-US" dirty="0" err="1"/>
              <a:t>šrouby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transplantovat</a:t>
            </a:r>
            <a:r>
              <a:rPr lang="en-US" dirty="0"/>
              <a:t> </a:t>
            </a:r>
            <a:r>
              <a:rPr lang="cs-CZ" dirty="0"/>
              <a:t>i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orgány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, </a:t>
            </a:r>
            <a:r>
              <a:rPr lang="en-US" dirty="0" err="1"/>
              <a:t>plíce</a:t>
            </a:r>
            <a:r>
              <a:rPr lang="en-US" dirty="0"/>
              <a:t>, </a:t>
            </a:r>
            <a:r>
              <a:rPr lang="en-US" dirty="0" err="1"/>
              <a:t>játra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ledviny</a:t>
            </a:r>
            <a:r>
              <a:rPr lang="cs-CZ" dirty="0"/>
              <a:t>, ale u takového zákroku je vždy nutné nalézt správného dárce, aby lidský organizmus transplantovaný orgán dobře přijal. 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7943C-DA75-4AF1-B0FF-6FB628C2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441" y="1832277"/>
            <a:ext cx="2161953" cy="1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240</TotalTime>
  <Words>815</Words>
  <Application>Microsoft Office PowerPoint</Application>
  <PresentationFormat>Širokoúhlá obrazovka</PresentationFormat>
  <Paragraphs>137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Euphemia</vt:lpstr>
      <vt:lpstr>Wingdings</vt:lpstr>
      <vt:lpstr>Children Playing 16x9</vt:lpstr>
      <vt:lpstr>Člověk a jeho tělo</vt:lpstr>
      <vt:lpstr>Stavba lidského těla</vt:lpstr>
      <vt:lpstr>Části lidského těla</vt:lpstr>
      <vt:lpstr>Jak dělíme tělo dál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pro zopakování</vt:lpstr>
      <vt:lpstr>Otázky pro zopakování a Odpovědi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Člověk a jeho tělo</dc:title>
  <dc:creator>Chomca, David (Brno) CZE</dc:creator>
  <cp:lastModifiedBy>Vybiral</cp:lastModifiedBy>
  <cp:revision>5</cp:revision>
  <dcterms:created xsi:type="dcterms:W3CDTF">2019-06-17T19:51:03Z</dcterms:created>
  <dcterms:modified xsi:type="dcterms:W3CDTF">2020-03-13T11:55:03Z</dcterms:modified>
</cp:coreProperties>
</file>