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7F514E9-1C49-4F89-ADA1-CB3C2BE94D5D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272F90-635B-465D-BF6A-7B8DF20DC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458200" cy="2891185"/>
          </a:xfrm>
        </p:spPr>
        <p:txBody>
          <a:bodyPr>
            <a:normAutofit/>
          </a:bodyPr>
          <a:lstStyle/>
          <a:p>
            <a:r>
              <a:rPr lang="cs-CZ" sz="7200" dirty="0" smtClean="0">
                <a:solidFill>
                  <a:schemeClr val="tx1"/>
                </a:solidFill>
                <a:latin typeface="Algerian" pitchFamily="82" charset="0"/>
              </a:rPr>
              <a:t>PRAHA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HLAVNÍ MĚSTO ČESKÉ REPUBLIKY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Zástupný symbol pro obsah 3" descr="Prague_CoA_CZ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25717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Malá Strana – </a:t>
            </a:r>
            <a:r>
              <a:rPr lang="cs-CZ" sz="2000" b="1" u="sng" dirty="0" smtClean="0"/>
              <a:t>pohled na kopuli chrámu sv. Mikuláše</a:t>
            </a:r>
          </a:p>
          <a:p>
            <a:r>
              <a:rPr lang="cs-CZ" sz="2400" dirty="0" smtClean="0"/>
              <a:t>                                                            </a:t>
            </a:r>
          </a:p>
          <a:p>
            <a:r>
              <a:rPr lang="cs-CZ" sz="2000" b="1" dirty="0" smtClean="0"/>
              <a:t>                                                           </a:t>
            </a:r>
            <a:r>
              <a:rPr lang="cs-CZ" sz="2000" b="1" u="sng" dirty="0" smtClean="0"/>
              <a:t>Chrám sv. Mikuláše </a:t>
            </a:r>
            <a:r>
              <a:rPr lang="cs-CZ" sz="2000" dirty="0" smtClean="0"/>
              <a:t>vévodí</a:t>
            </a:r>
          </a:p>
          <a:p>
            <a:r>
              <a:rPr lang="cs-CZ" sz="2000" dirty="0" smtClean="0"/>
              <a:t>                                                                 Malostranskému náměstí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sz="2000" b="1" u="sng" dirty="0" smtClean="0"/>
              <a:t>Valdštejnský palác </a:t>
            </a:r>
            <a:r>
              <a:rPr lang="cs-CZ" sz="2000" dirty="0" smtClean="0"/>
              <a:t>-</a:t>
            </a:r>
            <a:r>
              <a:rPr lang="cs-CZ" sz="2000" b="1" dirty="0" smtClean="0"/>
              <a:t> </a:t>
            </a:r>
            <a:r>
              <a:rPr lang="cs-CZ" sz="2000" dirty="0" smtClean="0"/>
              <a:t>nechal </a:t>
            </a:r>
          </a:p>
          <a:p>
            <a:pPr>
              <a:buNone/>
            </a:pPr>
            <a:r>
              <a:rPr lang="cs-CZ" sz="2000" dirty="0" smtClean="0"/>
              <a:t>ho vybudovat slavný císařský </a:t>
            </a:r>
          </a:p>
          <a:p>
            <a:pPr>
              <a:buNone/>
            </a:pPr>
            <a:r>
              <a:rPr lang="cs-CZ" sz="2000" dirty="0" smtClean="0"/>
              <a:t>vojevůdce Albrecht z </a:t>
            </a:r>
            <a:r>
              <a:rPr lang="cs-CZ" sz="2000" dirty="0" err="1" smtClean="0"/>
              <a:t>Valdštejna</a:t>
            </a:r>
            <a:endParaRPr lang="cs-CZ" sz="2000" dirty="0" smtClean="0"/>
          </a:p>
          <a:p>
            <a:r>
              <a:rPr lang="cs-CZ" sz="2000" dirty="0" smtClean="0"/>
              <a:t>Dnes je sídlem Senátu ČR.</a:t>
            </a:r>
          </a:p>
        </p:txBody>
      </p:sp>
      <p:pic>
        <p:nvPicPr>
          <p:cNvPr id="4" name="Obrázek 3" descr="1522088_340546_pamatky_mala_strana_viz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972506" cy="2016224"/>
          </a:xfrm>
          <a:prstGeom prst="rect">
            <a:avLst/>
          </a:prstGeom>
        </p:spPr>
      </p:pic>
      <p:pic>
        <p:nvPicPr>
          <p:cNvPr id="5" name="Obrázek 4" descr="3146.jpg"/>
          <p:cNvPicPr>
            <a:picLocks noChangeAspect="1"/>
          </p:cNvPicPr>
          <p:nvPr/>
        </p:nvPicPr>
        <p:blipFill>
          <a:blip r:embed="rId3" cstate="print"/>
          <a:srcRect t="1654" b="15663"/>
          <a:stretch>
            <a:fillRect/>
          </a:stretch>
        </p:blipFill>
        <p:spPr>
          <a:xfrm>
            <a:off x="4932040" y="2204864"/>
            <a:ext cx="3273921" cy="3600400"/>
          </a:xfrm>
          <a:prstGeom prst="rect">
            <a:avLst/>
          </a:prstGeom>
        </p:spPr>
      </p:pic>
      <p:pic>
        <p:nvPicPr>
          <p:cNvPr id="6" name="Obrázek 5" descr="index.jpg"/>
          <p:cNvPicPr>
            <a:picLocks noChangeAspect="1"/>
          </p:cNvPicPr>
          <p:nvPr/>
        </p:nvPicPr>
        <p:blipFill>
          <a:blip r:embed="rId4" cstate="print"/>
          <a:srcRect t="6498"/>
          <a:stretch>
            <a:fillRect/>
          </a:stretch>
        </p:blipFill>
        <p:spPr>
          <a:xfrm>
            <a:off x="683568" y="4785741"/>
            <a:ext cx="3312368" cy="207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60432" cy="93610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KAMPA A KARLŮV MOST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268760"/>
            <a:ext cx="5076056" cy="530577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Kampa</a:t>
            </a:r>
            <a:r>
              <a:rPr lang="cs-CZ" sz="2400" dirty="0" smtClean="0"/>
              <a:t> - ostrov uprostřed města</a:t>
            </a:r>
          </a:p>
          <a:p>
            <a:r>
              <a:rPr lang="cs-CZ" sz="2400" dirty="0" smtClean="0"/>
              <a:t>od Malé Strany je oddělena ramenem Vltavy, zvaným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Čertovka</a:t>
            </a:r>
            <a:endParaRPr lang="cs-CZ" sz="2400" b="1" dirty="0" smtClean="0"/>
          </a:p>
          <a:p>
            <a:r>
              <a:rPr lang="cs-CZ" sz="2400" dirty="0" smtClean="0"/>
              <a:t>spojnicí Malé Strany a Starého Města je nejznámější pražská památka – </a:t>
            </a:r>
            <a:r>
              <a:rPr lang="cs-CZ" sz="2400" b="1" dirty="0" smtClean="0"/>
              <a:t>Karlův most</a:t>
            </a:r>
            <a:endParaRPr lang="cs-CZ" sz="2400" b="1" dirty="0"/>
          </a:p>
        </p:txBody>
      </p:sp>
      <p:pic>
        <p:nvPicPr>
          <p:cNvPr id="4" name="Obrázek 3" descr="Ka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81651" cy="2617905"/>
          </a:xfrm>
          <a:prstGeom prst="rect">
            <a:avLst/>
          </a:prstGeom>
        </p:spPr>
      </p:pic>
      <p:pic>
        <p:nvPicPr>
          <p:cNvPr id="6" name="Obrázek 5" descr="header_day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683765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KARLŮV MOST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cs-CZ" dirty="0" smtClean="0"/>
              <a:t>roku </a:t>
            </a:r>
            <a:r>
              <a:rPr lang="cs-CZ" b="1" dirty="0" smtClean="0"/>
              <a:t>1357</a:t>
            </a:r>
            <a:r>
              <a:rPr lang="cs-CZ" dirty="0" smtClean="0"/>
              <a:t> ho dal vybudovat </a:t>
            </a:r>
            <a:r>
              <a:rPr lang="cs-CZ" b="1" dirty="0" smtClean="0"/>
              <a:t>Karel IV. </a:t>
            </a:r>
            <a:r>
              <a:rPr lang="cs-CZ" dirty="0" smtClean="0"/>
              <a:t>jako náhradu za Juditin most zničený povodní</a:t>
            </a:r>
          </a:p>
          <a:p>
            <a:r>
              <a:rPr lang="cs-CZ" dirty="0" smtClean="0"/>
              <a:t>stavbu vedl stavitel </a:t>
            </a:r>
            <a:r>
              <a:rPr lang="cs-CZ" b="1" dirty="0" smtClean="0"/>
              <a:t>Petr </a:t>
            </a:r>
            <a:r>
              <a:rPr lang="cs-CZ" b="1" dirty="0" err="1" smtClean="0"/>
              <a:t>Parléř</a:t>
            </a:r>
            <a:endParaRPr lang="cs-CZ" b="1" dirty="0" smtClean="0"/>
          </a:p>
          <a:p>
            <a:r>
              <a:rPr lang="cs-CZ" dirty="0" smtClean="0"/>
              <a:t>sochy zdobící most sem začaly být umisťovány až v 17. století</a:t>
            </a:r>
          </a:p>
        </p:txBody>
      </p:sp>
      <p:pic>
        <p:nvPicPr>
          <p:cNvPr id="4" name="Obrázek 3" descr="crop-1315953-m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6480720" cy="311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cs-CZ" dirty="0" smtClean="0">
                <a:latin typeface="Algerian" pitchFamily="82" charset="0"/>
              </a:rPr>
              <a:t>STARÉ MĚSTO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srdcem Prahy je městská část Staré Město, která začala být osídlována už v 11. století </a:t>
            </a:r>
          </a:p>
          <a:p>
            <a:r>
              <a:rPr lang="cs-CZ" sz="2400" dirty="0" smtClean="0">
                <a:latin typeface="+mj-lt"/>
              </a:rPr>
              <a:t>c</a:t>
            </a:r>
            <a:r>
              <a:rPr lang="cs-CZ" sz="2400" smtClean="0">
                <a:latin typeface="+mj-lt"/>
              </a:rPr>
              <a:t>entrem </a:t>
            </a:r>
            <a:r>
              <a:rPr lang="cs-CZ" sz="2400" dirty="0" smtClean="0">
                <a:latin typeface="+mj-lt"/>
              </a:rPr>
              <a:t>Starého Města je </a:t>
            </a:r>
            <a:r>
              <a:rPr lang="cs-CZ" sz="2400" b="1" dirty="0" smtClean="0">
                <a:latin typeface="+mj-lt"/>
              </a:rPr>
              <a:t>Staroměstské náměstí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vedle krásných pestrých domů zde najdeme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Staroměstskou radnici s orlojem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Týnský chrám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další historické stavby</a:t>
            </a:r>
          </a:p>
          <a:p>
            <a:r>
              <a:rPr lang="cs-CZ" sz="2400" dirty="0" smtClean="0">
                <a:latin typeface="+mj-lt"/>
              </a:rPr>
              <a:t>na severní straně náměstí stojí secesní </a:t>
            </a:r>
            <a:r>
              <a:rPr lang="cs-CZ" sz="2400" b="1" dirty="0" smtClean="0">
                <a:latin typeface="+mj-lt"/>
              </a:rPr>
              <a:t>pomník Jana Husa</a:t>
            </a:r>
            <a:endParaRPr lang="cs-CZ" sz="2400" b="1" dirty="0">
              <a:latin typeface="+mj-lt"/>
            </a:endParaRPr>
          </a:p>
        </p:txBody>
      </p:sp>
      <p:pic>
        <p:nvPicPr>
          <p:cNvPr id="4" name="Obrázek 3" descr="192ef400.jpg"/>
          <p:cNvPicPr>
            <a:picLocks noChangeAspect="1"/>
          </p:cNvPicPr>
          <p:nvPr/>
        </p:nvPicPr>
        <p:blipFill>
          <a:blip r:embed="rId2" cstate="print"/>
          <a:srcRect t="10956" b="7672"/>
          <a:stretch>
            <a:fillRect/>
          </a:stretch>
        </p:blipFill>
        <p:spPr>
          <a:xfrm>
            <a:off x="2915816" y="3573016"/>
            <a:ext cx="3456384" cy="311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Staroměstská radnice </a:t>
            </a:r>
            <a:r>
              <a:rPr lang="cs-CZ" sz="2000" dirty="0" smtClean="0"/>
              <a:t>- založena roku 1338 Janem Lucemburským</a:t>
            </a:r>
          </a:p>
          <a:p>
            <a:r>
              <a:rPr lang="cs-CZ" sz="2000" dirty="0" smtClean="0"/>
              <a:t>                         </a:t>
            </a:r>
          </a:p>
          <a:p>
            <a:r>
              <a:rPr lang="cs-CZ" sz="2000" dirty="0" smtClean="0"/>
              <a:t>                                       </a:t>
            </a:r>
            <a:r>
              <a:rPr lang="cs-CZ" sz="2000" b="1" dirty="0" smtClean="0"/>
              <a:t>Staroměstský orloj </a:t>
            </a:r>
            <a:r>
              <a:rPr lang="cs-CZ" sz="2000" dirty="0" smtClean="0"/>
              <a:t>zdobící Staroměstskou radnici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                                                                    </a:t>
            </a:r>
          </a:p>
          <a:p>
            <a:pPr>
              <a:buNone/>
            </a:pPr>
            <a:r>
              <a:rPr lang="cs-CZ" sz="2000" b="1" dirty="0" smtClean="0"/>
              <a:t>                                                             Pomník Jana Husa</a:t>
            </a:r>
            <a:r>
              <a:rPr lang="cs-CZ" sz="2000" dirty="0" smtClean="0"/>
              <a:t>, 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v pozadí Týnský chrám (v němž 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je pohřben astronom </a:t>
            </a:r>
            <a:r>
              <a:rPr lang="cs-CZ" sz="2000" dirty="0" err="1" smtClean="0"/>
              <a:t>Tycho</a:t>
            </a:r>
            <a:r>
              <a:rPr lang="cs-CZ" sz="2000" dirty="0" smtClean="0"/>
              <a:t> de </a:t>
            </a:r>
            <a:r>
              <a:rPr lang="cs-CZ" sz="2000" dirty="0" err="1" smtClean="0"/>
              <a:t>Brahe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4" name="Obrázek 3" descr="250px-Prag_Altstaedter_Ring_rath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267744" cy="3247410"/>
          </a:xfrm>
          <a:prstGeom prst="rect">
            <a:avLst/>
          </a:prstGeom>
        </p:spPr>
      </p:pic>
      <p:pic>
        <p:nvPicPr>
          <p:cNvPr id="5" name="Obrázek 4" descr="Pha1-Orloj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40768"/>
            <a:ext cx="2627784" cy="3983437"/>
          </a:xfrm>
          <a:prstGeom prst="rect">
            <a:avLst/>
          </a:prstGeom>
        </p:spPr>
      </p:pic>
      <p:pic>
        <p:nvPicPr>
          <p:cNvPr id="6" name="Obrázek 5" descr="pha1-staromak_orloj110330_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628800"/>
            <a:ext cx="3350467" cy="2232248"/>
          </a:xfrm>
          <a:prstGeom prst="rect">
            <a:avLst/>
          </a:prstGeom>
        </p:spPr>
      </p:pic>
      <p:pic>
        <p:nvPicPr>
          <p:cNvPr id="7" name="Obrázek 6" descr="Pomník_Mistra_Jana_Husa.JPG"/>
          <p:cNvPicPr>
            <a:picLocks noChangeAspect="1"/>
          </p:cNvPicPr>
          <p:nvPr/>
        </p:nvPicPr>
        <p:blipFill>
          <a:blip r:embed="rId5" cstate="print"/>
          <a:srcRect t="4601"/>
          <a:stretch>
            <a:fillRect/>
          </a:stretch>
        </p:blipFill>
        <p:spPr>
          <a:xfrm>
            <a:off x="179512" y="4153500"/>
            <a:ext cx="3779912" cy="270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32452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Prašná brána</a:t>
            </a:r>
            <a:r>
              <a:rPr lang="cs-CZ" sz="2000" dirty="0" smtClean="0"/>
              <a:t>,</a:t>
            </a:r>
          </a:p>
          <a:p>
            <a:pPr>
              <a:buNone/>
            </a:pPr>
            <a:r>
              <a:rPr lang="cs-CZ" sz="2000" dirty="0" smtClean="0"/>
              <a:t>jeden ze vstupů                                                                         </a:t>
            </a:r>
            <a:r>
              <a:rPr lang="cs-CZ" sz="2000" b="1" dirty="0" smtClean="0"/>
              <a:t>Obecní dům</a:t>
            </a:r>
            <a:r>
              <a:rPr lang="cs-CZ" sz="2000" dirty="0" smtClean="0"/>
              <a:t>,</a:t>
            </a:r>
          </a:p>
          <a:p>
            <a:pPr>
              <a:buNone/>
            </a:pPr>
            <a:r>
              <a:rPr lang="cs-CZ" sz="2000" dirty="0" smtClean="0"/>
              <a:t>do Starého Města                                                                      kulturní centrum 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                                      s výstavními sály a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                                      koncertní síní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                                   </a:t>
            </a:r>
          </a:p>
          <a:p>
            <a:pPr>
              <a:buNone/>
            </a:pPr>
            <a:r>
              <a:rPr lang="cs-CZ" sz="2000" dirty="0" smtClean="0"/>
              <a:t>                                   </a:t>
            </a:r>
            <a:r>
              <a:rPr lang="cs-CZ" sz="2000" b="1" dirty="0" smtClean="0"/>
              <a:t>JOSEFOV (Židovské město)</a:t>
            </a:r>
          </a:p>
          <a:p>
            <a:pPr>
              <a:buNone/>
            </a:pPr>
            <a:r>
              <a:rPr lang="cs-CZ" sz="2000" b="1" dirty="0" smtClean="0"/>
              <a:t>                                        Staronová synagoga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Nejstarší židovská </a:t>
            </a:r>
          </a:p>
          <a:p>
            <a:pPr>
              <a:buNone/>
            </a:pPr>
            <a:r>
              <a:rPr lang="cs-CZ" sz="1600" dirty="0" smtClean="0"/>
              <a:t>         synagoga v Evropě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                    </a:t>
            </a:r>
            <a:r>
              <a:rPr lang="cs-CZ" sz="1600" b="1" dirty="0" smtClean="0"/>
              <a:t>Starý židovský hřbitov</a:t>
            </a:r>
          </a:p>
          <a:p>
            <a:pPr>
              <a:buNone/>
            </a:pPr>
            <a:endParaRPr lang="cs-CZ" sz="1600" dirty="0"/>
          </a:p>
        </p:txBody>
      </p:sp>
      <p:pic>
        <p:nvPicPr>
          <p:cNvPr id="4" name="Obrázek 3" descr="pha1-prasna-vez037.jpg"/>
          <p:cNvPicPr>
            <a:picLocks noChangeAspect="1"/>
          </p:cNvPicPr>
          <p:nvPr/>
        </p:nvPicPr>
        <p:blipFill>
          <a:blip r:embed="rId2" cstate="print"/>
          <a:srcRect l="2633" r="15737" b="7018"/>
          <a:stretch>
            <a:fillRect/>
          </a:stretch>
        </p:blipFill>
        <p:spPr>
          <a:xfrm>
            <a:off x="0" y="1556792"/>
            <a:ext cx="2105895" cy="3600400"/>
          </a:xfrm>
          <a:prstGeom prst="rect">
            <a:avLst/>
          </a:prstGeom>
        </p:spPr>
      </p:pic>
      <p:pic>
        <p:nvPicPr>
          <p:cNvPr id="5" name="Obrázek 4" descr="dsc-7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20688"/>
            <a:ext cx="3779999" cy="2520280"/>
          </a:xfrm>
          <a:prstGeom prst="rect">
            <a:avLst/>
          </a:prstGeom>
        </p:spPr>
      </p:pic>
      <p:pic>
        <p:nvPicPr>
          <p:cNvPr id="6" name="Obrázek 5" descr="34_smetanova-sin_sirka-1606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2336" y="2276872"/>
            <a:ext cx="2751664" cy="1850435"/>
          </a:xfrm>
          <a:prstGeom prst="rect">
            <a:avLst/>
          </a:prstGeom>
        </p:spPr>
      </p:pic>
      <p:pic>
        <p:nvPicPr>
          <p:cNvPr id="7" name="Obrázek 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464134"/>
            <a:ext cx="3456384" cy="2393866"/>
          </a:xfrm>
          <a:prstGeom prst="rect">
            <a:avLst/>
          </a:prstGeom>
        </p:spPr>
      </p:pic>
      <p:pic>
        <p:nvPicPr>
          <p:cNvPr id="8" name="Obrázek 7" descr="220px-Vieux_cimetière_juif_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293096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NOVÉ MĚSTO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73325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část Prahy nazvanou Nové Město založil roku 1348 Karel IV.</a:t>
            </a:r>
          </a:p>
          <a:p>
            <a:r>
              <a:rPr lang="cs-CZ" sz="2400" dirty="0" smtClean="0"/>
              <a:t>v 19. století byla velká část zbourána a přestavěna do dnešní podoby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hlavním centrem Nového Města je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Václavské náměstí</a:t>
            </a:r>
          </a:p>
          <a:p>
            <a:r>
              <a:rPr lang="cs-CZ" sz="2400" dirty="0" smtClean="0"/>
              <a:t>nejvýznamnějšími budovami jsou      </a:t>
            </a:r>
            <a:r>
              <a:rPr lang="cs-CZ" sz="2400" u="sng" dirty="0" smtClean="0"/>
              <a:t>Národní divadlo </a:t>
            </a:r>
            <a:r>
              <a:rPr lang="cs-CZ" sz="2400" dirty="0" smtClean="0"/>
              <a:t> </a:t>
            </a:r>
          </a:p>
          <a:p>
            <a:endParaRPr lang="cs-CZ" sz="2400" u="sng" dirty="0" smtClean="0"/>
          </a:p>
          <a:p>
            <a:pPr>
              <a:buNone/>
            </a:pPr>
            <a:r>
              <a:rPr lang="cs-CZ" sz="2400" u="sng" dirty="0" smtClean="0"/>
              <a:t>Národní muzeum</a:t>
            </a:r>
          </a:p>
          <a:p>
            <a:pPr>
              <a:buNone/>
            </a:pPr>
            <a:r>
              <a:rPr lang="cs-CZ" sz="2400" u="sng" dirty="0" smtClean="0"/>
              <a:t>     </a:t>
            </a:r>
          </a:p>
          <a:p>
            <a:pPr>
              <a:buNone/>
            </a:pPr>
            <a:endParaRPr lang="cs-CZ" sz="2400" u="sng" dirty="0" smtClean="0"/>
          </a:p>
          <a:p>
            <a:pPr>
              <a:buNone/>
            </a:pPr>
            <a:endParaRPr lang="cs-CZ" sz="2400" u="sng" dirty="0" smtClean="0"/>
          </a:p>
          <a:p>
            <a:pPr>
              <a:buNone/>
            </a:pPr>
            <a:endParaRPr lang="cs-CZ" sz="2400" u="sng" dirty="0" smtClean="0"/>
          </a:p>
          <a:p>
            <a:pPr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    </a:t>
            </a:r>
            <a:r>
              <a:rPr lang="cs-CZ" sz="1400" dirty="0" smtClean="0"/>
              <a:t>Národní divadlo postavené v novorenesančním stylu       </a:t>
            </a:r>
          </a:p>
          <a:p>
            <a:pPr>
              <a:buNone/>
            </a:pPr>
            <a:r>
              <a:rPr lang="cs-CZ" sz="1400" dirty="0" smtClean="0"/>
              <a:t>                                                                                               v letech 1868-1881. Těsně před dokončením budova </a:t>
            </a:r>
          </a:p>
          <a:p>
            <a:pPr>
              <a:buNone/>
            </a:pPr>
            <a:r>
              <a:rPr lang="cs-CZ" sz="1400" dirty="0" smtClean="0"/>
              <a:t>                                                                                               vyhořela. Znovu opraveno a v roce 1883 slavnostně</a:t>
            </a:r>
          </a:p>
          <a:p>
            <a:pPr>
              <a:buNone/>
            </a:pPr>
            <a:r>
              <a:rPr lang="cs-CZ" sz="1400" dirty="0" smtClean="0"/>
              <a:t>                                                                                               otevřeno.</a:t>
            </a:r>
          </a:p>
        </p:txBody>
      </p:sp>
      <p:pic>
        <p:nvPicPr>
          <p:cNvPr id="7" name="Obrázek 6" descr="++.jpg"/>
          <p:cNvPicPr>
            <a:picLocks noChangeAspect="1"/>
          </p:cNvPicPr>
          <p:nvPr/>
        </p:nvPicPr>
        <p:blipFill>
          <a:blip r:embed="rId2" cstate="print"/>
          <a:srcRect l="3830" t="4933" r="7075" b="13668"/>
          <a:stretch>
            <a:fillRect/>
          </a:stretch>
        </p:blipFill>
        <p:spPr>
          <a:xfrm>
            <a:off x="179512" y="4077072"/>
            <a:ext cx="4176464" cy="2376264"/>
          </a:xfrm>
          <a:prstGeom prst="rect">
            <a:avLst/>
          </a:prstGeom>
        </p:spPr>
      </p:pic>
      <p:pic>
        <p:nvPicPr>
          <p:cNvPr id="8" name="Obrázek 7" descr="Národní_divadlo_ze_Střeleckého_ostrova.jpg"/>
          <p:cNvPicPr>
            <a:picLocks noChangeAspect="1"/>
          </p:cNvPicPr>
          <p:nvPr/>
        </p:nvPicPr>
        <p:blipFill>
          <a:blip r:embed="rId3" cstate="print"/>
          <a:srcRect l="2920" t="7278" b="11680"/>
          <a:stretch>
            <a:fillRect/>
          </a:stretch>
        </p:blipFill>
        <p:spPr>
          <a:xfrm>
            <a:off x="4644008" y="3068960"/>
            <a:ext cx="427039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PETŘÍNSKÉ SADY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západně od Malé Strany se nad městem zvedají svahy Petřína</a:t>
            </a:r>
          </a:p>
          <a:p>
            <a:r>
              <a:rPr lang="cs-CZ" sz="2400" dirty="0" smtClean="0"/>
              <a:t>v dávných dobách tu býval prales, v pozdějších stoletích byly některé svahy upraveny na vinice a zahrady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dnes se tu můžeme procházet rozlehlými Petřínskými sady a stoupat pěšky, nebo se svézt lanovkou až na vrchol k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Petřínské rozhledně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cs-CZ" sz="2400" dirty="0" smtClean="0"/>
              <a:t>další lákavou atrakcí nacházející se poblíž Petřínské rozhledny, je </a:t>
            </a:r>
            <a:r>
              <a:rPr lang="cs-CZ" sz="2400" u="sng" dirty="0" smtClean="0"/>
              <a:t>Zrcadlové bludiště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 descr="petrinska-rozhle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221088"/>
            <a:ext cx="3672408" cy="2447660"/>
          </a:xfrm>
          <a:prstGeom prst="rect">
            <a:avLst/>
          </a:prstGeom>
        </p:spPr>
      </p:pic>
      <p:pic>
        <p:nvPicPr>
          <p:cNvPr id="5" name="Obrázek 4" descr="DSC_4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3588377" cy="2448272"/>
          </a:xfrm>
          <a:prstGeom prst="rect">
            <a:avLst/>
          </a:prstGeom>
        </p:spPr>
      </p:pic>
      <p:pic>
        <p:nvPicPr>
          <p:cNvPr id="8" name="Obrázek 7" descr="praha-petri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1292179" cy="193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VYŠEHRAD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podle starých pověstí byl Vyšehrad sídlem nejstarších přemyslovských knížat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ve skutečnosti zdejší hradiště vzniklo později než Pražský hrad, asi v polovině 10. století</a:t>
            </a:r>
          </a:p>
          <a:p>
            <a:r>
              <a:rPr lang="cs-CZ" sz="2400" dirty="0" smtClean="0">
                <a:latin typeface="+mj-lt"/>
              </a:rPr>
              <a:t>ve 2. polovině 11. století se skutečně asi na sto let stal sídlem přemyslovských králů</a:t>
            </a:r>
          </a:p>
          <a:p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původní hrad byl zničen vlivem času a pravděpodobně i v důsledku útoků husitských vojsk</a:t>
            </a:r>
          </a:p>
          <a:p>
            <a:r>
              <a:rPr lang="cs-CZ" sz="2400" dirty="0" smtClean="0">
                <a:latin typeface="+mj-lt"/>
              </a:rPr>
              <a:t>dodnes se dochovala </a:t>
            </a:r>
            <a:r>
              <a:rPr lang="cs-CZ" sz="2400" b="1" dirty="0" smtClean="0">
                <a:latin typeface="+mj-lt"/>
              </a:rPr>
              <a:t>románská rotunda sv. Martina </a:t>
            </a:r>
            <a:r>
              <a:rPr lang="cs-CZ" sz="2400" dirty="0" smtClean="0">
                <a:latin typeface="+mj-lt"/>
              </a:rPr>
              <a:t>a </a:t>
            </a:r>
            <a:r>
              <a:rPr lang="cs-CZ" sz="2400" b="1" dirty="0" smtClean="0">
                <a:latin typeface="+mj-lt"/>
              </a:rPr>
              <a:t>gotický kostel sv. Petra a Pavla</a:t>
            </a:r>
          </a:p>
          <a:p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nachází se tu také slavný 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Vyšehradský hřbitov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,který od roku 1869 slouží jako pohřebiště významných osobností českého národa. Společná hrobka některých významných osobností uplynulých století je nazývána 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Slavín</a:t>
            </a: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cs-CZ" sz="2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      VYŠEHRAD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05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Vyšehradská skála</a:t>
            </a:r>
          </a:p>
          <a:p>
            <a:pPr>
              <a:buNone/>
            </a:pPr>
            <a:r>
              <a:rPr lang="cs-CZ" sz="1600" dirty="0" smtClean="0"/>
              <a:t>                                     s kostelem sv. Petra a Pavla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Vyšehradský hřbitov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        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         </a:t>
            </a:r>
          </a:p>
        </p:txBody>
      </p:sp>
      <p:pic>
        <p:nvPicPr>
          <p:cNvPr id="6" name="Obrázek 5" descr="220px-Vysehrad_Rock_Prague_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1920213" cy="1440160"/>
          </a:xfrm>
          <a:prstGeom prst="rect">
            <a:avLst/>
          </a:prstGeom>
        </p:spPr>
      </p:pic>
      <p:pic>
        <p:nvPicPr>
          <p:cNvPr id="7" name="Obrázek 6" descr="Parník_Vyšehrad_pod_Vyšehra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29841" cy="3024336"/>
          </a:xfrm>
          <a:prstGeom prst="rect">
            <a:avLst/>
          </a:prstGeom>
        </p:spPr>
      </p:pic>
      <p:pic>
        <p:nvPicPr>
          <p:cNvPr id="10" name="Obrázek 9" descr="zobrobr.php.jpg"/>
          <p:cNvPicPr>
            <a:picLocks noChangeAspect="1"/>
          </p:cNvPicPr>
          <p:nvPr/>
        </p:nvPicPr>
        <p:blipFill>
          <a:blip r:embed="rId4" cstate="print"/>
          <a:srcRect l="8258" t="15019" r="22929"/>
          <a:stretch>
            <a:fillRect/>
          </a:stretch>
        </p:blipFill>
        <p:spPr>
          <a:xfrm>
            <a:off x="6804248" y="5193427"/>
            <a:ext cx="1800200" cy="1664573"/>
          </a:xfrm>
          <a:prstGeom prst="rect">
            <a:avLst/>
          </a:prstGeom>
        </p:spPr>
      </p:pic>
      <p:pic>
        <p:nvPicPr>
          <p:cNvPr id="12" name="Obrázek 11" descr="1545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66138"/>
            <a:ext cx="2592288" cy="3447846"/>
          </a:xfrm>
          <a:prstGeom prst="rect">
            <a:avLst/>
          </a:prstGeom>
        </p:spPr>
      </p:pic>
      <p:pic>
        <p:nvPicPr>
          <p:cNvPr id="13" name="Obrázek 12" descr="346378-original1-rwkg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453124"/>
            <a:ext cx="2376264" cy="3166372"/>
          </a:xfrm>
          <a:prstGeom prst="rect">
            <a:avLst/>
          </a:prstGeom>
        </p:spPr>
      </p:pic>
      <p:pic>
        <p:nvPicPr>
          <p:cNvPr id="14" name="Obrázek 13" descr="65ac3a3-134086-vysehrad-0d0000000-0d0662651-1d0000000-0d9126506-sector_740x416-cr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1722" y="3284984"/>
            <a:ext cx="3202278" cy="1800200"/>
          </a:xfrm>
          <a:prstGeom prst="rect">
            <a:avLst/>
          </a:prstGeom>
        </p:spPr>
      </p:pic>
      <p:pic>
        <p:nvPicPr>
          <p:cNvPr id="15" name="Obrázek 14" descr="2.jpg"/>
          <p:cNvPicPr>
            <a:picLocks noChangeAspect="1"/>
          </p:cNvPicPr>
          <p:nvPr/>
        </p:nvPicPr>
        <p:blipFill>
          <a:blip r:embed="rId8" cstate="print"/>
          <a:srcRect l="5670" r="69760" b="30701"/>
          <a:stretch>
            <a:fillRect/>
          </a:stretch>
        </p:blipFill>
        <p:spPr>
          <a:xfrm>
            <a:off x="5364088" y="4869160"/>
            <a:ext cx="872099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6815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PRAHA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je hlavním městem České republiky</a:t>
            </a:r>
          </a:p>
          <a:p>
            <a:r>
              <a:rPr lang="cs-CZ" dirty="0" smtClean="0"/>
              <a:t>sídlí zde prezident, vláda, parlament a řada dalších vrcholných státních úřadů a mezinárodních institucí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2400293_756305_video__pr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149080"/>
            <a:ext cx="51149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OTÁZKY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cs-CZ" sz="2400" dirty="0" smtClean="0">
                <a:latin typeface="+mj-lt"/>
              </a:rPr>
              <a:t>Jak se jmenuje hlavní město České republiky?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Kdo sídlí v hlavním městě České republiky?</a:t>
            </a:r>
          </a:p>
          <a:p>
            <a:r>
              <a:rPr lang="cs-CZ" dirty="0" smtClean="0"/>
              <a:t>Jak se říká uličce, kde jsou maličké barevné domky vestavěné do oblouků hradeb?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Jak se jinak jmenuje Letohrádek královny Anny, který se nachází v Královské zahradě Pražského hradu? </a:t>
            </a:r>
          </a:p>
          <a:p>
            <a:r>
              <a:rPr lang="cs-CZ" sz="2400" dirty="0" smtClean="0">
                <a:latin typeface="+mj-lt"/>
              </a:rPr>
              <a:t>Jak se jmenuje „ostrov“ uprostřed města?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Jak se jmenuje most, který dal roku 1357 vybudovat Karel IV. jako náhradu za Juditin most zničený povodní?    </a:t>
            </a:r>
          </a:p>
          <a:p>
            <a:r>
              <a:rPr lang="cs-CZ" sz="2400" dirty="0" smtClean="0">
                <a:latin typeface="+mj-lt"/>
              </a:rPr>
              <a:t>Kdo vedl stavbu Karlova mostu?</a:t>
            </a: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Jak se jmenuje radnice, kterou zdobí Staroměstský orloj?</a:t>
            </a:r>
          </a:p>
          <a:p>
            <a:r>
              <a:rPr lang="cs-CZ" sz="2400" dirty="0" smtClean="0">
                <a:latin typeface="+mj-lt"/>
              </a:rPr>
              <a:t>Jak se jmenuje budova, která těsně před dokončením vyhořela, byla znovu opravena a v roce 1883 slavnostně otevřena?                                                  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93496" cy="26642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VLASTIVĚDA 5</a:t>
            </a:r>
            <a:br>
              <a:rPr lang="cs-CZ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omic Sans MS" pitchFamily="66" charset="0"/>
              </a:rPr>
              <a:t>vypracováno podle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UČEBNICE PRO 5.ROČNÍK ZÁKLADNÍ ŠKOLY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7352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ČESKÁ REPUBLIKA JAKO SOUČÁST EVROPY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000" dirty="0" smtClean="0"/>
              <a:t>NOVÁ ŠKOLA, s.r.o., 2012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Algerian" pitchFamily="82" charset="0"/>
              </a:rPr>
              <a:t>DĚKUJI ZA POZORNOST</a:t>
            </a:r>
            <a:endParaRPr lang="cs-CZ" sz="32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" name="Zástupný symbol pro obsah 3" descr="3800608_praha-prazsky-hrad-vltava-karluv-most-v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572" y="2249488"/>
            <a:ext cx="768285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endParaRPr lang="cs-CZ" dirty="0" smtClean="0"/>
          </a:p>
          <a:p>
            <a:pPr>
              <a:buNone/>
            </a:pPr>
            <a:r>
              <a:rPr lang="cs-CZ" dirty="0" smtClean="0"/>
              <a:t>- rozkládá se v oblasti Pražské plošiny a výběžků Středočeské pahorkatiny</a:t>
            </a:r>
          </a:p>
          <a:p>
            <a:pPr>
              <a:buNone/>
            </a:pPr>
            <a:r>
              <a:rPr lang="cs-CZ" dirty="0" smtClean="0"/>
              <a:t>- území Prahy má členitý povrch</a:t>
            </a:r>
          </a:p>
          <a:p>
            <a:endParaRPr lang="cs-CZ" dirty="0"/>
          </a:p>
        </p:txBody>
      </p:sp>
      <p:pic>
        <p:nvPicPr>
          <p:cNvPr id="6" name="Obrázek 5" descr="mapka-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641"/>
            <a:ext cx="5932701" cy="3393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PRAŽSKÝ HRAD A HRADČANY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47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Pražský hrad začal vyrůstat v 9. století za vlády knížete Bořivoje</a:t>
            </a:r>
          </a:p>
          <a:p>
            <a:r>
              <a:rPr lang="cs-CZ" dirty="0" smtClean="0"/>
              <a:t>za vlády dalších Přemyslovců se stal centrem českého království</a:t>
            </a:r>
          </a:p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v roce 1320 bylo v blízkosti Hradu založeno město zvané Hradčany (dnešní pražská čtvrť)</a:t>
            </a:r>
          </a:p>
          <a:p>
            <a:r>
              <a:rPr lang="cs-CZ" dirty="0" smtClean="0"/>
              <a:t>Hrad byl několikrát přestavován-především za vlády Karla IV. a Vladislava Jagellonského</a:t>
            </a:r>
          </a:p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v prostoru obehnaném hradbami se dnes nachází palác, tři kostely a klášter</a:t>
            </a:r>
            <a:endParaRPr lang="cs-CZ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2" cstate="print"/>
          <a:srcRect t="8467"/>
          <a:stretch>
            <a:fillRect/>
          </a:stretch>
        </p:blipFill>
        <p:spPr>
          <a:xfrm>
            <a:off x="6545542" y="5301208"/>
            <a:ext cx="2598458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PRAŽSKÝ HRAD A HRADČANY</a:t>
            </a:r>
            <a:endParaRPr lang="cs-CZ" dirty="0"/>
          </a:p>
        </p:txBody>
      </p:sp>
      <p:pic>
        <p:nvPicPr>
          <p:cNvPr id="4" name="Zástupný symbol pro obsah 3" descr="zahrady-prazskeho-hradu-m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124" y="2564575"/>
            <a:ext cx="7159752" cy="3694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/>
          <a:lstStyle/>
          <a:p>
            <a:r>
              <a:rPr lang="cs-CZ" dirty="0" smtClean="0"/>
              <a:t>v roce 1918 se stal Hrad sídlem prezidenta republiky</a:t>
            </a:r>
            <a:endParaRPr lang="cs-CZ" dirty="0"/>
          </a:p>
        </p:txBody>
      </p:sp>
      <p:pic>
        <p:nvPicPr>
          <p:cNvPr id="4" name="Obrázek 3" descr="tim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3"/>
            <a:ext cx="8448791" cy="3672408"/>
          </a:xfrm>
          <a:prstGeom prst="rect">
            <a:avLst/>
          </a:prstGeom>
        </p:spPr>
      </p:pic>
      <p:pic>
        <p:nvPicPr>
          <p:cNvPr id="5" name="Obrázek 4" descr="prezidenti.png"/>
          <p:cNvPicPr>
            <a:picLocks noChangeAspect="1"/>
          </p:cNvPicPr>
          <p:nvPr/>
        </p:nvPicPr>
        <p:blipFill>
          <a:blip r:embed="rId3" cstate="print"/>
          <a:srcRect l="53139" t="67053" r="26288"/>
          <a:stretch>
            <a:fillRect/>
          </a:stretch>
        </p:blipFill>
        <p:spPr>
          <a:xfrm>
            <a:off x="8304768" y="4077072"/>
            <a:ext cx="839232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PRAŽSKÝ HRAD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Zástupný symbol pro obsah 5" descr="prazsky-hrad-mot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304256" cy="2304256"/>
          </a:xfrm>
        </p:spPr>
      </p:pic>
      <p:pic>
        <p:nvPicPr>
          <p:cNvPr id="8" name="Obrázek 7" descr="31af589fd2d435fc85bf6465fc72478d_resize=640,3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56792"/>
            <a:ext cx="4655840" cy="2618910"/>
          </a:xfrm>
          <a:prstGeom prst="rect">
            <a:avLst/>
          </a:prstGeom>
        </p:spPr>
      </p:pic>
      <p:pic>
        <p:nvPicPr>
          <p:cNvPr id="9" name="Obrázek 8" descr="2400293_756305_video__pra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5114925" cy="2438400"/>
          </a:xfrm>
          <a:prstGeom prst="rect">
            <a:avLst/>
          </a:prstGeom>
        </p:spPr>
      </p:pic>
      <p:pic>
        <p:nvPicPr>
          <p:cNvPr id="10" name="Obrázek 9" descr="prazsky-hrad-1fa.jpg"/>
          <p:cNvPicPr>
            <a:picLocks noChangeAspect="1"/>
          </p:cNvPicPr>
          <p:nvPr/>
        </p:nvPicPr>
        <p:blipFill>
          <a:blip r:embed="rId5" cstate="print"/>
          <a:srcRect t="4075" b="18501"/>
          <a:stretch>
            <a:fillRect/>
          </a:stretch>
        </p:blipFill>
        <p:spPr>
          <a:xfrm>
            <a:off x="5508104" y="4869160"/>
            <a:ext cx="344797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000" dirty="0" smtClean="0"/>
              <a:t>Gotický </a:t>
            </a:r>
            <a:r>
              <a:rPr lang="cs-CZ" sz="2000" b="1" u="sng" dirty="0" smtClean="0"/>
              <a:t>chrám sv. Víta </a:t>
            </a:r>
            <a:r>
              <a:rPr lang="cs-CZ" sz="2000" dirty="0" smtClean="0"/>
              <a:t>byl založen roku 1344. Jeho stavba trvala téměř 600 let. Jsou zde uloženy korunovační klenoty.</a:t>
            </a:r>
          </a:p>
          <a:p>
            <a:endParaRPr lang="cs-CZ" sz="2400" dirty="0" smtClean="0"/>
          </a:p>
          <a:p>
            <a:r>
              <a:rPr lang="cs-CZ" sz="2400" dirty="0" smtClean="0"/>
              <a:t>                                     </a:t>
            </a:r>
            <a:r>
              <a:rPr lang="cs-CZ" sz="2000" b="1" u="sng" dirty="0" smtClean="0"/>
              <a:t>Zlatá ulička </a:t>
            </a:r>
            <a:r>
              <a:rPr lang="cs-CZ" sz="2000" dirty="0" smtClean="0"/>
              <a:t>– maličké barevné </a:t>
            </a:r>
          </a:p>
          <a:p>
            <a:r>
              <a:rPr lang="cs-CZ" sz="2000" dirty="0" smtClean="0"/>
              <a:t>                                           domky vestavěné do oblouků hradeb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000" b="1" u="sng" dirty="0" smtClean="0"/>
              <a:t>Belvedér</a:t>
            </a:r>
            <a:r>
              <a:rPr lang="cs-CZ" sz="2000" dirty="0" smtClean="0"/>
              <a:t> (Letohrádek královny Anny), nachází se v Královské zahradě Pražského hradu</a:t>
            </a:r>
          </a:p>
        </p:txBody>
      </p:sp>
      <p:pic>
        <p:nvPicPr>
          <p:cNvPr id="5" name="Obrázek 4" descr="250px-Praha,_Katedrála,_JV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915816" cy="2892396"/>
          </a:xfrm>
          <a:prstGeom prst="rect">
            <a:avLst/>
          </a:prstGeom>
        </p:spPr>
      </p:pic>
      <p:pic>
        <p:nvPicPr>
          <p:cNvPr id="6" name="Obrázek 5" descr="pha1-prazsky-hrad-zlata-ulicka007.jpg"/>
          <p:cNvPicPr>
            <a:picLocks noChangeAspect="1"/>
          </p:cNvPicPr>
          <p:nvPr/>
        </p:nvPicPr>
        <p:blipFill>
          <a:blip r:embed="rId3" cstate="print"/>
          <a:srcRect b="5748"/>
          <a:stretch>
            <a:fillRect/>
          </a:stretch>
        </p:blipFill>
        <p:spPr>
          <a:xfrm>
            <a:off x="4067944" y="2492896"/>
            <a:ext cx="2981434" cy="1872208"/>
          </a:xfrm>
          <a:prstGeom prst="rect">
            <a:avLst/>
          </a:prstGeom>
        </p:spPr>
      </p:pic>
      <p:pic>
        <p:nvPicPr>
          <p:cNvPr id="7" name="Obrázek 6" descr="2017_75175018-kralovsky-letohradek-na-prazskem-h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25144"/>
            <a:ext cx="2952328" cy="196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lgerian" pitchFamily="82" charset="0"/>
              </a:rPr>
              <a:t>MALÁ STRANA</a:t>
            </a:r>
            <a:endParaRPr lang="cs-CZ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rozprostírá se na svazích pod Pražským hradem</a:t>
            </a:r>
          </a:p>
          <a:p>
            <a:r>
              <a:rPr lang="cs-CZ" u="sng" dirty="0" smtClean="0"/>
              <a:t>založena roku 1257 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ze všech částí Prahy se za uplynulá staletí změnila nejméně</a:t>
            </a:r>
          </a:p>
          <a:p>
            <a:r>
              <a:rPr lang="cs-CZ" dirty="0" smtClean="0"/>
              <a:t>zajímavý historický ráz čtvrti dodává množství strmých úzkých uliček a schodů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centrem Malé Strany je </a:t>
            </a:r>
            <a:r>
              <a:rPr lang="cs-CZ" sz="24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Malostranské náměstí,kterému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vévodí </a:t>
            </a:r>
            <a:r>
              <a:rPr lang="cs-CZ" sz="2400" b="1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chrám sv. Mikuláše</a:t>
            </a:r>
            <a:endParaRPr lang="cs-CZ" sz="2400" b="1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map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65104"/>
            <a:ext cx="5432591" cy="298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</TotalTime>
  <Words>856</Words>
  <Application>Microsoft Office PowerPoint</Application>
  <PresentationFormat>Předvádění na obrazovce (4:3)</PresentationFormat>
  <Paragraphs>162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Algerian</vt:lpstr>
      <vt:lpstr>Comic Sans MS</vt:lpstr>
      <vt:lpstr>Georgia</vt:lpstr>
      <vt:lpstr>Trebuchet MS</vt:lpstr>
      <vt:lpstr>Wingdings 2</vt:lpstr>
      <vt:lpstr>Urbanistický</vt:lpstr>
      <vt:lpstr>PRAHA HLAVNÍ MĚSTO ČESKÉ REPUBLIKY</vt:lpstr>
      <vt:lpstr>PRAHA</vt:lpstr>
      <vt:lpstr>Prezentace aplikace PowerPoint</vt:lpstr>
      <vt:lpstr>PRAŽSKÝ HRAD A HRADČANY</vt:lpstr>
      <vt:lpstr>PRAŽSKÝ HRAD A HRADČANY</vt:lpstr>
      <vt:lpstr>Prezentace aplikace PowerPoint</vt:lpstr>
      <vt:lpstr>PRAŽSKÝ HRAD</vt:lpstr>
      <vt:lpstr>Prezentace aplikace PowerPoint</vt:lpstr>
      <vt:lpstr>MALÁ STRANA</vt:lpstr>
      <vt:lpstr>Prezentace aplikace PowerPoint</vt:lpstr>
      <vt:lpstr>KAMPA A KARLŮV MOST</vt:lpstr>
      <vt:lpstr>KARLŮV MOST</vt:lpstr>
      <vt:lpstr>STARÉ MĚSTO</vt:lpstr>
      <vt:lpstr>Prezentace aplikace PowerPoint</vt:lpstr>
      <vt:lpstr>Prezentace aplikace PowerPoint</vt:lpstr>
      <vt:lpstr>NOVÉ MĚSTO</vt:lpstr>
      <vt:lpstr>PETŘÍNSKÉ SADY</vt:lpstr>
      <vt:lpstr>VYŠEHRAD</vt:lpstr>
      <vt:lpstr>      VYŠEHRAD</vt:lpstr>
      <vt:lpstr>OTÁZKY</vt:lpstr>
      <vt:lpstr> VLASTIVĚDA 5 vypracováno podle UČEBNICE PRO 5.ROČNÍK ZÁKLADNÍ ŠKOLY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 HLAVNÍ MĚSTO ČESKÉ REPUBLIKY</dc:title>
  <dc:creator>Pavel</dc:creator>
  <cp:lastModifiedBy>Vybiral</cp:lastModifiedBy>
  <cp:revision>29</cp:revision>
  <dcterms:created xsi:type="dcterms:W3CDTF">2019-05-12T07:14:45Z</dcterms:created>
  <dcterms:modified xsi:type="dcterms:W3CDTF">2020-03-13T11:49:20Z</dcterms:modified>
</cp:coreProperties>
</file>