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57" r:id="rId8"/>
    <p:sldId id="264" r:id="rId9"/>
    <p:sldId id="265" r:id="rId10"/>
    <p:sldId id="256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48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3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6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2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0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7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B6AD-7AA5-40CF-933F-0B73E8BB2B3C}" type="datetimeFigureOut">
              <a:rPr lang="cs-CZ" smtClean="0"/>
              <a:t>02.03.2019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1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" TargetMode="External"/><Relationship Id="rId2" Type="http://schemas.openxmlformats.org/officeDocument/2006/relationships/hyperlink" Target="http://iva.k.utb.cz/wp-content/uploads/Jak-spravne-citovat-textova-opor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va.k.utb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novaiso69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275" y="365125"/>
            <a:ext cx="10515600" cy="1325563"/>
          </a:xfrm>
        </p:spPr>
        <p:txBody>
          <a:bodyPr/>
          <a:lstStyle/>
          <a:p>
            <a:r>
              <a:rPr lang="cs-CZ" b="1" dirty="0" smtClean="0"/>
              <a:t>Proč citace? </a:t>
            </a:r>
            <a:br>
              <a:rPr lang="cs-CZ" b="1" dirty="0" smtClean="0"/>
            </a:br>
            <a:r>
              <a:rPr lang="cs-CZ" b="1" dirty="0" smtClean="0"/>
              <a:t>Kolik přímé citace?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744966"/>
            <a:ext cx="10515600" cy="4351338"/>
          </a:xfrm>
        </p:spPr>
        <p:txBody>
          <a:bodyPr/>
          <a:lstStyle/>
          <a:p>
            <a:r>
              <a:rPr lang="cs-CZ" dirty="0" smtClean="0"/>
              <a:t>Autorský zákon</a:t>
            </a:r>
          </a:p>
          <a:p>
            <a:r>
              <a:rPr lang="cs-CZ" dirty="0" err="1"/>
              <a:t>m</a:t>
            </a:r>
            <a:r>
              <a:rPr lang="cs-CZ" dirty="0" err="1" smtClean="0"/>
              <a:t>ax</a:t>
            </a:r>
            <a:r>
              <a:rPr lang="cs-CZ" dirty="0" smtClean="0"/>
              <a:t> 10% textu</a:t>
            </a:r>
          </a:p>
          <a:p>
            <a:endParaRPr lang="cs-CZ" dirty="0"/>
          </a:p>
          <a:p>
            <a:r>
              <a:rPr lang="cs-CZ" dirty="0" smtClean="0"/>
              <a:t>ZP – úvod, obsah, teorie, </a:t>
            </a:r>
            <a:r>
              <a:rPr lang="cs-CZ" dirty="0" smtClean="0"/>
              <a:t>praxe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itÃ¡t âJestli najdeÅ¡ v Å¾ivotÄ cestu bez pÅekÃ¡Å¾ek, urÄitÄ nikam nevede.â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04" y="577971"/>
            <a:ext cx="5767835" cy="5767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8" y="167473"/>
            <a:ext cx="3463793" cy="323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39" y="3564405"/>
            <a:ext cx="4957649" cy="28725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154">
            <a:off x="8821511" y="3435276"/>
            <a:ext cx="1962062" cy="325098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997227" y="149035"/>
            <a:ext cx="9144000" cy="1261695"/>
          </a:xfrm>
        </p:spPr>
        <p:txBody>
          <a:bodyPr/>
          <a:lstStyle/>
          <a:p>
            <a:r>
              <a:rPr lang="cs-CZ" b="1" dirty="0" smtClean="0"/>
              <a:t>Citace?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87" y="3684532"/>
            <a:ext cx="4126640" cy="275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78" y="167473"/>
            <a:ext cx="3649886" cy="29541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2996" y="47926"/>
            <a:ext cx="2007078" cy="301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9" y="1572165"/>
            <a:ext cx="2314717" cy="214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2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 správně citovat. </a:t>
            </a:r>
            <a:r>
              <a:rPr lang="cs-CZ" i="1" dirty="0"/>
              <a:t>Univerzita Tomáše Bati ve Zlíně</a:t>
            </a:r>
            <a:r>
              <a:rPr lang="cs-CZ" dirty="0"/>
              <a:t> [online]. 2019: UTBZ, 2019 [cit. 2019-03-02].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iva.k.utb.cz/wp-content/uploads/Jak-spravne-citovat-textova-opora.pdf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ČESKO. MINISTERSTVO ŠKOLSTVÍ, MLÁDEŽE A TĚLOVÝCHOVY. </a:t>
            </a:r>
            <a:r>
              <a:rPr lang="cs-CZ" i="1" dirty="0"/>
              <a:t>MŠMT: Ministerstvo, školství, mládeže a tělovýchovy </a:t>
            </a:r>
            <a:r>
              <a:rPr lang="cs-CZ" dirty="0"/>
              <a:t>[online]. MŠMT, ©2006 [cit. </a:t>
            </a:r>
            <a:r>
              <a:rPr lang="cs-CZ" dirty="0" smtClean="0"/>
              <a:t>2019-03-01]. </a:t>
            </a:r>
            <a:r>
              <a:rPr lang="cs-CZ" dirty="0"/>
              <a:t>Dostupné z: </a:t>
            </a:r>
            <a:r>
              <a:rPr lang="cs-CZ" dirty="0">
                <a:hlinkClick r:id="rId3"/>
              </a:rPr>
              <a:t>http://www.msmt.cz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i="1" dirty="0"/>
              <a:t>IVA</a:t>
            </a:r>
            <a:r>
              <a:rPr lang="cs-CZ" dirty="0"/>
              <a:t> [online]. Zlín: UTBZ, 2019 [cit. 2019-03-02]. Dostupné z: </a:t>
            </a:r>
            <a:r>
              <a:rPr lang="cs-CZ" dirty="0">
                <a:hlinkClick r:id="rId4"/>
              </a:rPr>
              <a:t>http://iva.k.utb.cz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Dále jsou v textu uvedené fiktivní příklady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8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827"/>
            <a:ext cx="10515600" cy="1325563"/>
          </a:xfrm>
        </p:spPr>
        <p:txBody>
          <a:bodyPr/>
          <a:lstStyle/>
          <a:p>
            <a:r>
              <a:rPr lang="cs-CZ" b="1" dirty="0" smtClean="0"/>
              <a:t>Druhy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518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Přímá citace</a:t>
            </a:r>
          </a:p>
          <a:p>
            <a:r>
              <a:rPr lang="cs-CZ" dirty="0" smtClean="0"/>
              <a:t>doslovné převzetí části textu</a:t>
            </a:r>
          </a:p>
          <a:p>
            <a:r>
              <a:rPr lang="cs-CZ" dirty="0"/>
              <a:t>i</a:t>
            </a:r>
            <a:r>
              <a:rPr lang="cs-CZ" dirty="0" smtClean="0"/>
              <a:t> když lehce upravíte (spojením vět/výměnou jednoho slova)</a:t>
            </a:r>
          </a:p>
          <a:p>
            <a:r>
              <a:rPr lang="cs-CZ" dirty="0"/>
              <a:t>u</a:t>
            </a:r>
            <a:r>
              <a:rPr lang="cs-CZ" dirty="0" smtClean="0"/>
              <a:t>vozovkách, kurzivou</a:t>
            </a:r>
          </a:p>
          <a:p>
            <a:pPr marL="0" indent="0">
              <a:buNone/>
            </a:pPr>
            <a:r>
              <a:rPr lang="cs-CZ" b="1" dirty="0" smtClean="0"/>
              <a:t>Parafráze</a:t>
            </a:r>
          </a:p>
          <a:p>
            <a:r>
              <a:rPr lang="cs-CZ" dirty="0" smtClean="0"/>
              <a:t>volně přeformulované myšlenky jiného autora</a:t>
            </a:r>
          </a:p>
          <a:p>
            <a:r>
              <a:rPr lang="cs-CZ" dirty="0"/>
              <a:t>n</a:t>
            </a:r>
            <a:r>
              <a:rPr lang="cs-CZ" dirty="0" smtClean="0"/>
              <a:t>edávat do jiného kontextu</a:t>
            </a:r>
          </a:p>
          <a:p>
            <a:r>
              <a:rPr lang="cs-CZ" dirty="0" smtClean="0"/>
              <a:t>většinou oddělena odstavcem</a:t>
            </a:r>
          </a:p>
          <a:p>
            <a:pPr marL="0" indent="0">
              <a:buNone/>
            </a:pPr>
            <a:r>
              <a:rPr lang="cs-CZ" b="1" dirty="0" smtClean="0"/>
              <a:t>Obecně známá informace</a:t>
            </a:r>
          </a:p>
          <a:p>
            <a:r>
              <a:rPr lang="cs-CZ" dirty="0" smtClean="0"/>
              <a:t>II. sv. válka </a:t>
            </a:r>
            <a:r>
              <a:rPr lang="cs-CZ" dirty="0"/>
              <a:t>probíhala v letech 1939 až </a:t>
            </a:r>
            <a:r>
              <a:rPr lang="cs-CZ" dirty="0" smtClean="0"/>
              <a:t>1945</a:t>
            </a:r>
          </a:p>
        </p:txBody>
      </p:sp>
    </p:spTree>
    <p:extLst>
      <p:ext uri="{BB962C8B-B14F-4D97-AF65-F5344CB8AC3E}">
        <p14:creationId xmlns:p14="http://schemas.microsoft.com/office/powerpoint/2010/main" val="12128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804" y="465827"/>
            <a:ext cx="10515600" cy="628002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Sladká</a:t>
            </a:r>
            <a:r>
              <a:rPr lang="cs-CZ" dirty="0" smtClean="0"/>
              <a:t> </a:t>
            </a:r>
            <a:r>
              <a:rPr lang="cs-CZ" dirty="0" smtClean="0"/>
              <a:t>(2010, s. </a:t>
            </a:r>
            <a:r>
              <a:rPr lang="cs-CZ" dirty="0" smtClean="0"/>
              <a:t>5) </a:t>
            </a:r>
            <a:r>
              <a:rPr lang="cs-CZ" dirty="0" smtClean="0"/>
              <a:t>uvádí: </a:t>
            </a:r>
            <a:r>
              <a:rPr lang="cs-CZ" i="1" dirty="0" smtClean="0"/>
              <a:t>„napsat závěrečnou práci jistě zvládnete, jelikož se na vše můžete zeptat a máte velkou energii studovat.“</a:t>
            </a:r>
            <a:r>
              <a:rPr lang="cs-CZ" dirty="0" smtClean="0"/>
              <a:t> </a:t>
            </a:r>
          </a:p>
          <a:p>
            <a:endParaRPr lang="cs-CZ" dirty="0" smtClean="0"/>
          </a:p>
          <a:p>
            <a:r>
              <a:rPr lang="cs-CZ" dirty="0"/>
              <a:t>Pokud student úspěšně absolvuje další vzdělávání, které pořádá vzdělávací instituce, získá osvědčení</a:t>
            </a:r>
            <a:r>
              <a:rPr lang="cs-CZ" dirty="0" smtClean="0"/>
              <a:t>. </a:t>
            </a:r>
            <a:r>
              <a:rPr lang="cs-CZ" dirty="0" smtClean="0"/>
              <a:t>(MŠMT, </a:t>
            </a:r>
            <a:r>
              <a:rPr lang="cs-CZ" dirty="0" smtClean="0"/>
              <a:t>2009, s. 30)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Nacházíme se 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nové sféře,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jistě je viditelné, že jsou nyní otevřené možnosti doptávání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dirty="0"/>
              <a:t>Energie vložená do studia a možnost ptát se vás dovede ke zdárnému ukončení </a:t>
            </a:r>
            <a:r>
              <a:rPr lang="cs-CZ" dirty="0" smtClean="0"/>
              <a:t>práce (</a:t>
            </a:r>
            <a:r>
              <a:rPr lang="cs-CZ" dirty="0"/>
              <a:t>Sladká</a:t>
            </a:r>
            <a:r>
              <a:rPr lang="cs-CZ" dirty="0" smtClean="0"/>
              <a:t>, </a:t>
            </a:r>
            <a:r>
              <a:rPr lang="cs-CZ" dirty="0" smtClean="0"/>
              <a:t>2010, s. 5)</a:t>
            </a:r>
          </a:p>
          <a:p>
            <a:endParaRPr lang="cs-CZ" dirty="0" smtClean="0"/>
          </a:p>
          <a:p>
            <a:r>
              <a:rPr lang="cs-CZ" dirty="0"/>
              <a:t>Ministerstvo školství, mládeže a tělovýchovy (</a:t>
            </a:r>
            <a:r>
              <a:rPr lang="cs-CZ" dirty="0" smtClean="0"/>
              <a:t>2009,s. </a:t>
            </a:r>
            <a:r>
              <a:rPr lang="cs-CZ" dirty="0"/>
              <a:t>30) stanovuje, že: </a:t>
            </a:r>
            <a:r>
              <a:rPr lang="cs-CZ" i="1" dirty="0"/>
              <a:t>„dokladem o absolvování dalšího vzdělávání pořádné ve vzdělávací instituci je osvědčení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Sladká</a:t>
            </a:r>
            <a:r>
              <a:rPr lang="cs-CZ" dirty="0" smtClean="0"/>
              <a:t> </a:t>
            </a:r>
            <a:r>
              <a:rPr lang="cs-CZ" dirty="0" smtClean="0"/>
              <a:t>(2010, s. 5) </a:t>
            </a:r>
            <a:r>
              <a:rPr lang="cs-CZ" dirty="0" smtClean="0"/>
              <a:t>Energie vložená do studia a možnost ptát se vás dovede ke zdárnému ukončení práce.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 tímto tvrzením plně souhlasím.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1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</a:t>
            </a:r>
            <a:r>
              <a:rPr lang="cs-CZ" b="1" dirty="0" smtClean="0"/>
              <a:t>arvard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Závěrečnou práci je opravdu možné napsat, vyhledám si literaturu a něco načtu</a:t>
            </a:r>
            <a:r>
              <a:rPr lang="cs-CZ" dirty="0"/>
              <a:t> (</a:t>
            </a:r>
            <a:r>
              <a:rPr lang="cs-CZ" dirty="0" smtClean="0"/>
              <a:t>Masa, </a:t>
            </a:r>
            <a:r>
              <a:rPr lang="cs-CZ" dirty="0" smtClean="0"/>
              <a:t>2006, </a:t>
            </a:r>
            <a:r>
              <a:rPr lang="cs-CZ" dirty="0"/>
              <a:t>s. 34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dirty="0" smtClean="0"/>
              <a:t>MASA, Hana,</a:t>
            </a:r>
            <a:r>
              <a:rPr lang="cs-CZ" dirty="0"/>
              <a:t> </a:t>
            </a:r>
            <a:r>
              <a:rPr lang="cs-CZ" dirty="0" smtClean="0"/>
              <a:t>2006. </a:t>
            </a:r>
            <a:r>
              <a:rPr lang="cs-CZ" dirty="0" smtClean="0"/>
              <a:t>Závěr práce. </a:t>
            </a:r>
            <a:r>
              <a:rPr lang="cs-CZ" dirty="0"/>
              <a:t>In: </a:t>
            </a:r>
            <a:r>
              <a:rPr lang="cs-CZ" dirty="0" smtClean="0"/>
              <a:t>Hana MASA,</a:t>
            </a:r>
            <a:r>
              <a:rPr lang="cs-CZ" dirty="0"/>
              <a:t> 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Web </a:t>
            </a:r>
            <a:r>
              <a:rPr lang="cs-CZ" i="1" dirty="0" err="1"/>
              <a:t>archiving</a:t>
            </a:r>
            <a:r>
              <a:rPr lang="cs-CZ" dirty="0"/>
              <a:t>. Berlín: </a:t>
            </a:r>
            <a:r>
              <a:rPr lang="cs-CZ" dirty="0" err="1"/>
              <a:t>Springer</a:t>
            </a:r>
            <a:r>
              <a:rPr lang="cs-CZ" dirty="0"/>
              <a:t>, s. 115‑129. ISBN </a:t>
            </a:r>
            <a:r>
              <a:rPr lang="cs-CZ" dirty="0" smtClean="0"/>
              <a:t>978‑3‑540‑23338‑3.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Číselný odkaz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Najděte si třeba i na </a:t>
            </a:r>
            <a:r>
              <a:rPr lang="cs-CZ" dirty="0" err="1" smtClean="0"/>
              <a:t>google</a:t>
            </a:r>
            <a:r>
              <a:rPr lang="cs-CZ" dirty="0" smtClean="0"/>
              <a:t> normu ISO 690 a ta vám řekne více o citování </a:t>
            </a:r>
            <a:r>
              <a:rPr lang="cs-CZ" dirty="0" smtClean="0"/>
              <a:t>(23</a:t>
            </a:r>
            <a:r>
              <a:rPr lang="cs-CZ" dirty="0"/>
              <a:t>, s. 15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23.  </a:t>
            </a:r>
            <a:r>
              <a:rPr lang="cs-CZ" dirty="0" err="1" smtClean="0"/>
              <a:t>MASA,Hana</a:t>
            </a:r>
            <a:r>
              <a:rPr lang="cs-CZ" dirty="0" smtClean="0"/>
              <a:t>. </a:t>
            </a:r>
            <a:r>
              <a:rPr lang="cs-CZ" dirty="0"/>
              <a:t>Web </a:t>
            </a:r>
            <a:r>
              <a:rPr lang="cs-CZ" dirty="0" err="1" smtClean="0"/>
              <a:t>archiving</a:t>
            </a:r>
            <a:r>
              <a:rPr lang="cs-CZ" dirty="0" smtClean="0"/>
              <a:t>. </a:t>
            </a:r>
            <a:r>
              <a:rPr lang="cs-CZ" dirty="0"/>
              <a:t>In: </a:t>
            </a:r>
            <a:r>
              <a:rPr lang="cs-CZ" dirty="0" smtClean="0"/>
              <a:t>Hana MASA, </a:t>
            </a:r>
            <a:r>
              <a:rPr lang="cs-CZ" dirty="0" err="1" smtClean="0"/>
              <a:t>ed</a:t>
            </a:r>
            <a:r>
              <a:rPr lang="cs-CZ" dirty="0" smtClean="0"/>
              <a:t>. </a:t>
            </a:r>
            <a:r>
              <a:rPr lang="cs-CZ" i="1" dirty="0" smtClean="0"/>
              <a:t>Web </a:t>
            </a:r>
            <a:r>
              <a:rPr lang="cs-CZ" i="1" dirty="0" err="1" smtClean="0"/>
              <a:t>archiving</a:t>
            </a:r>
            <a:r>
              <a:rPr lang="cs-CZ" dirty="0" smtClean="0"/>
              <a:t>. Berlín: </a:t>
            </a:r>
            <a:r>
              <a:rPr lang="cs-CZ" dirty="0" err="1" smtClean="0"/>
              <a:t>Springer</a:t>
            </a:r>
            <a:r>
              <a:rPr lang="cs-CZ" dirty="0" smtClean="0"/>
              <a:t>, 2006, s. 1‑53. ISBN 978‑3‑540‑23338‑3.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8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Průběžné poznámky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Přeji Vám, ať se závěrečná práce podaří, jelikož vložená energie se vrací</a:t>
            </a:r>
            <a:r>
              <a:rPr lang="cs-CZ" baseline="30000" dirty="0" smtClean="0"/>
              <a:t>33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33.  </a:t>
            </a:r>
            <a:r>
              <a:rPr lang="cs-CZ" dirty="0" smtClean="0"/>
              <a:t>MASA, Hana. </a:t>
            </a:r>
            <a:r>
              <a:rPr lang="cs-CZ" dirty="0"/>
              <a:t>Web </a:t>
            </a:r>
            <a:r>
              <a:rPr lang="cs-CZ" dirty="0" err="1" smtClean="0"/>
              <a:t>archiving</a:t>
            </a:r>
            <a:r>
              <a:rPr lang="cs-CZ" dirty="0" smtClean="0"/>
              <a:t>. </a:t>
            </a:r>
            <a:r>
              <a:rPr lang="cs-CZ" dirty="0"/>
              <a:t>In: </a:t>
            </a:r>
            <a:r>
              <a:rPr lang="cs-CZ" dirty="0" smtClean="0"/>
              <a:t>Hana MASA,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Web </a:t>
            </a:r>
            <a:r>
              <a:rPr lang="cs-CZ" i="1" dirty="0" err="1"/>
              <a:t>archiving</a:t>
            </a:r>
            <a:r>
              <a:rPr lang="cs-CZ" dirty="0"/>
              <a:t>. Berlín: </a:t>
            </a:r>
            <a:r>
              <a:rPr lang="cs-CZ" dirty="0" err="1"/>
              <a:t>Springer</a:t>
            </a:r>
            <a:r>
              <a:rPr lang="cs-CZ" dirty="0"/>
              <a:t>, 2006, s. 1‑53. ISBN </a:t>
            </a:r>
            <a:r>
              <a:rPr lang="cs-CZ" dirty="0" smtClean="0"/>
              <a:t>978‑3‑540‑23338‑3. </a:t>
            </a:r>
            <a:r>
              <a:rPr lang="cs-CZ" dirty="0"/>
              <a:t>S. 34.</a:t>
            </a:r>
          </a:p>
        </p:txBody>
      </p:sp>
    </p:spTree>
    <p:extLst>
      <p:ext uri="{BB962C8B-B14F-4D97-AF65-F5344CB8AC3E}">
        <p14:creationId xmlns:p14="http://schemas.microsoft.com/office/powerpoint/2010/main" val="7662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Bibliografická 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KLAUS</a:t>
            </a:r>
            <a:r>
              <a:rPr lang="cs-CZ" dirty="0"/>
              <a:t>, Václav, 2007. </a:t>
            </a:r>
            <a:r>
              <a:rPr lang="cs-CZ" i="1" dirty="0"/>
              <a:t>Modrá, nikoli zelená planeta</a:t>
            </a:r>
            <a:r>
              <a:rPr lang="cs-CZ" dirty="0"/>
              <a:t>. Praha: Dokořán. ISBN 978‑80‑7363‑152‑9.</a:t>
            </a:r>
          </a:p>
          <a:p>
            <a:r>
              <a:rPr lang="cs-CZ" dirty="0" smtClean="0"/>
              <a:t>VRÁNKOVÁ</a:t>
            </a:r>
            <a:r>
              <a:rPr lang="cs-CZ" dirty="0"/>
              <a:t>, Jitka, 1998 Technická revoluce v malé tiskárně. In: </a:t>
            </a:r>
            <a:r>
              <a:rPr lang="cs-CZ" i="1" dirty="0"/>
              <a:t>Tiskárny a tisky 19. století.</a:t>
            </a:r>
            <a:r>
              <a:rPr lang="cs-CZ" dirty="0"/>
              <a:t> Jindřichův Hradec: Okresní muzeum v Jindřichově Hradci. 75-78. ISBN 80-86227-00-6.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9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4" y="106333"/>
            <a:ext cx="10515600" cy="1325563"/>
          </a:xfrm>
        </p:spPr>
        <p:txBody>
          <a:bodyPr/>
          <a:lstStyle/>
          <a:p>
            <a:r>
              <a:rPr lang="cs-CZ" b="1" dirty="0" smtClean="0"/>
              <a:t>Co dál?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034" y="1268083"/>
            <a:ext cx="10515600" cy="51762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Možnost vynechat text přímé citace …</a:t>
            </a:r>
          </a:p>
          <a:p>
            <a:r>
              <a:rPr lang="cs-CZ" dirty="0" smtClean="0"/>
              <a:t>Parafráze – tečka za větou/odstavcem?</a:t>
            </a:r>
          </a:p>
          <a:p>
            <a:r>
              <a:rPr lang="cs-CZ" dirty="0" smtClean="0"/>
              <a:t>Citace.com </a:t>
            </a:r>
          </a:p>
          <a:p>
            <a:r>
              <a:rPr lang="cs-CZ" dirty="0" smtClean="0"/>
              <a:t>Shrnutí, své zamyšlení – ale opatrně!</a:t>
            </a:r>
          </a:p>
          <a:p>
            <a:r>
              <a:rPr lang="cs-CZ" dirty="0" smtClean="0"/>
              <a:t>Kratší citace, primární zdroj, ne </a:t>
            </a:r>
            <a:r>
              <a:rPr lang="cs-CZ" dirty="0" err="1" smtClean="0"/>
              <a:t>google</a:t>
            </a:r>
            <a:r>
              <a:rPr lang="cs-CZ" dirty="0" smtClean="0"/>
              <a:t> a wiki…</a:t>
            </a:r>
          </a:p>
          <a:p>
            <a:r>
              <a:rPr lang="cs-CZ" dirty="0" smtClean="0"/>
              <a:t>1 druhy citování</a:t>
            </a:r>
          </a:p>
          <a:p>
            <a:r>
              <a:rPr lang="cs-CZ" dirty="0" smtClean="0"/>
              <a:t>Jako vejce vejci</a:t>
            </a:r>
          </a:p>
          <a:p>
            <a:r>
              <a:rPr lang="cs-CZ" dirty="0" smtClean="0"/>
              <a:t>Sekundární citace- „…klasifikační schémata, principy klasifikace, principy vidění a rozlišování, různého vkusu.“ (</a:t>
            </a:r>
            <a:r>
              <a:rPr lang="cs-CZ" dirty="0" err="1" smtClean="0"/>
              <a:t>Bourdieu</a:t>
            </a:r>
            <a:r>
              <a:rPr lang="cs-CZ" dirty="0" smtClean="0"/>
              <a:t>, 1998 cit. podle Trávníček, 2008, s. 28)</a:t>
            </a:r>
          </a:p>
          <a:p>
            <a:r>
              <a:rPr lang="cs-CZ" dirty="0" smtClean="0"/>
              <a:t>Web – (RVP, 2008) nebo přímo článek a autor z webu (Horká, 2008)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9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https://sites.google.com/site/novaiso690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i="1" dirty="0"/>
              <a:t>Nová citační norma ČSN ISO 690:2011 - Bibliografické citace</a:t>
            </a:r>
            <a:r>
              <a:rPr lang="cs-CZ" dirty="0"/>
              <a:t> [online]. Plzeň: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, Mgr. Zdeňka </a:t>
            </a:r>
            <a:r>
              <a:rPr lang="cs-CZ" dirty="0" err="1"/>
              <a:t>Firstová</a:t>
            </a:r>
            <a:r>
              <a:rPr lang="cs-CZ" dirty="0"/>
              <a:t>, 2011 [cit. 2019-03-01]. Dostupné z: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sites.google.com/site/novaiso690/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4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247</Words>
  <Application>Microsoft Office PowerPoint</Application>
  <PresentationFormat>Širokoúhlá obrazovka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Proč citace?  Kolik přímé citace? </vt:lpstr>
      <vt:lpstr>Druhy</vt:lpstr>
      <vt:lpstr>Prezentace aplikace PowerPoint</vt:lpstr>
      <vt:lpstr>Harvard</vt:lpstr>
      <vt:lpstr>Číselný odkaz</vt:lpstr>
      <vt:lpstr>Průběžné poznámky</vt:lpstr>
      <vt:lpstr>Bibliografická literatura</vt:lpstr>
      <vt:lpstr>Co dál?</vt:lpstr>
      <vt:lpstr>Prezentace aplikace PowerPoint</vt:lpstr>
      <vt:lpstr>Citace?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Citace?</dc:title>
  <dc:creator>Lenovo</dc:creator>
  <cp:lastModifiedBy>Lenovo</cp:lastModifiedBy>
  <cp:revision>9</cp:revision>
  <dcterms:created xsi:type="dcterms:W3CDTF">2019-03-01T17:51:27Z</dcterms:created>
  <dcterms:modified xsi:type="dcterms:W3CDTF">2019-03-02T17:23:15Z</dcterms:modified>
</cp:coreProperties>
</file>