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80" r:id="rId4"/>
    <p:sldId id="281" r:id="rId5"/>
    <p:sldId id="262" r:id="rId6"/>
    <p:sldId id="270" r:id="rId7"/>
    <p:sldId id="258" r:id="rId8"/>
    <p:sldId id="282" r:id="rId9"/>
    <p:sldId id="283" r:id="rId10"/>
    <p:sldId id="271" r:id="rId11"/>
    <p:sldId id="272" r:id="rId12"/>
    <p:sldId id="269" r:id="rId13"/>
    <p:sldId id="273" r:id="rId14"/>
    <p:sldId id="274" r:id="rId15"/>
    <p:sldId id="275" r:id="rId16"/>
    <p:sldId id="268" r:id="rId17"/>
    <p:sldId id="276" r:id="rId18"/>
    <p:sldId id="265" r:id="rId19"/>
    <p:sldId id="277" r:id="rId20"/>
    <p:sldId id="278" r:id="rId21"/>
    <p:sldId id="284" r:id="rId22"/>
    <p:sldId id="28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75098D-3689-40C9-A5F3-8344C73DC701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C29EB2-7000-4150-92D6-C8E7B5148C4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raveted.info/files/Meditace_Prostor_k_nadechnuti.mp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Mindfulness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teorie a praxe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Anna </a:t>
            </a:r>
            <a:r>
              <a:rPr lang="cs-CZ" dirty="0" err="1" smtClean="0"/>
              <a:t>Nohýnková</a:t>
            </a:r>
            <a:r>
              <a:rPr lang="cs-CZ" dirty="0" smtClean="0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rozvíjet všímavost?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schopnost všímavosti je možné rozvíjet a </a:t>
            </a:r>
            <a:r>
              <a:rPr lang="cs-CZ" dirty="0" smtClean="0"/>
              <a:t>trénovat</a:t>
            </a:r>
            <a:r>
              <a:rPr lang="cs-CZ" dirty="0" smtClean="0"/>
              <a:t> </a:t>
            </a:r>
            <a:r>
              <a:rPr lang="cs-CZ" dirty="0" smtClean="0"/>
              <a:t>pravidelným </a:t>
            </a:r>
            <a:r>
              <a:rPr lang="cs-CZ" dirty="0"/>
              <a:t>cvičením, podobně jako hru na hudební nástroj, cizí jazyk nebo bojové </a:t>
            </a:r>
            <a:r>
              <a:rPr lang="cs-CZ" dirty="0" smtClean="0"/>
              <a:t>umění</a:t>
            </a:r>
          </a:p>
          <a:p>
            <a:r>
              <a:rPr lang="cs-CZ" dirty="0" smtClean="0"/>
              <a:t>důležitá </a:t>
            </a:r>
            <a:r>
              <a:rPr lang="cs-CZ" dirty="0"/>
              <a:t>je pravidelnost </a:t>
            </a:r>
            <a:r>
              <a:rPr lang="cs-CZ" dirty="0" smtClean="0"/>
              <a:t>cvičení (např. </a:t>
            </a:r>
            <a:r>
              <a:rPr lang="cs-CZ" dirty="0"/>
              <a:t>v </a:t>
            </a:r>
            <a:r>
              <a:rPr lang="cs-CZ" dirty="0" smtClean="0"/>
              <a:t>průběhu kurzů se předpokládá cvičení cca </a:t>
            </a:r>
            <a:r>
              <a:rPr lang="cs-CZ" dirty="0"/>
              <a:t>30 minut </a:t>
            </a:r>
            <a:r>
              <a:rPr lang="cs-CZ" dirty="0" smtClean="0"/>
              <a:t>denně)</a:t>
            </a:r>
            <a:endParaRPr lang="cs-CZ" dirty="0"/>
          </a:p>
          <a:p>
            <a:r>
              <a:rPr lang="cs-CZ" dirty="0" smtClean="0"/>
              <a:t>základem </a:t>
            </a:r>
            <a:r>
              <a:rPr lang="cs-CZ" dirty="0"/>
              <a:t>cvičení všímavosti je opakované vracení pozornosti k tomu, co právě </a:t>
            </a:r>
            <a:r>
              <a:rPr lang="cs-CZ" dirty="0" smtClean="0"/>
              <a:t>prožíváte - trpělivě</a:t>
            </a:r>
            <a:r>
              <a:rPr lang="cs-CZ" dirty="0"/>
              <a:t>, přátelsky a se </a:t>
            </a:r>
            <a:r>
              <a:rPr lang="cs-CZ" dirty="0" smtClean="0"/>
              <a:t>zájmem</a:t>
            </a:r>
            <a:endParaRPr lang="cs-CZ" dirty="0"/>
          </a:p>
          <a:p>
            <a:r>
              <a:rPr lang="cs-CZ" dirty="0" smtClean="0"/>
              <a:t>příjemné </a:t>
            </a:r>
            <a:r>
              <a:rPr lang="cs-CZ" dirty="0"/>
              <a:t>prožitky si můžete užít, ale nesnažíte se je zadržet či nutkavě </a:t>
            </a:r>
            <a:r>
              <a:rPr lang="cs-CZ" dirty="0" smtClean="0"/>
              <a:t>vyhledávat</a:t>
            </a:r>
            <a:endParaRPr lang="cs-CZ" dirty="0"/>
          </a:p>
          <a:p>
            <a:r>
              <a:rPr lang="cs-CZ" dirty="0" smtClean="0"/>
              <a:t>nepříjemné </a:t>
            </a:r>
            <a:r>
              <a:rPr lang="cs-CZ" dirty="0"/>
              <a:t>prožitky nevyhledáváte, ale pokud se objeví, nevyhýbáte se jim a prostě jim dovolíte, aby byly plně </a:t>
            </a:r>
            <a:r>
              <a:rPr lang="cs-CZ" dirty="0" smtClean="0"/>
              <a:t>prožity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23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</a:t>
            </a:r>
            <a:r>
              <a:rPr lang="cs-CZ" dirty="0" smtClean="0"/>
              <a:t>praktikování všímavosti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rozvíjejí se centra </a:t>
            </a:r>
            <a:r>
              <a:rPr lang="cs-CZ" dirty="0"/>
              <a:t>v </a:t>
            </a:r>
            <a:r>
              <a:rPr lang="cs-CZ" dirty="0" smtClean="0"/>
              <a:t>mozku, která </a:t>
            </a:r>
            <a:r>
              <a:rPr lang="cs-CZ" dirty="0"/>
              <a:t>se podílejí na práci s pamětí, regulaci emocí, empatii, sebeuvědomování a </a:t>
            </a:r>
            <a:r>
              <a:rPr lang="cs-CZ" dirty="0" smtClean="0"/>
              <a:t>motivaci </a:t>
            </a:r>
            <a:endParaRPr lang="cs-CZ" dirty="0"/>
          </a:p>
          <a:p>
            <a:r>
              <a:rPr lang="cs-CZ" dirty="0" smtClean="0"/>
              <a:t>spokojený </a:t>
            </a:r>
            <a:r>
              <a:rPr lang="cs-CZ" dirty="0"/>
              <a:t>s tím, jaký člověk </a:t>
            </a:r>
            <a:r>
              <a:rPr lang="cs-CZ" dirty="0" smtClean="0"/>
              <a:t>je, </a:t>
            </a:r>
            <a:r>
              <a:rPr lang="cs-CZ" dirty="0" smtClean="0"/>
              <a:t>šťastnější </a:t>
            </a:r>
            <a:r>
              <a:rPr lang="cs-CZ" dirty="0"/>
              <a:t>a spokojenější než je </a:t>
            </a:r>
            <a:r>
              <a:rPr lang="cs-CZ" dirty="0" smtClean="0"/>
              <a:t>průměr</a:t>
            </a:r>
          </a:p>
          <a:p>
            <a:r>
              <a:rPr lang="cs-CZ" dirty="0" smtClean="0"/>
              <a:t>poskytuje </a:t>
            </a:r>
            <a:r>
              <a:rPr lang="cs-CZ" dirty="0"/>
              <a:t>účinné nástroje, jak se vyrovnat s životními  výzvami </a:t>
            </a:r>
          </a:p>
          <a:p>
            <a:r>
              <a:rPr lang="cs-CZ" dirty="0" smtClean="0"/>
              <a:t>dle </a:t>
            </a:r>
            <a:r>
              <a:rPr lang="cs-CZ" dirty="0" smtClean="0"/>
              <a:t>výsledků studií pravidelná meditace: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snižuje </a:t>
            </a:r>
            <a:r>
              <a:rPr lang="cs-CZ" dirty="0"/>
              <a:t>klíčové ukazatele chronického stresu, včetně vysokého krevního </a:t>
            </a:r>
            <a:r>
              <a:rPr lang="cs-CZ" dirty="0" smtClean="0"/>
              <a:t>tlaku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snižuje míru úzkosti, </a:t>
            </a:r>
            <a:r>
              <a:rPr lang="cs-CZ" dirty="0"/>
              <a:t>deprese a </a:t>
            </a:r>
            <a:r>
              <a:rPr lang="cs-CZ" dirty="0" smtClean="0"/>
              <a:t>podrážděnosti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zlepšuje paměť</a:t>
            </a:r>
            <a:r>
              <a:rPr lang="cs-CZ" dirty="0"/>
              <a:t>, </a:t>
            </a:r>
            <a:r>
              <a:rPr lang="cs-CZ" dirty="0" smtClean="0"/>
              <a:t>zrychluje </a:t>
            </a:r>
            <a:r>
              <a:rPr lang="cs-CZ" dirty="0"/>
              <a:t>s</a:t>
            </a:r>
            <a:r>
              <a:rPr lang="cs-CZ" dirty="0" smtClean="0"/>
              <a:t>e </a:t>
            </a:r>
            <a:r>
              <a:rPr lang="cs-CZ" dirty="0"/>
              <a:t>reakční </a:t>
            </a:r>
            <a:r>
              <a:rPr lang="cs-CZ" dirty="0" smtClean="0"/>
              <a:t>čas, zvyšuje </a:t>
            </a:r>
            <a:r>
              <a:rPr lang="cs-CZ" dirty="0"/>
              <a:t>se fyzická i mentální </a:t>
            </a:r>
            <a:r>
              <a:rPr lang="cs-CZ" dirty="0" smtClean="0"/>
              <a:t>odolnost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má pozitivní vliv na vztahy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snižuje </a:t>
            </a:r>
            <a:r>
              <a:rPr lang="cs-CZ" dirty="0"/>
              <a:t>negativní zdravotní dopady chronických </a:t>
            </a:r>
            <a:r>
              <a:rPr lang="cs-CZ" dirty="0" smtClean="0"/>
              <a:t>bolestí</a:t>
            </a:r>
            <a:r>
              <a:rPr lang="cs-CZ" dirty="0"/>
              <a:t> a </a:t>
            </a:r>
            <a:r>
              <a:rPr lang="cs-CZ" dirty="0" smtClean="0"/>
              <a:t>rakoviny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napomáhá </a:t>
            </a:r>
            <a:r>
              <a:rPr lang="cs-CZ" dirty="0"/>
              <a:t>snižovat závislost na alkoholu a </a:t>
            </a:r>
            <a:r>
              <a:rPr lang="cs-CZ" dirty="0" smtClean="0"/>
              <a:t>drogách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posiluje </a:t>
            </a:r>
            <a:r>
              <a:rPr lang="cs-CZ" dirty="0"/>
              <a:t>imunitní </a:t>
            </a:r>
            <a:r>
              <a:rPr lang="cs-CZ" dirty="0" smtClean="0"/>
              <a:t>systém, zvyšuje </a:t>
            </a:r>
            <a:r>
              <a:rPr lang="cs-CZ" dirty="0"/>
              <a:t>odolnost proti nachlazení, chřipkám a dalším </a:t>
            </a:r>
            <a:r>
              <a:rPr lang="cs-CZ" dirty="0" smtClean="0"/>
              <a:t>nemocem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posiluje </a:t>
            </a:r>
            <a:r>
              <a:rPr lang="cs-CZ" dirty="0"/>
              <a:t>se aktivita </a:t>
            </a:r>
            <a:r>
              <a:rPr lang="cs-CZ" dirty="0" smtClean="0"/>
              <a:t>části mozku, </a:t>
            </a:r>
            <a:r>
              <a:rPr lang="cs-CZ" dirty="0"/>
              <a:t>která je spojena s pocity štěstí, nadšení a </a:t>
            </a:r>
            <a:r>
              <a:rPr lang="cs-CZ" dirty="0" smtClean="0"/>
              <a:t>energie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posiluje a pomáhá růst části mozku zodpovědné za empatii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22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Negativa nevšímavosti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 životě víc přemýšlíme, než abychom si ho naplno užívali</a:t>
            </a:r>
          </a:p>
          <a:p>
            <a:r>
              <a:rPr lang="cs-CZ" dirty="0" smtClean="0"/>
              <a:t>kvůli svým myšlenkám jsem nešťastní, zvažujeme/předjímáme všechny varianty, které by nám mohly přivodit nepříjemné pocity</a:t>
            </a:r>
          </a:p>
          <a:p>
            <a:r>
              <a:rPr lang="cs-CZ" dirty="0"/>
              <a:t>n</a:t>
            </a:r>
            <a:r>
              <a:rPr lang="cs-CZ" dirty="0" smtClean="0"/>
              <a:t>ěkdy jsme nervózní, smutní, podráždění a nevíme proč – příčinou mohou být nezpracované emoce, vztahující se k něčemu, co jste už prožili, ale byli jste v tu chvíli zaměstnání plněním cílů a nevěnovali  jste pozornost svým pocitům</a:t>
            </a:r>
          </a:p>
          <a:p>
            <a:r>
              <a:rPr lang="cs-CZ" dirty="0"/>
              <a:t>p</a:t>
            </a:r>
            <a:r>
              <a:rPr lang="cs-CZ" dirty="0" smtClean="0"/>
              <a:t>okud nevěnujeme svému životu a důležitým </a:t>
            </a:r>
            <a:r>
              <a:rPr lang="cs-CZ" dirty="0" err="1" smtClean="0"/>
              <a:t>emocem</a:t>
            </a:r>
            <a:r>
              <a:rPr lang="cs-CZ" dirty="0" smtClean="0"/>
              <a:t> plnou pozornost, zakládáme si na problémy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06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všímavosti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rogramy všímavosti jsou účinné pro</a:t>
            </a:r>
            <a:r>
              <a:rPr lang="cs-CZ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stresové poruchy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deprese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úzkost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poruchy nálad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poruchy spánku</a:t>
            </a:r>
          </a:p>
          <a:p>
            <a:r>
              <a:rPr lang="cs-CZ" dirty="0" smtClean="0"/>
              <a:t>všímavost jako </a:t>
            </a:r>
            <a:r>
              <a:rPr lang="cs-CZ" dirty="0"/>
              <a:t>doplňková léčba ke snížení stresu, zlepšení imunity a lepšímu zvládání symptomů</a:t>
            </a:r>
            <a:r>
              <a:rPr lang="cs-CZ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kardiovaskulární onemocnění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vysoký krevní tlak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diabetes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rakovina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astma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lupénka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fybromyalgie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2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začít?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I. ZÁMĚR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základem </a:t>
            </a:r>
            <a:r>
              <a:rPr lang="cs-CZ" dirty="0"/>
              <a:t>pro cviční </a:t>
            </a:r>
            <a:r>
              <a:rPr lang="cs-CZ" dirty="0" smtClean="0"/>
              <a:t>všímavosti je záměr </a:t>
            </a:r>
            <a:r>
              <a:rPr lang="cs-CZ" dirty="0"/>
              <a:t>věnovat po nějakou dobu pozornost tomu, co se děje v přítomném okamžiku v mysli a </a:t>
            </a:r>
            <a:r>
              <a:rPr lang="cs-CZ" dirty="0" smtClean="0"/>
              <a:t>těle</a:t>
            </a:r>
          </a:p>
          <a:p>
            <a:pPr marL="0" indent="0">
              <a:buNone/>
            </a:pPr>
            <a:r>
              <a:rPr lang="cs-CZ" dirty="0" smtClean="0"/>
              <a:t>II. FORMÁLNÍ MEDITACE – viz dále</a:t>
            </a:r>
          </a:p>
          <a:p>
            <a:pPr marL="0" indent="0">
              <a:buNone/>
            </a:pPr>
            <a:r>
              <a:rPr lang="cs-CZ" dirty="0" smtClean="0"/>
              <a:t>III. CVIČENÍ VŠÍMAVOSTI PŘI JEDNODUCHÝCH KAŽDODENNÍCH ČINNOSTECH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např. při </a:t>
            </a:r>
            <a:r>
              <a:rPr lang="cs-CZ" dirty="0" smtClean="0"/>
              <a:t>čištění </a:t>
            </a:r>
            <a:r>
              <a:rPr lang="cs-CZ" dirty="0"/>
              <a:t>zubů, </a:t>
            </a:r>
            <a:r>
              <a:rPr lang="cs-CZ" dirty="0" smtClean="0"/>
              <a:t>úklidu </a:t>
            </a:r>
            <a:r>
              <a:rPr lang="cs-CZ" dirty="0"/>
              <a:t>či </a:t>
            </a:r>
            <a:r>
              <a:rPr lang="cs-CZ" dirty="0" smtClean="0"/>
              <a:t>chůzi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pokud </a:t>
            </a:r>
            <a:r>
              <a:rPr lang="cs-CZ" dirty="0"/>
              <a:t>děláme nějakou činnost všímavě, stává se neformální </a:t>
            </a:r>
            <a:r>
              <a:rPr lang="cs-CZ" dirty="0" smtClean="0"/>
              <a:t>meditací</a:t>
            </a:r>
          </a:p>
          <a:p>
            <a:pPr marL="0" indent="0">
              <a:buNone/>
            </a:pPr>
            <a:r>
              <a:rPr lang="cs-CZ" dirty="0" smtClean="0"/>
              <a:t>IV. PLNÉ PROŽÍVÁNÍ PŘÍTOMNÉHO OKAMŽIKU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okaždé</a:t>
            </a:r>
            <a:r>
              <a:rPr lang="cs-CZ" dirty="0"/>
              <a:t>, když si na to během dne vzpomenete, </a:t>
            </a:r>
            <a:r>
              <a:rPr lang="cs-CZ" dirty="0" smtClean="0"/>
              <a:t>všimněte si, </a:t>
            </a:r>
            <a:r>
              <a:rPr lang="cs-CZ" dirty="0"/>
              <a:t>co se právě děje ve </a:t>
            </a:r>
            <a:r>
              <a:rPr lang="cs-CZ" dirty="0" smtClean="0"/>
              <a:t>vašem </a:t>
            </a:r>
            <a:r>
              <a:rPr lang="cs-CZ" dirty="0"/>
              <a:t>těle a v mysli a </a:t>
            </a:r>
            <a:r>
              <a:rPr lang="cs-CZ" dirty="0" smtClean="0"/>
              <a:t>zůstaňte </a:t>
            </a:r>
            <a:r>
              <a:rPr lang="cs-CZ" dirty="0"/>
              <a:t>všímaví </a:t>
            </a:r>
            <a:r>
              <a:rPr lang="cs-CZ" dirty="0" smtClean="0"/>
              <a:t>co nejdéle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díky každodennímu </a:t>
            </a:r>
            <a:r>
              <a:rPr lang="cs-CZ" dirty="0"/>
              <a:t>opakování </a:t>
            </a:r>
            <a:r>
              <a:rPr lang="cs-CZ" dirty="0" smtClean="0"/>
              <a:t>drobných </a:t>
            </a:r>
            <a:r>
              <a:rPr lang="cs-CZ" dirty="0"/>
              <a:t>povšimnutí se všímavost cvičí a </a:t>
            </a:r>
            <a:r>
              <a:rPr lang="cs-CZ" dirty="0" smtClean="0"/>
              <a:t>rozvíjí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vyžaduje </a:t>
            </a:r>
            <a:r>
              <a:rPr lang="cs-CZ" dirty="0"/>
              <a:t>to </a:t>
            </a:r>
            <a:r>
              <a:rPr lang="cs-CZ" dirty="0" smtClean="0"/>
              <a:t>vytrvalost </a:t>
            </a:r>
            <a:r>
              <a:rPr lang="cs-CZ" dirty="0"/>
              <a:t>a </a:t>
            </a:r>
            <a:r>
              <a:rPr lang="cs-CZ" dirty="0" smtClean="0"/>
              <a:t>trpělivost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nestačí </a:t>
            </a:r>
            <a:r>
              <a:rPr lang="cs-CZ" dirty="0"/>
              <a:t>přečíst si o </a:t>
            </a:r>
            <a:r>
              <a:rPr lang="cs-CZ" dirty="0" smtClean="0"/>
              <a:t>tom, </a:t>
            </a:r>
            <a:r>
              <a:rPr lang="cs-CZ" dirty="0"/>
              <a:t>musíte pravidelně </a:t>
            </a:r>
            <a:r>
              <a:rPr lang="cs-CZ" dirty="0" smtClean="0"/>
              <a:t>cvičit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04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 k meditaci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Je </a:t>
            </a:r>
            <a:r>
              <a:rPr lang="cs-CZ" dirty="0" smtClean="0"/>
              <a:t>přirozené</a:t>
            </a:r>
            <a:r>
              <a:rPr lang="cs-CZ" dirty="0"/>
              <a:t>, že někdy udržíte všímavost jen pár </a:t>
            </a:r>
            <a:r>
              <a:rPr lang="cs-CZ" dirty="0" smtClean="0"/>
              <a:t>sekund a </a:t>
            </a:r>
            <a:r>
              <a:rPr lang="cs-CZ" dirty="0"/>
              <a:t>pak vás opět vtáhne proud myšlenek, zasníte se, rozptýlí vás nějaké smyslové vjemy atd. Při meditaci se někdy může objevit frustrace nebo jiné nepříjemné pocity a myšlenky jako: "Nejde mi to.", "Jsem neschopný/á.", "Meditace není pro mě.", "Je to k ničemu.", "Ztrácím čas.", "Je mi ještě hůř." apod. Zkrátka začnete posuzovat a hodnotit sami sebe, meditaci nebo něco </a:t>
            </a:r>
            <a:r>
              <a:rPr lang="cs-CZ" dirty="0" smtClean="0"/>
              <a:t>dalšího.</a:t>
            </a:r>
            <a:r>
              <a:rPr lang="cs-CZ" dirty="0"/>
              <a:t> </a:t>
            </a:r>
            <a:r>
              <a:rPr lang="cs-CZ" dirty="0" smtClean="0"/>
              <a:t>Nemůžete </a:t>
            </a:r>
            <a:r>
              <a:rPr lang="cs-CZ" dirty="0"/>
              <a:t>ale 'selhat'. Vždy když si všimnete, že se hodnotíte a posuzujete, tak samotné toto povšimnutí znamená, že jste opět všímaví. Když </a:t>
            </a:r>
            <a:r>
              <a:rPr lang="cs-CZ" dirty="0" smtClean="0"/>
              <a:t>si myšlenek všimnete, </a:t>
            </a:r>
            <a:r>
              <a:rPr lang="cs-CZ" dirty="0"/>
              <a:t>můžete je respektovat jako odhady skutečnosti, ale nemusíte jim hned </a:t>
            </a:r>
            <a:r>
              <a:rPr lang="cs-CZ" dirty="0" smtClean="0"/>
              <a:t>věřit. Mnohem </a:t>
            </a:r>
            <a:r>
              <a:rPr lang="cs-CZ" dirty="0"/>
              <a:t>zajímavější je otevřít se pocitům, které myšlenky doprovázejí, prozkoumat je a dovolit, aby byly plně prožity. </a:t>
            </a:r>
            <a:r>
              <a:rPr lang="cs-CZ" dirty="0" smtClean="0"/>
              <a:t>I </a:t>
            </a:r>
            <a:r>
              <a:rPr lang="cs-CZ" dirty="0"/>
              <a:t>nepříjemné emoce je možno časem nejen přijmout, ale čerpat z nich porozumění a energii. Pokud se nepříjemné emoce naučíme zvládat můžeme je využít jako naše spojence.</a:t>
            </a:r>
          </a:p>
          <a:p>
            <a:r>
              <a:rPr lang="cs-CZ" dirty="0" smtClean="0"/>
              <a:t>Je </a:t>
            </a:r>
            <a:r>
              <a:rPr lang="cs-CZ" dirty="0"/>
              <a:t>pro </a:t>
            </a:r>
            <a:r>
              <a:rPr lang="cs-CZ" dirty="0" smtClean="0"/>
              <a:t>vás </a:t>
            </a:r>
            <a:r>
              <a:rPr lang="cs-CZ" dirty="0"/>
              <a:t>meditace jen další úkol, který máte splnit? Chcete pomocí meditace něco dokázat sobě nebo druhým? Chcete meditací vyřešit nějaký problém? Nebo berete meditaci jako </a:t>
            </a:r>
            <a:r>
              <a:rPr lang="cs-CZ" b="1" dirty="0"/>
              <a:t>čas pro sebe a příležitost se zájmem zkoumat prožitkové bohatství, které se ukrývá ve </a:t>
            </a:r>
            <a:r>
              <a:rPr lang="cs-CZ" b="1" dirty="0" smtClean="0"/>
              <a:t>vašem </a:t>
            </a:r>
            <a:r>
              <a:rPr lang="cs-CZ" b="1" dirty="0"/>
              <a:t>životě</a:t>
            </a:r>
            <a:r>
              <a:rPr lang="cs-CZ" dirty="0"/>
              <a:t>? Nejde o to zbavit se touhy vyřešit problémy a něčeho dosáhnout. Jde o to, povšimnout si této touhy. Pokud si touhy povšimneme, uvolníme se a získáme větší přehled nad situací a nad tím, co prožíváme. A to je nejúčinnější způsob, jak si uvědomit, co je pro nás opravdu důležité a jak toho dosáhnout.</a:t>
            </a:r>
          </a:p>
          <a:p>
            <a:r>
              <a:rPr lang="cs-CZ" dirty="0" smtClean="0"/>
              <a:t>Vyzkoušejte teď následující cvičení a jednoduché meditace.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72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Krátké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minutu si teď zavřete oči a zastavte své myšlenky, zastavte slova, která vám vznikají v </a:t>
            </a:r>
            <a:r>
              <a:rPr lang="cs-CZ" dirty="0" smtClean="0"/>
              <a:t>hlavě.</a:t>
            </a:r>
            <a:endParaRPr lang="cs-CZ" dirty="0" smtClean="0"/>
          </a:p>
          <a:p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Co se stalo? Vydrželi jste nemyslet déle než </a:t>
            </a:r>
            <a:r>
              <a:rPr lang="cs-CZ" dirty="0" smtClean="0"/>
              <a:t>10s?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Zapište </a:t>
            </a:r>
            <a:r>
              <a:rPr lang="cs-CZ" dirty="0" smtClean="0"/>
              <a:t>si pár myšlenek, které vás během té minuty napadly.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Prozkoumejte </a:t>
            </a:r>
            <a:r>
              <a:rPr lang="cs-CZ" dirty="0" smtClean="0"/>
              <a:t>jejich obsah. Vztahují se k minulosti, k budoucnosti? Týkají se přání znásobit příjemné </a:t>
            </a:r>
            <a:r>
              <a:rPr lang="cs-CZ" dirty="0" smtClean="0"/>
              <a:t>a </a:t>
            </a:r>
            <a:r>
              <a:rPr lang="cs-CZ" dirty="0" smtClean="0"/>
              <a:t>omezit bolestné prožitky?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67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začátek: </a:t>
            </a:r>
            <a:r>
              <a:rPr lang="cs-CZ" dirty="0" smtClean="0"/>
              <a:t>Minutová meditace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Posaďte se na židli, </a:t>
            </a:r>
            <a:r>
              <a:rPr lang="cs-CZ" dirty="0" smtClean="0"/>
              <a:t>narovnejte záda, ale neopírejte se o opěradlo. Chodila </a:t>
            </a:r>
            <a:r>
              <a:rPr lang="cs-CZ" dirty="0"/>
              <a:t>položte celou plochou na zem. Zavřete oči </a:t>
            </a:r>
            <a:r>
              <a:rPr lang="cs-CZ" dirty="0" smtClean="0"/>
              <a:t>nebo jen </a:t>
            </a:r>
            <a:r>
              <a:rPr lang="cs-CZ" dirty="0"/>
              <a:t>přivřete víčka a upřete pohled směrem na podlahu.</a:t>
            </a:r>
          </a:p>
          <a:p>
            <a:r>
              <a:rPr lang="cs-CZ" dirty="0"/>
              <a:t>Zaměřte pozornost na </a:t>
            </a:r>
            <a:r>
              <a:rPr lang="cs-CZ" dirty="0" smtClean="0"/>
              <a:t>váš </a:t>
            </a:r>
            <a:r>
              <a:rPr lang="cs-CZ" dirty="0"/>
              <a:t>dech, jak proudí dovnitř a ven z </a:t>
            </a:r>
            <a:r>
              <a:rPr lang="cs-CZ" dirty="0" smtClean="0"/>
              <a:t>vašeho </a:t>
            </a:r>
            <a:r>
              <a:rPr lang="cs-CZ" dirty="0"/>
              <a:t>těla. Vnímejte počitky spojené s každým nádechem a výdechem. Pozorujte svůj </a:t>
            </a:r>
            <a:r>
              <a:rPr lang="cs-CZ" dirty="0" smtClean="0"/>
              <a:t>dech. </a:t>
            </a:r>
            <a:r>
              <a:rPr lang="cs-CZ" dirty="0"/>
              <a:t>Není třeba abyste svůj dech nějak měnili, jen nechte tělo, ať samo přirozeně dýchá.</a:t>
            </a:r>
          </a:p>
          <a:p>
            <a:r>
              <a:rPr lang="cs-CZ" dirty="0"/>
              <a:t>Všímejte si neustálých změn, které probíhají v živém těle. </a:t>
            </a:r>
            <a:r>
              <a:rPr lang="cs-CZ" dirty="0" smtClean="0"/>
              <a:t>Se zájmem zkoumejte, </a:t>
            </a:r>
            <a:r>
              <a:rPr lang="cs-CZ" dirty="0"/>
              <a:t>co se děje právě teď.</a:t>
            </a:r>
          </a:p>
          <a:p>
            <a:r>
              <a:rPr lang="cs-CZ" dirty="0"/>
              <a:t>Po nějaké chvíli může něco odvést </a:t>
            </a:r>
            <a:r>
              <a:rPr lang="cs-CZ" dirty="0" smtClean="0"/>
              <a:t>vaši </a:t>
            </a:r>
            <a:r>
              <a:rPr lang="cs-CZ" dirty="0"/>
              <a:t>pozornost pryč. Když si toho povšimnete, zjistěte co </a:t>
            </a:r>
            <a:r>
              <a:rPr lang="cs-CZ" dirty="0" smtClean="0"/>
              <a:t>vás rozptýlilo </a:t>
            </a:r>
            <a:r>
              <a:rPr lang="cs-CZ" dirty="0"/>
              <a:t>a jemně ale vytrvale přivádějte pozornost zpět k </a:t>
            </a:r>
            <a:r>
              <a:rPr lang="cs-CZ" dirty="0" smtClean="0"/>
              <a:t>dechu. Pokud </a:t>
            </a:r>
            <a:r>
              <a:rPr lang="cs-CZ" dirty="0"/>
              <a:t>se objeví výčitky či sebekritické myšlenky </a:t>
            </a:r>
            <a:r>
              <a:rPr lang="cs-CZ" dirty="0" smtClean="0"/>
              <a:t>("</a:t>
            </a:r>
            <a:r>
              <a:rPr lang="cs-CZ" dirty="0"/>
              <a:t>Nejde mi to.", "Nedokáži se soustředit</a:t>
            </a:r>
            <a:r>
              <a:rPr lang="cs-CZ" dirty="0" smtClean="0"/>
              <a:t>.“), povšimněte </a:t>
            </a:r>
            <a:r>
              <a:rPr lang="cs-CZ" dirty="0"/>
              <a:t>si jich. </a:t>
            </a:r>
            <a:endParaRPr lang="cs-CZ" dirty="0" smtClean="0"/>
          </a:p>
          <a:p>
            <a:r>
              <a:rPr lang="cs-CZ" b="1" dirty="0" smtClean="0"/>
              <a:t>Jádrem </a:t>
            </a:r>
            <a:r>
              <a:rPr lang="cs-CZ" b="1" dirty="0"/>
              <a:t>meditace všímavosti není udržet pozornost za každou cenu u dechu či něčeho jiného, ale všímat si, co se děje v přítomném okamžiku.</a:t>
            </a:r>
            <a:r>
              <a:rPr lang="cs-CZ" dirty="0"/>
              <a:t> </a:t>
            </a:r>
            <a:r>
              <a:rPr lang="cs-CZ" dirty="0" smtClean="0"/>
              <a:t>Můžete </a:t>
            </a:r>
            <a:r>
              <a:rPr lang="cs-CZ" dirty="0"/>
              <a:t>si např. všímat, jak je mysl neposedná a pozornost stále něco </a:t>
            </a:r>
            <a:r>
              <a:rPr lang="cs-CZ" dirty="0" smtClean="0"/>
              <a:t>přitahuje. Nevyvíjejte </a:t>
            </a:r>
            <a:r>
              <a:rPr lang="cs-CZ" dirty="0"/>
              <a:t>nadměrné úsilí. Čeho si všimnete, toho si všimnete.</a:t>
            </a:r>
          </a:p>
          <a:p>
            <a:r>
              <a:rPr lang="cs-CZ" dirty="0"/>
              <a:t>Po nějaké chvíli se může mysl zklidnit jako hladina tiché studánky – anebo také ne. I když dosáhnete klidu, bude to nejspíš pomíjivé. Pokud se cítíte naopak vzteklí nebo podráždění, povšimněte si, že i tyto pocity jsou pomíjivé. Ať už se stane cokoliv, jen to nechte být právě tak, jak to je.</a:t>
            </a:r>
          </a:p>
          <a:p>
            <a:r>
              <a:rPr lang="cs-CZ" dirty="0"/>
              <a:t>Po minutě (nebo delší době) otevřete oči a rozšiřte pozornost i na své okolí.</a:t>
            </a:r>
          </a:p>
          <a:p>
            <a:r>
              <a:rPr lang="cs-CZ" dirty="0"/>
              <a:t>Pokud se rozhodnete meditovat déle, mohou </a:t>
            </a:r>
            <a:r>
              <a:rPr lang="cs-CZ" dirty="0" smtClean="0"/>
              <a:t>vás </a:t>
            </a:r>
            <a:r>
              <a:rPr lang="cs-CZ" dirty="0"/>
              <a:t>začít rušit bolesti v těle. Můžete bolest chvíli sledovat nebo se můžete rozhodnout pozici změnit. Pokud pozici změníte, můžete to udělat všímavě - všimněte si, že se rozhodujete pozici změnit, že provádíte pohyb a ukončujete změnu pozice. Poté se můžete vrátit ke sledování nádechu a výdechu.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16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4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8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mlsouny: Čokoládová meditace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Vyberte si jakoukoliv čokoládu, kterou jste zatím nejedli, nebo kterou už jste dlouho nejedli. </a:t>
            </a:r>
            <a:r>
              <a:rPr lang="cs-CZ" dirty="0" smtClean="0"/>
              <a:t>Důležité </a:t>
            </a:r>
            <a:r>
              <a:rPr lang="cs-CZ" dirty="0"/>
              <a:t>je vybrat si čokoládu, kterou normálně nejíte nebo jen velmi zřídka.</a:t>
            </a:r>
          </a:p>
          <a:p>
            <a:r>
              <a:rPr lang="cs-CZ" dirty="0"/>
              <a:t>Otevřete balíček. Vnímejte aroma. Oddejte se mu.</a:t>
            </a:r>
          </a:p>
          <a:p>
            <a:r>
              <a:rPr lang="cs-CZ" dirty="0"/>
              <a:t>Ulomte si kousek a dívejte se na něj. Vpijte se do něj pohledem, prozkoumejte každý růžek a skulinu.</a:t>
            </a:r>
          </a:p>
          <a:p>
            <a:r>
              <a:rPr lang="cs-CZ" dirty="0"/>
              <a:t>Dejte si kousek do pusy. Zkuste jestli je možné podržet ho na jazyku a nechat ho rozpustit. Můžete si povšimnout tendence začít kousek cucat. Čokoláda má více než tři sta různých chutí. Zkuste jestli dokážete některé z nich vnímat.</a:t>
            </a:r>
          </a:p>
          <a:p>
            <a:r>
              <a:rPr lang="cs-CZ" dirty="0"/>
              <a:t>Pokud se </a:t>
            </a:r>
            <a:r>
              <a:rPr lang="cs-CZ" dirty="0" smtClean="0"/>
              <a:t>vám </a:t>
            </a:r>
            <a:r>
              <a:rPr lang="cs-CZ" dirty="0"/>
              <a:t>v průběhu ochutnávání zatoulá mysl někam jinam, všimněte si, co mysl zaujalo a pak ji jemně přiveďte zpět do přítomného okamžiku.</a:t>
            </a:r>
          </a:p>
          <a:p>
            <a:r>
              <a:rPr lang="cs-CZ" dirty="0"/>
              <a:t>Poté, co se čokoláda rozpustí, velmi pomalu a s jasným záměrem ji polkněte. Nechte ji stékat krkem dolů.</a:t>
            </a:r>
          </a:p>
          <a:p>
            <a:r>
              <a:rPr lang="cs-CZ" dirty="0"/>
              <a:t>Opakujte to s dalším kouskem.</a:t>
            </a:r>
          </a:p>
          <a:p>
            <a:r>
              <a:rPr lang="cs-CZ" dirty="0"/>
              <a:t>Jaké to bylo. Jiné než obvykle? Chutnala čokoláda lépe, než kdybyste ji snědli ve spěchu?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50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1619672" y="4725144"/>
            <a:ext cx="7315200" cy="685800"/>
          </a:xfrm>
        </p:spPr>
        <p:txBody>
          <a:bodyPr/>
          <a:lstStyle/>
          <a:p>
            <a:r>
              <a:rPr lang="cs-CZ" dirty="0"/>
              <a:t>Čínský znak pro </a:t>
            </a:r>
            <a:r>
              <a:rPr lang="cs-CZ" dirty="0" err="1"/>
              <a:t>mindfulness</a:t>
            </a:r>
            <a:r>
              <a:rPr lang="cs-CZ" dirty="0"/>
              <a:t> se skládá ze dvou symbolů - "teď, tento okamžik" a "srdce/mysl".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4392488" cy="45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3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teď už </a:t>
            </a:r>
            <a:r>
              <a:rPr lang="cs-CZ" dirty="0" smtClean="0"/>
              <a:t>naostro: Prostor k nadechnutí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usťte si tuto nahrávku meditace a nechejte se jí  vést: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praveted.info/files/Meditace_Prostor_k_nadechnuti.mp3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íce meditačních nahrávek najdete v odkazu v osnově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7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Kurzy </a:t>
            </a:r>
            <a:r>
              <a:rPr lang="cs-CZ" dirty="0" err="1" smtClean="0"/>
              <a:t>mindfulness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70. l. 20. st.: Jon </a:t>
            </a:r>
            <a:r>
              <a:rPr lang="cs-CZ" dirty="0" err="1"/>
              <a:t>Kabat-Zinn</a:t>
            </a:r>
            <a:r>
              <a:rPr lang="cs-CZ" dirty="0"/>
              <a:t> </a:t>
            </a:r>
            <a:r>
              <a:rPr lang="cs-CZ" dirty="0" err="1" smtClean="0"/>
              <a:t>vytvotřil</a:t>
            </a:r>
            <a:r>
              <a:rPr lang="cs-CZ" dirty="0" smtClean="0"/>
              <a:t> 8týdenní </a:t>
            </a:r>
            <a:r>
              <a:rPr lang="cs-CZ" dirty="0"/>
              <a:t>program </a:t>
            </a:r>
            <a:r>
              <a:rPr lang="cs-CZ" dirty="0" smtClean="0"/>
              <a:t>snižování </a:t>
            </a:r>
            <a:r>
              <a:rPr lang="cs-CZ" dirty="0"/>
              <a:t>stresu založené na všímavosti (</a:t>
            </a:r>
            <a:r>
              <a:rPr lang="cs-CZ" dirty="0" err="1"/>
              <a:t>Mindfulness-Based</a:t>
            </a:r>
            <a:r>
              <a:rPr lang="cs-CZ" dirty="0"/>
              <a:t> Stress </a:t>
            </a:r>
            <a:r>
              <a:rPr lang="cs-CZ" dirty="0" err="1"/>
              <a:t>Reduction</a:t>
            </a:r>
            <a:r>
              <a:rPr lang="cs-CZ" dirty="0"/>
              <a:t>, </a:t>
            </a:r>
            <a:r>
              <a:rPr lang="cs-CZ" dirty="0" smtClean="0"/>
              <a:t>MBSR) pro </a:t>
            </a:r>
            <a:r>
              <a:rPr lang="cs-CZ" dirty="0"/>
              <a:t>lidi trpící chronickou bolestí, na kterou nezabírala žádná z tehdy dostupných </a:t>
            </a:r>
            <a:r>
              <a:rPr lang="cs-CZ" dirty="0" smtClean="0"/>
              <a:t>metod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kromě </a:t>
            </a:r>
            <a:r>
              <a:rPr lang="cs-CZ" dirty="0"/>
              <a:t>zmírnění bolesti se změnil vztah účastníků k fyzické i psychické bolesti - bolest přestala nahánět hrůzu a nevedla tak snadno ke vzteku, sebelítosti či </a:t>
            </a:r>
            <a:r>
              <a:rPr lang="cs-CZ" dirty="0" smtClean="0"/>
              <a:t>beznaději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později klinický výzkum prokázal </a:t>
            </a:r>
            <a:r>
              <a:rPr lang="cs-CZ" dirty="0"/>
              <a:t>účinnost programu i pro široké spektrum dalších lékařských diagnóz (stres, deprese, úzkost, únava, </a:t>
            </a:r>
            <a:r>
              <a:rPr lang="cs-CZ" dirty="0" smtClean="0"/>
              <a:t>nespavost)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zdravým </a:t>
            </a:r>
            <a:r>
              <a:rPr lang="cs-CZ" dirty="0"/>
              <a:t>lidem přináší úlevu od každodenního stresu a schopnost lépe zvládat </a:t>
            </a:r>
            <a:r>
              <a:rPr lang="cs-CZ" dirty="0" smtClean="0"/>
              <a:t>emoce</a:t>
            </a:r>
          </a:p>
          <a:p>
            <a:r>
              <a:rPr lang="cs-CZ" dirty="0" smtClean="0"/>
              <a:t>Mark </a:t>
            </a:r>
            <a:r>
              <a:rPr lang="cs-CZ" dirty="0" err="1"/>
              <a:t>Williams</a:t>
            </a:r>
            <a:r>
              <a:rPr lang="cs-CZ" dirty="0"/>
              <a:t> se svými spolupracovníky obohatil MBSR o prvky z kognitivní terapie a vytvořil Kognitivní terapii založenou na všímavosti (MBCT, </a:t>
            </a:r>
            <a:r>
              <a:rPr lang="cs-CZ" dirty="0" err="1"/>
              <a:t>Mindfulness-based</a:t>
            </a:r>
            <a:r>
              <a:rPr lang="cs-CZ" dirty="0"/>
              <a:t> </a:t>
            </a:r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35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7"/>
            <a:ext cx="2685817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523656" cy="45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1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</a:t>
            </a:r>
            <a:r>
              <a:rPr lang="cs-CZ" dirty="0" err="1" smtClean="0"/>
              <a:t>mindfulness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mindfulness</a:t>
            </a:r>
            <a:r>
              <a:rPr lang="cs-CZ" dirty="0" smtClean="0"/>
              <a:t> </a:t>
            </a:r>
            <a:r>
              <a:rPr lang="cs-CZ" dirty="0"/>
              <a:t>je anglický překlad </a:t>
            </a:r>
            <a:r>
              <a:rPr lang="cs-CZ" dirty="0" err="1"/>
              <a:t>pálijského</a:t>
            </a:r>
            <a:r>
              <a:rPr lang="cs-CZ" dirty="0"/>
              <a:t> slova </a:t>
            </a:r>
            <a:r>
              <a:rPr lang="cs-CZ" b="1" dirty="0" err="1"/>
              <a:t>sati</a:t>
            </a:r>
            <a:r>
              <a:rPr lang="cs-CZ" dirty="0"/>
              <a:t> (nebo smrti v sanskrtu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ermín</a:t>
            </a:r>
            <a:r>
              <a:rPr lang="cs-CZ" dirty="0"/>
              <a:t> </a:t>
            </a:r>
            <a:r>
              <a:rPr lang="cs-CZ" b="1" dirty="0"/>
              <a:t>všímavost</a:t>
            </a:r>
            <a:r>
              <a:rPr lang="cs-CZ" dirty="0"/>
              <a:t> zavedl </a:t>
            </a:r>
            <a:r>
              <a:rPr lang="cs-CZ" dirty="0" smtClean="0"/>
              <a:t>do češtiny psycholog </a:t>
            </a:r>
            <a:r>
              <a:rPr lang="cs-CZ" b="1" dirty="0"/>
              <a:t>Mirko Frýba</a:t>
            </a:r>
            <a:r>
              <a:rPr lang="cs-CZ" dirty="0"/>
              <a:t>, zakladatel </a:t>
            </a:r>
            <a:r>
              <a:rPr lang="cs-CZ" dirty="0" err="1" smtClean="0"/>
              <a:t>satiterapie</a:t>
            </a:r>
            <a:r>
              <a:rPr lang="cs-CZ" dirty="0"/>
              <a:t>: </a:t>
            </a:r>
            <a:r>
              <a:rPr lang="cs-CZ" dirty="0" smtClean="0"/>
              <a:t>„</a:t>
            </a:r>
            <a:r>
              <a:rPr lang="cs-CZ" b="1" dirty="0" smtClean="0"/>
              <a:t>schopnost </a:t>
            </a:r>
            <a:r>
              <a:rPr lang="cs-CZ" b="1" dirty="0"/>
              <a:t>nezaujatě pozorovat, zaznamenávat, znovupoznávat a pamatovat si prožívané psychické </a:t>
            </a:r>
            <a:r>
              <a:rPr lang="cs-CZ" b="1" dirty="0" smtClean="0"/>
              <a:t>jevy“</a:t>
            </a:r>
            <a:endParaRPr lang="cs-CZ" dirty="0" smtClean="0"/>
          </a:p>
          <a:p>
            <a:r>
              <a:rPr lang="cs-CZ" dirty="0" smtClean="0"/>
              <a:t>všímavost </a:t>
            </a:r>
            <a:r>
              <a:rPr lang="cs-CZ" dirty="0"/>
              <a:t>v běžném významu je schopnost pohotově (v přítomném okamžiku) zaznamenat těžko postřehnutelné nebo nové a nezvyklé </a:t>
            </a:r>
            <a:r>
              <a:rPr lang="cs-CZ" dirty="0" smtClean="0"/>
              <a:t>detaily, zejména to, co vidíme </a:t>
            </a:r>
            <a:r>
              <a:rPr lang="cs-CZ" dirty="0"/>
              <a:t>nebo </a:t>
            </a:r>
            <a:r>
              <a:rPr lang="cs-CZ" dirty="0" smtClean="0"/>
              <a:t>slyšíme</a:t>
            </a:r>
          </a:p>
          <a:p>
            <a:r>
              <a:rPr lang="cs-CZ" dirty="0" smtClean="0"/>
              <a:t>všímavost ve smyslu </a:t>
            </a:r>
            <a:r>
              <a:rPr lang="cs-CZ" dirty="0" err="1" smtClean="0"/>
              <a:t>mindfulness</a:t>
            </a:r>
            <a:r>
              <a:rPr lang="cs-CZ" dirty="0" smtClean="0"/>
              <a:t> zahrnuje </a:t>
            </a:r>
            <a:r>
              <a:rPr lang="cs-CZ" dirty="0"/>
              <a:t>všímavost k mnohem širší škále </a:t>
            </a:r>
            <a:r>
              <a:rPr lang="cs-CZ" dirty="0" smtClean="0"/>
              <a:t>prožitků: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tělesných </a:t>
            </a:r>
            <a:r>
              <a:rPr lang="cs-CZ" dirty="0"/>
              <a:t>počitků (doteky, napětí, pohyby, teplo a </a:t>
            </a:r>
            <a:r>
              <a:rPr lang="cs-CZ" dirty="0" smtClean="0"/>
              <a:t>chlad…)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pocitů </a:t>
            </a:r>
            <a:r>
              <a:rPr lang="cs-CZ" dirty="0"/>
              <a:t>(příjemné, nepříjemné, </a:t>
            </a:r>
            <a:r>
              <a:rPr lang="cs-CZ" dirty="0" smtClean="0"/>
              <a:t>neutrální)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myšlenek</a:t>
            </a:r>
            <a:r>
              <a:rPr lang="cs-CZ" dirty="0"/>
              <a:t>, záměrů, emocí, stavů mysli apod.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870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</a:t>
            </a:r>
            <a:r>
              <a:rPr lang="cs-CZ" dirty="0" err="1" smtClean="0"/>
              <a:t>mindfulness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povšimnout si postoje s jakým myslím, mluvím či jednám – je přítomna chtivost, odpor a zaslepenost nebo je </a:t>
            </a:r>
            <a:r>
              <a:rPr lang="cs-CZ" dirty="0" smtClean="0"/>
              <a:t>přítomno </a:t>
            </a:r>
            <a:r>
              <a:rPr lang="cs-CZ" dirty="0"/>
              <a:t>neulpívání, laskavost a </a:t>
            </a:r>
            <a:r>
              <a:rPr lang="cs-CZ" dirty="0" smtClean="0"/>
              <a:t>moudrost? </a:t>
            </a:r>
            <a:endParaRPr lang="cs-CZ" dirty="0"/>
          </a:p>
          <a:p>
            <a:r>
              <a:rPr lang="cs-CZ" dirty="0"/>
              <a:t>všímavost v sobě většinou nese možnost rozhodnout se, zda se tím, čeho si všimnu, budu dál zabývat, nebo to nechám plavat</a:t>
            </a:r>
          </a:p>
          <a:p>
            <a:r>
              <a:rPr lang="cs-CZ" dirty="0" err="1"/>
              <a:t>mindfulness</a:t>
            </a:r>
            <a:r>
              <a:rPr lang="cs-CZ" dirty="0"/>
              <a:t> znamená plně prožívat přítomnost, ať už je zrovna pozornost zaměřena na detaily (např. bod doteky těla se zemí) nebo vnímáme celek (např. celé tělo)</a:t>
            </a:r>
          </a:p>
          <a:p>
            <a:r>
              <a:rPr lang="cs-CZ" dirty="0" smtClean="0"/>
              <a:t>důraz </a:t>
            </a:r>
            <a:r>
              <a:rPr lang="cs-CZ" dirty="0"/>
              <a:t>na přítomný </a:t>
            </a:r>
            <a:r>
              <a:rPr lang="cs-CZ" dirty="0" smtClean="0"/>
              <a:t>okamžik - nejde jen o to, že si uvědomujeme v přítomném okamžiku, jde o uvědomování </a:t>
            </a:r>
            <a:r>
              <a:rPr lang="cs-CZ" dirty="0"/>
              <a:t>toho, JAK se to děje </a:t>
            </a:r>
            <a:r>
              <a:rPr lang="cs-CZ" dirty="0" smtClean="0"/>
              <a:t>– jak </a:t>
            </a:r>
            <a:r>
              <a:rPr lang="cs-CZ" dirty="0"/>
              <a:t>v přítomnosti probíhají procesy v těle a v </a:t>
            </a:r>
            <a:r>
              <a:rPr lang="cs-CZ" dirty="0" smtClean="0"/>
              <a:t>mysli</a:t>
            </a:r>
          </a:p>
          <a:p>
            <a:r>
              <a:rPr lang="cs-CZ" dirty="0" smtClean="0"/>
              <a:t>všimněte si rozdílu: „Uvědomuji </a:t>
            </a:r>
            <a:r>
              <a:rPr lang="cs-CZ" dirty="0"/>
              <a:t>si, jak jsem neschopný</a:t>
            </a:r>
            <a:r>
              <a:rPr lang="cs-CZ" dirty="0" smtClean="0"/>
              <a:t>.“ vs. „</a:t>
            </a:r>
            <a:r>
              <a:rPr lang="cs-CZ" dirty="0"/>
              <a:t>Uvědomuji si, že právě teď sám sebe posuzuji jako neschopného</a:t>
            </a:r>
            <a:r>
              <a:rPr lang="cs-CZ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42599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Aspekty všímavosti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na </a:t>
            </a:r>
            <a:r>
              <a:rPr lang="pl-PL" dirty="0"/>
              <a:t>rozdíl od pozornosti, k</a:t>
            </a:r>
            <a:r>
              <a:rPr lang="cs-CZ" dirty="0" err="1"/>
              <a:t>terou</a:t>
            </a:r>
            <a:r>
              <a:rPr lang="cs-CZ" dirty="0"/>
              <a:t> aktivně zaměřujeme na zvolený předmět či aspekt, je všímavost </a:t>
            </a:r>
            <a:r>
              <a:rPr lang="cs-CZ" b="1" dirty="0"/>
              <a:t>pasivní, receptivní, je otevřená, nezaujatá, nehodnotící</a:t>
            </a:r>
            <a:r>
              <a:rPr lang="cs-CZ" dirty="0"/>
              <a:t>, nevybírá, ale jednoduše registruje a akceptuje každou zaznamenanou </a:t>
            </a:r>
            <a:r>
              <a:rPr lang="cs-CZ" dirty="0" smtClean="0"/>
              <a:t>skutečnost</a:t>
            </a:r>
          </a:p>
          <a:p>
            <a:r>
              <a:rPr lang="cs-CZ" dirty="0" smtClean="0"/>
              <a:t>pomáhá jasně vidět návyky mysli, které vedou ke vzniku zbytečného utrpení a učí, jak je změnit</a:t>
            </a:r>
          </a:p>
          <a:p>
            <a:r>
              <a:rPr lang="cs-CZ" dirty="0"/>
              <a:t>č</a:t>
            </a:r>
            <a:r>
              <a:rPr lang="cs-CZ" dirty="0" smtClean="0"/>
              <a:t>lověk pozoruje své myšlenky, vnímá, jak vznikají a zase odeznívají, nenechá se jimi tak ovládat</a:t>
            </a:r>
          </a:p>
          <a:p>
            <a:r>
              <a:rPr lang="cs-CZ" dirty="0" smtClean="0"/>
              <a:t>zaměřuje pozornost na přítomný okamžik &gt;&gt; mění vztah k životním výhrám a prohrám</a:t>
            </a:r>
          </a:p>
          <a:p>
            <a:r>
              <a:rPr lang="cs-CZ" dirty="0"/>
              <a:t>p</a:t>
            </a:r>
            <a:r>
              <a:rPr lang="cs-CZ" dirty="0" smtClean="0"/>
              <a:t>řestává se vyhýbat negativním emocím, ale otevřeně jim čelit a plně si je uvědomovat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45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všímavost?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všímavost je schopnost </a:t>
            </a:r>
            <a:r>
              <a:rPr lang="cs-CZ" dirty="0"/>
              <a:t>plně prožívat přítomnost, zvládat přitom své emoce a zachovat si odstup od posuzujících </a:t>
            </a:r>
            <a:r>
              <a:rPr lang="cs-CZ" dirty="0" smtClean="0"/>
              <a:t>myšlenek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znamená </a:t>
            </a:r>
            <a:r>
              <a:rPr lang="cs-CZ" dirty="0"/>
              <a:t>uvědomovat si se zájmem a lehkostí, co se právě teď děje uvnitř nás i kolem </a:t>
            </a:r>
            <a:r>
              <a:rPr lang="cs-CZ" dirty="0" smtClean="0"/>
              <a:t>nás: 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co </a:t>
            </a:r>
            <a:r>
              <a:rPr lang="cs-CZ" dirty="0"/>
              <a:t>vnímáme smysly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jaké </a:t>
            </a:r>
            <a:r>
              <a:rPr lang="cs-CZ" dirty="0"/>
              <a:t>myšlenky nás napadají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jaké </a:t>
            </a:r>
            <a:r>
              <a:rPr lang="cs-CZ" dirty="0"/>
              <a:t>emoce prožíváme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jak </a:t>
            </a:r>
            <a:r>
              <a:rPr lang="cs-CZ" dirty="0"/>
              <a:t>vnímáme své tělo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jak </a:t>
            </a:r>
            <a:r>
              <a:rPr lang="cs-CZ" dirty="0"/>
              <a:t>spolu všechny tyto prožitky souvisí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jak </a:t>
            </a:r>
            <a:r>
              <a:rPr lang="cs-CZ" dirty="0"/>
              <a:t>je přítomnost propojena se vzpomínkami na minulost a předjímáním budoucnosti</a:t>
            </a:r>
          </a:p>
          <a:p>
            <a:r>
              <a:rPr lang="cs-CZ" dirty="0" smtClean="0"/>
              <a:t>vytváří </a:t>
            </a:r>
            <a:r>
              <a:rPr lang="cs-CZ" dirty="0"/>
              <a:t>větší prostor mezi podnětem a reakcí a umožňuje </a:t>
            </a:r>
            <a:r>
              <a:rPr lang="cs-CZ" dirty="0" smtClean="0"/>
              <a:t>najít </a:t>
            </a:r>
            <a:r>
              <a:rPr lang="cs-CZ" dirty="0"/>
              <a:t>dovednější odpověď na stresující </a:t>
            </a:r>
            <a:r>
              <a:rPr lang="cs-CZ" dirty="0" smtClean="0"/>
              <a:t>situace, postupně </a:t>
            </a:r>
            <a:r>
              <a:rPr lang="cs-CZ" dirty="0"/>
              <a:t>se </a:t>
            </a:r>
            <a:r>
              <a:rPr lang="cs-CZ" dirty="0" smtClean="0"/>
              <a:t>tak můžete </a:t>
            </a:r>
            <a:r>
              <a:rPr lang="cs-CZ" dirty="0"/>
              <a:t>osvobodit od navyklých reakcí, které </a:t>
            </a:r>
            <a:r>
              <a:rPr lang="cs-CZ" dirty="0" smtClean="0"/>
              <a:t>vás </a:t>
            </a:r>
            <a:r>
              <a:rPr lang="cs-CZ" dirty="0"/>
              <a:t>udržují ve </a:t>
            </a:r>
            <a:r>
              <a:rPr lang="cs-CZ" dirty="0" smtClean="0"/>
              <a:t>stresu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13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3" y="404664"/>
            <a:ext cx="9126200" cy="58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13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všímavost pomáhá?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Všímavější lidé dokáží lépe zvládat nepřehledné a stresující situace</a:t>
            </a:r>
            <a:r>
              <a:rPr lang="cs-CZ" dirty="0"/>
              <a:t>, protože: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nejsou tolik motivování strachem z neúspěchu, ale spíše radostí z objevování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mají lepší přehled o tom, co je pro ně důležité, proč je to důležité a jak toho dosáhnout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jsou méně nepozorní, nereagují tak často automaticky a méně je ovládají návyky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snáze nacházejí nová kreativní řešení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dokáží využít i nepříjemné zkušenosti pro svůj rozvoj</a:t>
            </a:r>
          </a:p>
          <a:p>
            <a:r>
              <a:rPr lang="cs-CZ" b="1" dirty="0"/>
              <a:t>Všímavost pomáhá odolávat nutkavým, stále dokola se vracejícím myšlenkám</a:t>
            </a:r>
            <a:r>
              <a:rPr lang="cs-CZ" dirty="0"/>
              <a:t>, protože: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umožňuje přijímat posuzující myšlenky spíše jako odhady skutečnosti, které mohou a nemusí být pravdivé, a se kterými se nemusíme ztotožňovat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dává větší svobodu zvolit si, zda v myšlenkách pokračovat či nikoliv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lépe si uvědomujeme, jak myšlenky ovlivňují emoce a naopak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jasněji rozlišujeme, kdy je přemýšlení efektivní cestou k řešení a kdy vede k frustraci</a:t>
            </a:r>
          </a:p>
          <a:p>
            <a:r>
              <a:rPr lang="cs-CZ" b="1" dirty="0"/>
              <a:t>Všímavější lidé lépe zvládají zahlcující nepříjemné emoce</a:t>
            </a:r>
            <a:r>
              <a:rPr lang="cs-CZ" dirty="0"/>
              <a:t> (zejména deprese, úzkost, vztek), protože: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jsou vyrovnanější, nepotlačují emoce, neutíkají před nimi a nerezignují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dokáží vnímat jakým způsobem se emoce projevují v těle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dokáží se radovat i z prostých věcí, s vděčností oceňují bohatství </a:t>
            </a:r>
            <a:r>
              <a:rPr lang="cs-CZ" dirty="0" smtClean="0"/>
              <a:t>života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57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všímavost pomáhá?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Všímavost zmírňuje chronický stres, chronické bolesti, nespavost, vyčerpání</a:t>
            </a:r>
            <a:r>
              <a:rPr lang="cs-CZ" dirty="0"/>
              <a:t>, protože: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mění vztah k nepříjemnému prožívání - fyzická i psychická bolest přestává nahánět hrůzu a nevede tak snadno ke vzteku, sebelítosti či beznaději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dříve si všimneme příznaků vyčerpání či vyhoření a věnujeme dostatek času činnostem, které nás naplňují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život získává hlubší smysl a neprotéká mezi prsty</a:t>
            </a:r>
          </a:p>
          <a:p>
            <a:r>
              <a:rPr lang="cs-CZ" b="1" dirty="0"/>
              <a:t>Všímavější lidé mají lepší vztahy a lépe zvládají konflikty</a:t>
            </a:r>
            <a:r>
              <a:rPr lang="cs-CZ" dirty="0"/>
              <a:t>, protože: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díky odstupu od myšlenek, méně kritizují sebe i druhé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díky bližšímu kontaktu se svými emocemi si jasněji uvědomují, co je pro ně skutečně důležité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díky větší vyrovnanosti, se nepotřebují tolik obhajovat a vymezovat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jsou přátelštější k sobě i druhým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dokáží lépe empaticky porozumět druhým lidem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mají větší schopnost jasně a pevně vyjádřit, co je pro ně důležité a zároveň zohlednit zájem druhých lidí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405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707</TotalTime>
  <Words>1775</Words>
  <Application>Microsoft Office PowerPoint</Application>
  <PresentationFormat>Předvádění na obrazovce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Medián</vt:lpstr>
      <vt:lpstr>Mindfulness teorie a praxe</vt:lpstr>
      <vt:lpstr>Prezentace aplikace PowerPoint</vt:lpstr>
      <vt:lpstr>Pojem mindfulness</vt:lpstr>
      <vt:lpstr>Význam mindfulness</vt:lpstr>
      <vt:lpstr>Aspekty všímavosti</vt:lpstr>
      <vt:lpstr>Co to je všímavost?</vt:lpstr>
      <vt:lpstr>Prezentace aplikace PowerPoint</vt:lpstr>
      <vt:lpstr>Jak všímavost pomáhá?</vt:lpstr>
      <vt:lpstr>Jak všímavost pomáhá?</vt:lpstr>
      <vt:lpstr>Jak rozvíjet všímavost?</vt:lpstr>
      <vt:lpstr>Přínosy praktikování všímavosti</vt:lpstr>
      <vt:lpstr>Negativa nevšímavosti</vt:lpstr>
      <vt:lpstr>Využití všímavosti</vt:lpstr>
      <vt:lpstr>Jak začít?</vt:lpstr>
      <vt:lpstr>Postoj k meditaci</vt:lpstr>
      <vt:lpstr>Krátké cvičení</vt:lpstr>
      <vt:lpstr>Pro začátek: Minutová meditace</vt:lpstr>
      <vt:lpstr>Prezentace aplikace PowerPoint</vt:lpstr>
      <vt:lpstr>Pro mlsouny: Čokoládová meditace</vt:lpstr>
      <vt:lpstr>A teď už naostro: Prostor k nadechnutí</vt:lpstr>
      <vt:lpstr>Kurzy mindfulness</vt:lpstr>
      <vt:lpstr>Knihy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teorie a praxe</dc:title>
  <dc:creator>Pepa a Anička</dc:creator>
  <cp:lastModifiedBy>Pepa a Anička</cp:lastModifiedBy>
  <cp:revision>40</cp:revision>
  <dcterms:created xsi:type="dcterms:W3CDTF">2020-01-27T12:22:41Z</dcterms:created>
  <dcterms:modified xsi:type="dcterms:W3CDTF">2020-03-21T15:08:25Z</dcterms:modified>
</cp:coreProperties>
</file>