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DFF40E6-6B9B-4DE2-9A68-53061C479894}">
          <p14:sldIdLst>
            <p14:sldId id="256"/>
            <p14:sldId id="257"/>
            <p14:sldId id="258"/>
            <p14:sldId id="260"/>
            <p14:sldId id="259"/>
            <p14:sldId id="268"/>
            <p14:sldId id="269"/>
          </p14:sldIdLst>
        </p14:section>
        <p14:section name="Oddíl bez názvu" id="{100871B9-529B-4372-BF51-7FFE8930194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A0A0A"/>
                </a:solidFill>
                <a:latin typeface="Open Sans"/>
              </a:rPr>
              <a:t>Literární 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PdF</a:t>
            </a:r>
            <a:r>
              <a:rPr lang="cs-CZ" b="1" dirty="0" smtClean="0"/>
              <a:t> MU, KČJL, jaro 2020</a:t>
            </a:r>
          </a:p>
          <a:p>
            <a:r>
              <a:rPr lang="cs-CZ" dirty="0"/>
              <a:t>Pá 20. 3. </a:t>
            </a:r>
            <a:r>
              <a:rPr lang="cs-CZ" dirty="0" smtClean="0"/>
              <a:t>14:00 -17:50 </a:t>
            </a:r>
            <a:r>
              <a:rPr lang="cs-CZ" dirty="0"/>
              <a:t>učebna 1</a:t>
            </a:r>
            <a:endParaRPr lang="cs-CZ" dirty="0" smtClean="0"/>
          </a:p>
          <a:p>
            <a:r>
              <a:rPr lang="cs-CZ" dirty="0" smtClean="0"/>
              <a:t>Hana Lavičková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Realizace předmětu bude probíhat mimořádně v režimu distanční formy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 smtClean="0"/>
              <a:t>jako</a:t>
            </a:r>
            <a:r>
              <a:rPr lang="cs-CZ" b="1" dirty="0" smtClean="0"/>
              <a:t> SAMOSTUDIUM</a:t>
            </a:r>
            <a:r>
              <a:rPr lang="cs-CZ" dirty="0" smtClean="0"/>
              <a:t> podpořené následujícími podklady: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rezentací</a:t>
            </a:r>
            <a:r>
              <a:rPr lang="cs-CZ" dirty="0" smtClean="0"/>
              <a:t>, která obsahuje výčet základní literárněvědné terminologie;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raktickou oporou </a:t>
            </a:r>
            <a:r>
              <a:rPr lang="cs-CZ" dirty="0" smtClean="0"/>
              <a:t>– elektronickou cvičebnicí umístěnou v </a:t>
            </a:r>
            <a:r>
              <a:rPr lang="cs-CZ" b="1" dirty="0" err="1" smtClean="0"/>
              <a:t>odpovědnících</a:t>
            </a:r>
            <a:r>
              <a:rPr lang="cs-CZ" b="1" dirty="0" smtClean="0"/>
              <a:t> předmětu</a:t>
            </a:r>
            <a:r>
              <a:rPr lang="cs-CZ" dirty="0" smtClean="0"/>
              <a:t>: https</a:t>
            </a:r>
            <a:r>
              <a:rPr lang="cs-CZ" dirty="0"/>
              <a:t>://is.muni.cz/</a:t>
            </a:r>
            <a:r>
              <a:rPr lang="cs-CZ" dirty="0" err="1"/>
              <a:t>auth</a:t>
            </a:r>
            <a:r>
              <a:rPr lang="cs-CZ" dirty="0"/>
              <a:t>/el/</a:t>
            </a:r>
            <a:r>
              <a:rPr lang="cs-CZ" dirty="0" err="1"/>
              <a:t>ped</a:t>
            </a:r>
            <a:r>
              <a:rPr lang="cs-CZ" dirty="0"/>
              <a:t>/jaro2020/XCJk02/</a:t>
            </a:r>
            <a:r>
              <a:rPr lang="cs-CZ" dirty="0" err="1"/>
              <a:t>odp</a:t>
            </a:r>
            <a:r>
              <a:rPr lang="cs-CZ" dirty="0" smtClean="0"/>
              <a:t>/;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d</a:t>
            </a:r>
            <a:r>
              <a:rPr lang="cs-CZ" b="1" dirty="0" smtClean="0"/>
              <a:t>oporučenou literaturou</a:t>
            </a:r>
            <a:r>
              <a:rPr lang="cs-CZ" dirty="0" smtClean="0"/>
              <a:t>;</a:t>
            </a: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</a:t>
            </a:r>
            <a:r>
              <a:rPr lang="cs-CZ" b="1" dirty="0" smtClean="0"/>
              <a:t>abídkou elektronických individuálních konzultací </a:t>
            </a:r>
            <a:r>
              <a:rPr lang="cs-CZ" dirty="0" smtClean="0"/>
              <a:t>(přes mail, </a:t>
            </a:r>
            <a:r>
              <a:rPr lang="cs-CZ" dirty="0" err="1" smtClean="0"/>
              <a:t>skype</a:t>
            </a:r>
            <a:r>
              <a:rPr lang="cs-CZ" dirty="0" smtClean="0"/>
              <a:t>,…);</a:t>
            </a:r>
            <a:r>
              <a:rPr lang="cs-CZ" b="1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/>
              <a:t>nabídkou osobních konzultací po odeznění mimořádných opatření </a:t>
            </a:r>
            <a:r>
              <a:rPr lang="cs-CZ" dirty="0" smtClean="0"/>
              <a:t>(po předchozí emailové domluvě).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16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</a:t>
            </a:r>
            <a:r>
              <a:rPr lang="cs-CZ" dirty="0"/>
              <a:t>se zaměřují </a:t>
            </a:r>
            <a:r>
              <a:rPr lang="cs-CZ" dirty="0" smtClean="0"/>
              <a:t>na </a:t>
            </a:r>
            <a:r>
              <a:rPr lang="cs-CZ" b="1" dirty="0" smtClean="0"/>
              <a:t>základní vědomosti </a:t>
            </a:r>
            <a:r>
              <a:rPr lang="cs-CZ" b="1" dirty="0"/>
              <a:t>z oblasti literární teorie</a:t>
            </a:r>
            <a:r>
              <a:rPr lang="cs-CZ" dirty="0"/>
              <a:t>, s přihlédnutím ke </a:t>
            </a:r>
            <a:r>
              <a:rPr lang="cs-CZ" b="1" dirty="0"/>
              <a:t>specifikům literatury pro děti a mládež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úspěšném absolvování předmětu </a:t>
            </a:r>
            <a:r>
              <a:rPr lang="cs-CZ" dirty="0" smtClean="0"/>
              <a:t>student: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získá nezbytnou </a:t>
            </a:r>
            <a:r>
              <a:rPr lang="cs-CZ" b="1" dirty="0"/>
              <a:t>základní znalost </a:t>
            </a:r>
            <a:r>
              <a:rPr lang="cs-CZ" b="1" dirty="0" err="1"/>
              <a:t>literárněteoretické</a:t>
            </a:r>
            <a:r>
              <a:rPr lang="cs-CZ" b="1" dirty="0"/>
              <a:t> </a:t>
            </a:r>
            <a:r>
              <a:rPr lang="cs-CZ" b="1" dirty="0" smtClean="0"/>
              <a:t>problematiky;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dokáže </a:t>
            </a:r>
            <a:r>
              <a:rPr lang="cs-CZ" b="1" dirty="0"/>
              <a:t>prakticky aplikovat literárněvědné poznatky </a:t>
            </a:r>
            <a:r>
              <a:rPr lang="cs-CZ" dirty="0"/>
              <a:t>při interpretacích děl z oblasti literatury pro děti a mládež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7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z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bude po absolvování předmětu schopen: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identifikovat </a:t>
            </a:r>
            <a:r>
              <a:rPr lang="cs-CZ" dirty="0"/>
              <a:t>a charakterizovat </a:t>
            </a:r>
            <a:r>
              <a:rPr lang="cs-CZ" b="1" dirty="0"/>
              <a:t>literární druhy a žánry</a:t>
            </a:r>
            <a:r>
              <a:rPr lang="cs-CZ" dirty="0"/>
              <a:t>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analyzovat </a:t>
            </a:r>
            <a:r>
              <a:rPr lang="cs-CZ" b="1" dirty="0"/>
              <a:t>kompoziční prostředky </a:t>
            </a:r>
            <a:r>
              <a:rPr lang="cs-CZ" dirty="0"/>
              <a:t>literárního díla;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analyzovat </a:t>
            </a:r>
            <a:r>
              <a:rPr lang="cs-CZ" b="1" dirty="0"/>
              <a:t>jazykové prostředky </a:t>
            </a:r>
            <a:r>
              <a:rPr lang="cs-CZ" dirty="0"/>
              <a:t>literárního díla;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základě teoretických poznatků provést </a:t>
            </a:r>
            <a:r>
              <a:rPr lang="cs-CZ" b="1" dirty="0"/>
              <a:t>rozbor literárního </a:t>
            </a:r>
            <a:r>
              <a:rPr lang="cs-CZ" b="1" dirty="0" smtClean="0"/>
              <a:t>textu</a:t>
            </a:r>
            <a:r>
              <a:rPr lang="cs-CZ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/>
              <a:t>prakticky </a:t>
            </a:r>
            <a:r>
              <a:rPr lang="cs-CZ" b="1" dirty="0"/>
              <a:t>interpretovat </a:t>
            </a:r>
            <a:r>
              <a:rPr lang="cs-CZ" dirty="0"/>
              <a:t>poezii i </a:t>
            </a:r>
            <a:r>
              <a:rPr lang="cs-CZ" dirty="0" smtClean="0"/>
              <a:t>prózu;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určit </a:t>
            </a:r>
            <a:r>
              <a:rPr lang="cs-CZ" b="1" dirty="0"/>
              <a:t>specifika literatury pro děti a mládež </a:t>
            </a:r>
            <a:r>
              <a:rPr lang="cs-CZ" dirty="0"/>
              <a:t>a vyvodit z nich </a:t>
            </a:r>
            <a:r>
              <a:rPr lang="cs-CZ" b="1" dirty="0"/>
              <a:t>důsledky pro učitelskou praxi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34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ukončení předmětu a metody 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629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Předmět je ukončen </a:t>
            </a:r>
            <a:r>
              <a:rPr lang="cs-CZ" b="1" dirty="0" smtClean="0"/>
              <a:t>kolokviem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Podmínky pro úspěšné splnění kolokvia jsou:</a:t>
            </a:r>
          </a:p>
          <a:p>
            <a:pPr>
              <a:buFont typeface="+mj-lt"/>
              <a:buAutoNum type="arabicPeriod"/>
            </a:pPr>
            <a:r>
              <a:rPr lang="cs-CZ" b="1" dirty="0" smtClean="0"/>
              <a:t>úspěšné splnění požadavků písemného </a:t>
            </a:r>
            <a:r>
              <a:rPr lang="cs-CZ" b="1" dirty="0"/>
              <a:t>testu</a:t>
            </a:r>
            <a:r>
              <a:rPr lang="cs-CZ" dirty="0"/>
              <a:t>, který bude zaměřen na základy </a:t>
            </a:r>
            <a:r>
              <a:rPr lang="cs-CZ" dirty="0" smtClean="0"/>
              <a:t>literárněvědné </a:t>
            </a:r>
            <a:r>
              <a:rPr lang="cs-CZ" dirty="0"/>
              <a:t>terminologie. Písemný test se bude skládat z 10 otázek, z nichž každá bude hodnocena samostatně. </a:t>
            </a:r>
            <a:r>
              <a:rPr lang="cs-CZ" dirty="0" smtClean="0"/>
              <a:t>Test bude považován za úspěšně splněný u těch studentů, </a:t>
            </a:r>
            <a:r>
              <a:rPr lang="cs-CZ" dirty="0"/>
              <a:t>jejichž průměrná známka </a:t>
            </a:r>
            <a:r>
              <a:rPr lang="cs-CZ" dirty="0" smtClean="0"/>
              <a:t>z </a:t>
            </a:r>
            <a:r>
              <a:rPr lang="cs-CZ" dirty="0"/>
              <a:t>testu nepřesáhne aritmetický průměr 2,90 </a:t>
            </a:r>
            <a:r>
              <a:rPr lang="cs-CZ" dirty="0" smtClean="0"/>
              <a:t>včetně</a:t>
            </a:r>
            <a:r>
              <a:rPr lang="cs-CZ" dirty="0"/>
              <a:t>;</a:t>
            </a:r>
            <a:endParaRPr lang="cs-CZ" dirty="0" smtClean="0"/>
          </a:p>
          <a:p>
            <a:pPr>
              <a:buFont typeface="+mj-lt"/>
              <a:buAutoNum type="arabicPeriod"/>
            </a:pPr>
            <a:r>
              <a:rPr lang="cs-CZ" b="1" dirty="0" smtClean="0"/>
              <a:t>následná</a:t>
            </a:r>
            <a:r>
              <a:rPr lang="cs-CZ" dirty="0" smtClean="0"/>
              <a:t> </a:t>
            </a:r>
            <a:r>
              <a:rPr lang="cs-CZ" b="1" dirty="0" smtClean="0"/>
              <a:t>rozprava spojená s analýzou a interpretací konkrétního textu </a:t>
            </a:r>
            <a:r>
              <a:rPr lang="cs-CZ" dirty="0" smtClean="0"/>
              <a:t>z literatury pro děti a mládež.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Termíny (příp. formy) týkající se ukončení předmětu budu aktualizovat s ohledem na probíhající situaci a mimořádná opatření. O všem budete včas informováni mailem.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Osnova předmětu k samostudiu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Rozdělení literatury a literární vědy, základní literárněvědná </a:t>
            </a:r>
            <a:r>
              <a:rPr lang="cs-CZ" dirty="0" smtClean="0"/>
              <a:t>terminologie</a:t>
            </a:r>
          </a:p>
          <a:p>
            <a:pPr lvl="0"/>
            <a:r>
              <a:rPr lang="cs-CZ" dirty="0" smtClean="0"/>
              <a:t>Proces </a:t>
            </a:r>
            <a:r>
              <a:rPr lang="cs-CZ" dirty="0"/>
              <a:t>literární </a:t>
            </a:r>
            <a:r>
              <a:rPr lang="cs-CZ" dirty="0" smtClean="0"/>
              <a:t>komunikace</a:t>
            </a:r>
          </a:p>
          <a:p>
            <a:r>
              <a:rPr lang="cs-CZ" dirty="0"/>
              <a:t>Autor a adresát literárního díla a jejich </a:t>
            </a:r>
            <a:r>
              <a:rPr lang="cs-CZ" dirty="0" smtClean="0"/>
              <a:t>vztah</a:t>
            </a:r>
            <a:endParaRPr lang="cs-CZ" dirty="0"/>
          </a:p>
          <a:p>
            <a:r>
              <a:rPr lang="cs-CZ" dirty="0" smtClean="0"/>
              <a:t>Struktura </a:t>
            </a:r>
            <a:r>
              <a:rPr lang="cs-CZ" dirty="0"/>
              <a:t>literárního díla, kompoziční modely, literární postava, </a:t>
            </a:r>
            <a:r>
              <a:rPr lang="cs-CZ" dirty="0" smtClean="0"/>
              <a:t>vypravěč</a:t>
            </a:r>
          </a:p>
          <a:p>
            <a:r>
              <a:rPr lang="cs-CZ" dirty="0" smtClean="0"/>
              <a:t>Úvod </a:t>
            </a:r>
            <a:r>
              <a:rPr lang="cs-CZ" dirty="0"/>
              <a:t>do teorie verše</a:t>
            </a:r>
          </a:p>
          <a:p>
            <a:r>
              <a:rPr lang="cs-CZ" dirty="0"/>
              <a:t>Prozodické systémy, rytmus a rým</a:t>
            </a:r>
          </a:p>
          <a:p>
            <a:r>
              <a:rPr lang="cs-CZ" dirty="0"/>
              <a:t>Jazykové prostředky literárního díla I. </a:t>
            </a:r>
          </a:p>
          <a:p>
            <a:r>
              <a:rPr lang="cs-CZ" dirty="0"/>
              <a:t>Jazykové prostředky literárního díla II. </a:t>
            </a:r>
          </a:p>
          <a:p>
            <a:r>
              <a:rPr lang="cs-CZ" dirty="0"/>
              <a:t>Specifika literatury pro mládež </a:t>
            </a:r>
          </a:p>
          <a:p>
            <a:r>
              <a:rPr lang="cs-CZ" dirty="0"/>
              <a:t>Žánrová skladba literatury pro mládež</a:t>
            </a:r>
          </a:p>
        </p:txBody>
      </p:sp>
    </p:spTree>
    <p:extLst>
      <p:ext uri="{BB962C8B-B14F-4D97-AF65-F5344CB8AC3E}">
        <p14:creationId xmlns:p14="http://schemas.microsoft.com/office/powerpoint/2010/main" val="15346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LEDERBUCHOVÁ, Ladislava. Průvodce literárním dílem : výkladový slovník základních pojmů literární teorie. Vyd. 1. Jinočany: H &amp; H, 2002. 355 s. ISBN 8073190206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HRABÁK, Josef. Poetika [Hrabák, 1977]. 2. vyd. Praha: Československý spisovatel, 1977. 361 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ŠTĚPÁNEK, Vladimír a Josef HRABÁK. Úvod do teorie literatury. 1. vyd. Praha: Státní pedagogické nakladatelství, 1987. 269 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HRABÁK, Josef. Úvod do teorie verše [Hrabák, 1958]. Vyd. 2., </a:t>
            </a:r>
            <a:r>
              <a:rPr lang="cs-CZ" dirty="0" err="1"/>
              <a:t>přeprac</a:t>
            </a:r>
            <a:r>
              <a:rPr lang="cs-CZ" dirty="0"/>
              <a:t>. Praha: Státní pedagogické nakladatelství, 1958. 209 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HAMAN, Aleš. Úvod do studia literatury a interpretace díla. 1. vyd. Jinočany: H&amp;H, 1999. 179 s. ISBN 8086022579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VLAŠÍN, Štěpán a kol. Slovník </a:t>
            </a:r>
            <a:r>
              <a:rPr lang="cs-CZ" dirty="0"/>
              <a:t>literární </a:t>
            </a:r>
            <a:r>
              <a:rPr lang="cs-CZ" dirty="0" smtClean="0"/>
              <a:t>teorie. </a:t>
            </a:r>
            <a:r>
              <a:rPr lang="cs-CZ" dirty="0"/>
              <a:t>Praha: Československý spisovatel, 1984. 465 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55346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1205</TotalTime>
  <Words>419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Open Sans</vt:lpstr>
      <vt:lpstr>Wingdings 3</vt:lpstr>
      <vt:lpstr>Stébla</vt:lpstr>
      <vt:lpstr>Literární komunikace</vt:lpstr>
      <vt:lpstr>Realizace předmětu bude probíhat mimořádně v režimu distanční formy výuky</vt:lpstr>
      <vt:lpstr>Cíle předmětu</vt:lpstr>
      <vt:lpstr>Výstupy z učení</vt:lpstr>
      <vt:lpstr>Způsob ukončení předmětu a metody hodnocení </vt:lpstr>
      <vt:lpstr>Osnova předmětu k samostudiu </vt:lpstr>
      <vt:lpstr>Doporučená 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komunikace</dc:title>
  <dc:creator>uzivatel</dc:creator>
  <cp:lastModifiedBy>uzivatel</cp:lastModifiedBy>
  <cp:revision>26</cp:revision>
  <dcterms:created xsi:type="dcterms:W3CDTF">2020-03-19T14:20:47Z</dcterms:created>
  <dcterms:modified xsi:type="dcterms:W3CDTF">2020-03-20T10:28:00Z</dcterms:modified>
</cp:coreProperties>
</file>