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22"/>
  </p:notesMasterIdLst>
  <p:handoutMasterIdLst>
    <p:handoutMasterId r:id="rId23"/>
  </p:handoutMasterIdLst>
  <p:sldIdLst>
    <p:sldId id="256" r:id="rId5"/>
    <p:sldId id="287" r:id="rId6"/>
    <p:sldId id="267" r:id="rId7"/>
    <p:sldId id="266" r:id="rId8"/>
    <p:sldId id="268" r:id="rId9"/>
    <p:sldId id="269" r:id="rId10"/>
    <p:sldId id="270" r:id="rId11"/>
    <p:sldId id="271" r:id="rId12"/>
    <p:sldId id="290" r:id="rId13"/>
    <p:sldId id="273" r:id="rId14"/>
    <p:sldId id="291" r:id="rId15"/>
    <p:sldId id="274" r:id="rId16"/>
    <p:sldId id="280" r:id="rId17"/>
    <p:sldId id="279" r:id="rId18"/>
    <p:sldId id="282" r:id="rId19"/>
    <p:sldId id="284" r:id="rId20"/>
    <p:sldId id="28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893" autoAdjust="0"/>
    <p:restoredTop sz="96154" autoAdjust="0"/>
  </p:normalViewPr>
  <p:slideViewPr>
    <p:cSldViewPr snapToGrid="0">
      <p:cViewPr varScale="1">
        <p:scale>
          <a:sx n="74" d="100"/>
          <a:sy n="74" d="100"/>
        </p:scale>
        <p:origin x="82" y="235"/>
      </p:cViewPr>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79" d="100"/>
          <a:sy n="79" d="100"/>
        </p:scale>
        <p:origin x="14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cs-CZ" smtClean="0"/>
              <a:t>01.04.2020</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lang="cs-CZ" smtClean="0"/>
              <a:t>‹#›</a:t>
            </a:fld>
            <a:endParaRPr lang="cs-CZ"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cs-CZ" smtClean="0"/>
              <a:t>01.04.2020</a:t>
            </a:fld>
            <a:endParaRPr lang="cs-CZ"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zápatí 6"/>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lang="cs-CZ" smtClean="0"/>
              <a:t>‹#›</a:t>
            </a:fld>
            <a:endParaRPr lang="cs-CZ"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Skupina 3"/>
          <p:cNvGrpSpPr/>
          <p:nvPr/>
        </p:nvGrpSpPr>
        <p:grpSpPr>
          <a:xfrm rot="248467">
            <a:off x="223563" y="2575407"/>
            <a:ext cx="4688853" cy="2424835"/>
            <a:chOff x="-10068" y="2615721"/>
            <a:chExt cx="5488038" cy="2838132"/>
          </a:xfrm>
        </p:grpSpPr>
        <p:sp>
          <p:nvSpPr>
            <p:cNvPr id="5" name="Volný tvar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 name="Volný tvar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 name="Volný tvar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 name="Volný tvar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 name="Volný tvar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 name="Volný tvar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 name="Volný tvar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 name="Volný tvar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 name="Volný tvar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 name="Volný tvar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 name="Volný tvar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 name="Volný tvar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 name="Volný tvar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 name="Volný tvar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 name="Volný tvar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 name="Volný tvar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 name="Volný tvar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 name="Volný tvar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 name="Volný tvar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 name="Volný tvar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 name="Volný tvar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 name="Volný tvar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 name="Volný tvar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 name="Volný tvar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 name="Volný tvar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 name="Volný tvar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 name="Volný tvar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 name="Volný tvar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 name="Volný tvar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 name="Volný tvar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5" name="Volný tvar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 name="Volný tvar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 name="Volný tvar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 name="Volný tvar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 name="Volný tvar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40" name="Skupina 39"/>
          <p:cNvGrpSpPr/>
          <p:nvPr/>
        </p:nvGrpSpPr>
        <p:grpSpPr>
          <a:xfrm rot="18988672">
            <a:off x="68557" y="189622"/>
            <a:ext cx="517230" cy="587584"/>
            <a:chOff x="11036616" y="1071278"/>
            <a:chExt cx="1030189" cy="1170315"/>
          </a:xfrm>
        </p:grpSpPr>
        <p:sp>
          <p:nvSpPr>
            <p:cNvPr id="41" name="Volný tvar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 name="Volný tvar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 name="Volný tvar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 name="Volný tvar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5" name="Volný tvar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6" name="Volný tvar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7" name="Volný tvar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8" name="Volný tvar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sp>
        <p:nvSpPr>
          <p:cNvPr id="49" name="Volný tvar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lang="cs-CZ" dirty="0"/>
          </a:p>
        </p:txBody>
      </p:sp>
      <p:grpSp>
        <p:nvGrpSpPr>
          <p:cNvPr id="50" name="Skupina 39"/>
          <p:cNvGrpSpPr/>
          <p:nvPr/>
        </p:nvGrpSpPr>
        <p:grpSpPr>
          <a:xfrm>
            <a:off x="11434163" y="6542"/>
            <a:ext cx="679129" cy="712528"/>
            <a:chOff x="11231706" y="127529"/>
            <a:chExt cx="679129" cy="712528"/>
          </a:xfrm>
        </p:grpSpPr>
        <p:sp>
          <p:nvSpPr>
            <p:cNvPr id="51" name="Volný tvar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2" name="Volný tvar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3" name="Volný tvar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4" name="Volný tvar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5" name="Volný tvar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6" name="Volný tvar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7" name="Volný tvar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8" name="Volný tvar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sp>
        <p:nvSpPr>
          <p:cNvPr id="59" name="Volný tvar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0" name="Volný tvar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cs-CZ" dirty="0"/>
          </a:p>
        </p:txBody>
      </p:sp>
      <p:grpSp>
        <p:nvGrpSpPr>
          <p:cNvPr id="61" name="Skupina 4"/>
          <p:cNvGrpSpPr>
            <a:grpSpLocks noChangeAspect="1"/>
          </p:cNvGrpSpPr>
          <p:nvPr/>
        </p:nvGrpSpPr>
        <p:grpSpPr bwMode="auto">
          <a:xfrm>
            <a:off x="-1519" y="854145"/>
            <a:ext cx="1881474" cy="2341763"/>
            <a:chOff x="3000" y="1116"/>
            <a:chExt cx="1680" cy="2091"/>
          </a:xfrm>
        </p:grpSpPr>
        <p:sp>
          <p:nvSpPr>
            <p:cNvPr id="62" name="Volný tvar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3" name="Volný tvar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4" name="Volný tvar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5" name="Volný tvar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6" name="Volný tvar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7" name="Volný tvar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8" name="Volný tvar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9" name="Volný tvar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0" name="Volný tvar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1" name="Volný tvar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2" name="Volný tvar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3" name="Volný tvar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4" name="Volný tvar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5" name="Volný tvar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6" name="Volný tvar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7" name="Volný tvar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8" name="Volný tvar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9" name="Volný tvar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0" name="Volný tvar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81" name="Skupina 33"/>
          <p:cNvGrpSpPr>
            <a:grpSpLocks noChangeAspect="1"/>
          </p:cNvGrpSpPr>
          <p:nvPr/>
        </p:nvGrpSpPr>
        <p:grpSpPr bwMode="auto">
          <a:xfrm>
            <a:off x="1714988" y="4544219"/>
            <a:ext cx="1873268" cy="2324202"/>
            <a:chOff x="3359" y="1523"/>
            <a:chExt cx="943" cy="1170"/>
          </a:xfrm>
        </p:grpSpPr>
        <p:sp>
          <p:nvSpPr>
            <p:cNvPr id="82" name="Volný tvar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3" name="Volný tvar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4" name="Volný tvar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5" name="Volný tvar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6" name="Volný tvar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87" name="Skupina 33"/>
          <p:cNvGrpSpPr>
            <a:grpSpLocks noChangeAspect="1"/>
          </p:cNvGrpSpPr>
          <p:nvPr/>
        </p:nvGrpSpPr>
        <p:grpSpPr bwMode="auto">
          <a:xfrm>
            <a:off x="1168399" y="5011046"/>
            <a:ext cx="1497013" cy="1857375"/>
            <a:chOff x="3367" y="1523"/>
            <a:chExt cx="943" cy="1170"/>
          </a:xfrm>
        </p:grpSpPr>
        <p:sp>
          <p:nvSpPr>
            <p:cNvPr id="88" name="Volný tvar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9" name="Volný tvar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0" name="Volný tvar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1" name="Volný tvar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2" name="Volný tvar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3" name="Volný tvar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94" name="Skupina 83"/>
          <p:cNvGrpSpPr/>
          <p:nvPr/>
        </p:nvGrpSpPr>
        <p:grpSpPr>
          <a:xfrm>
            <a:off x="-21971" y="4350236"/>
            <a:ext cx="1696783" cy="2518186"/>
            <a:chOff x="-3496" y="4350236"/>
            <a:chExt cx="1696783" cy="2518186"/>
          </a:xfrm>
        </p:grpSpPr>
        <p:sp>
          <p:nvSpPr>
            <p:cNvPr id="95" name="Volný tvar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6" name="Volný tvar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7" name="Volný tvar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8" name="Volný tvar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99" name="Skupina 33"/>
          <p:cNvGrpSpPr>
            <a:grpSpLocks noChangeAspect="1"/>
          </p:cNvGrpSpPr>
          <p:nvPr/>
        </p:nvGrpSpPr>
        <p:grpSpPr bwMode="auto">
          <a:xfrm>
            <a:off x="2911336" y="4572470"/>
            <a:ext cx="1850498" cy="2295951"/>
            <a:chOff x="3367" y="1523"/>
            <a:chExt cx="943" cy="1170"/>
          </a:xfrm>
        </p:grpSpPr>
        <p:sp>
          <p:nvSpPr>
            <p:cNvPr id="100" name="Volný tvar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1" name="Volný tvar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2" name="Volný tvar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3" name="Volný tvar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4" name="Volný tvar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5" name="Volný tvar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106" name="Skupina 95"/>
          <p:cNvGrpSpPr/>
          <p:nvPr/>
        </p:nvGrpSpPr>
        <p:grpSpPr>
          <a:xfrm rot="1576354">
            <a:off x="11125791" y="2895976"/>
            <a:ext cx="1030189" cy="1170315"/>
            <a:chOff x="11036616" y="1071278"/>
            <a:chExt cx="1030189" cy="1170315"/>
          </a:xfrm>
        </p:grpSpPr>
        <p:sp>
          <p:nvSpPr>
            <p:cNvPr id="107" name="Volný tvar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8" name="Volný tvar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9" name="Volný tvar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0" name="Volný tvar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1" name="Volný tvar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2" name="Volný tvar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3" name="Volný tvar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4" name="Volný tvar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sp>
        <p:nvSpPr>
          <p:cNvPr id="115" name="Volný tvar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6" name="Volný tvar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pSp>
        <p:nvGrpSpPr>
          <p:cNvPr id="117" name="Skupina 106"/>
          <p:cNvGrpSpPr/>
          <p:nvPr/>
        </p:nvGrpSpPr>
        <p:grpSpPr>
          <a:xfrm rot="198573">
            <a:off x="1199275" y="2684218"/>
            <a:ext cx="2154692" cy="1686565"/>
            <a:chOff x="1175948" y="2708421"/>
            <a:chExt cx="2159248" cy="1690131"/>
          </a:xfrm>
        </p:grpSpPr>
        <p:sp>
          <p:nvSpPr>
            <p:cNvPr id="118" name="Volný tvar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9" name="Volný tvar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0" name="Volný tvar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1" name="Volný tvar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2" name="Volný tvar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3" name="Volný tvar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4" name="Volný tvar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5" name="Volný tvar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6" name="Volný tvar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7" name="Volný tvar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8" name="Volný tvar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9" name="Volný tvar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0" name="Volný tvar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1" name="Volný tvar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2" name="Volný tvar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3" name="Volný tvar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4" name="Volný tvar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5" name="Volný tvar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6" name="Volný tvar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7" name="Volný tvar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8" name="Volný tvar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9" name="Volný tvar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0" name="Volný tvar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1" name="Volný tvar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2" name="Volný tvar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3" name="Volný tvar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4" name="Volný tvar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lang="cs-CZ" dirty="0"/>
            </a:p>
          </p:txBody>
        </p:sp>
        <p:sp>
          <p:nvSpPr>
            <p:cNvPr id="145" name="Volný tvar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lang="cs-CZ" dirty="0"/>
            </a:p>
          </p:txBody>
        </p:sp>
      </p:grpSp>
      <p:grpSp>
        <p:nvGrpSpPr>
          <p:cNvPr id="146" name="Skupina 4"/>
          <p:cNvGrpSpPr>
            <a:grpSpLocks noChangeAspect="1"/>
          </p:cNvGrpSpPr>
          <p:nvPr/>
        </p:nvGrpSpPr>
        <p:grpSpPr bwMode="auto">
          <a:xfrm>
            <a:off x="9167354" y="4138360"/>
            <a:ext cx="3023057" cy="2719639"/>
            <a:chOff x="2887" y="1286"/>
            <a:chExt cx="1903" cy="1712"/>
          </a:xfrm>
        </p:grpSpPr>
        <p:sp>
          <p:nvSpPr>
            <p:cNvPr id="147" name="Volný tvar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8" name="Volný tvar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9" name="Volný tvar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0" name="Volný tvar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1" name="Volný tvar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2" name="Volný tvar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3" name="Volný tvar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4" name="Volný tvar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5" name="Volný tvar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6" name="Volný tvar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7" name="Volný tvar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8" name="Volný tvar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9" name="Volný tvar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0" name="Volný tvar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1" name="Volný tvar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2" name="Volný tvar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3" name="Volný tvar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4" name="Volný tvar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5" name="Volný tvar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6" name="Volný tvar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7" name="Volný tvar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8" name="Volný tvar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9" name="Volný tvar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0" name="Volný tvar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171" name="Skupina 54"/>
          <p:cNvGrpSpPr>
            <a:grpSpLocks noChangeAspect="1"/>
          </p:cNvGrpSpPr>
          <p:nvPr/>
        </p:nvGrpSpPr>
        <p:grpSpPr bwMode="auto">
          <a:xfrm rot="12827499" flipH="1">
            <a:off x="11360417" y="2338535"/>
            <a:ext cx="483752" cy="536662"/>
            <a:chOff x="2052" y="995"/>
            <a:chExt cx="768" cy="852"/>
          </a:xfrm>
        </p:grpSpPr>
        <p:sp>
          <p:nvSpPr>
            <p:cNvPr id="172" name="Volný tvar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3" name="Volný tvar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4" name="Volný tvar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5" name="Volný tvar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6" name="Volný tvar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7" name="Volný tvar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8" name="Volný tvar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9" name="Volný tvar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sp>
        <p:nvSpPr>
          <p:cNvPr id="2" name="Nadpis 1"/>
          <p:cNvSpPr>
            <a:spLocks noGrp="1"/>
          </p:cNvSpPr>
          <p:nvPr>
            <p:ph type="ctrTitle"/>
          </p:nvPr>
        </p:nvSpPr>
        <p:spPr>
          <a:xfrm>
            <a:off x="2681288" y="165020"/>
            <a:ext cx="9360418" cy="2263258"/>
          </a:xfrm>
        </p:spPr>
        <p:txBody>
          <a:bodyPr anchor="b">
            <a:normAutofit/>
          </a:bodyPr>
          <a:lstStyle>
            <a:lvl1pPr algn="ctr">
              <a:defRPr sz="6600"/>
            </a:lvl1pPr>
          </a:lstStyle>
          <a:p>
            <a:r>
              <a:rPr lang="cs-CZ"/>
              <a:t>Kliknutím lze upravit styl.</a:t>
            </a:r>
            <a:endParaRPr lang="cs-CZ" dirty="0"/>
          </a:p>
        </p:txBody>
      </p:sp>
      <p:sp>
        <p:nvSpPr>
          <p:cNvPr id="3" name="Podnadpis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cs-CZ"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5" name="Zástupný symbol pro zápatí 5"/>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592666"/>
            <a:ext cx="2628900" cy="5579533"/>
          </a:xfrm>
        </p:spPr>
        <p:txBody>
          <a:bodyPr vert="eaVert"/>
          <a:lstStyle/>
          <a:p>
            <a:r>
              <a:rPr lang="cs-CZ"/>
              <a:t>Kliknutím lze upravit styl.</a:t>
            </a:r>
            <a:endParaRPr lang="cs-CZ" dirty="0"/>
          </a:p>
        </p:txBody>
      </p:sp>
      <p:sp>
        <p:nvSpPr>
          <p:cNvPr id="3" name="Zástupný symbol pro svislý text 2"/>
          <p:cNvSpPr>
            <a:spLocks noGrp="1"/>
          </p:cNvSpPr>
          <p:nvPr>
            <p:ph type="body" orient="vert" idx="1"/>
          </p:nvPr>
        </p:nvSpPr>
        <p:spPr>
          <a:xfrm>
            <a:off x="838200" y="592666"/>
            <a:ext cx="7734300" cy="557953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5" name="Zástupný symbol pro zápatí 5"/>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6pPr>
              <a:defRPr/>
            </a:lvl6pPr>
            <a:lvl7pPr>
              <a:defRPr/>
            </a:lvl7pPr>
            <a:lvl8pPr>
              <a:defRPr/>
            </a:lvl8pPr>
            <a:lvl9pPr>
              <a:defRPr/>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5" name="Zástupný symbol pro zápatí 5"/>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1523999" y="1485900"/>
            <a:ext cx="9144001" cy="2933700"/>
          </a:xfrm>
        </p:spPr>
        <p:txBody>
          <a:bodyPr anchor="b">
            <a:normAutofit/>
          </a:bodyPr>
          <a:lstStyle>
            <a:lvl1pPr algn="l">
              <a:defRPr sz="5200" b="0"/>
            </a:lvl1pPr>
          </a:lstStyle>
          <a:p>
            <a:r>
              <a:rPr lang="cs-CZ"/>
              <a:t>Kliknutím lze upravit styl.</a:t>
            </a:r>
            <a:endParaRPr lang="cs-CZ" dirty="0"/>
          </a:p>
        </p:txBody>
      </p:sp>
      <p:sp>
        <p:nvSpPr>
          <p:cNvPr id="3" name="Zástupný symbol pro text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Zástupný symbol pro datum 3"/>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5" name="Zástupný symbol pro zápatí 5"/>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datum 4"/>
          <p:cNvSpPr>
            <a:spLocks noGrp="1"/>
          </p:cNvSpPr>
          <p:nvPr>
            <p:ph type="dt" sz="half" idx="10"/>
          </p:nvPr>
        </p:nvSpPr>
        <p:spPr/>
        <p:txBody>
          <a:bodyPr/>
          <a:lstStyle/>
          <a:p>
            <a:fld id="{F12952B5-7A2F-4CC8-B7CE-9234E21C2837}" type="datetime1">
              <a:rPr lang="cs-CZ" smtClean="0"/>
              <a:t>01.04.2020</a:t>
            </a:fld>
            <a:endParaRPr lang="cs-CZ" dirty="0"/>
          </a:p>
        </p:txBody>
      </p:sp>
      <p:sp>
        <p:nvSpPr>
          <p:cNvPr id="6" name="Zástupný symbol pro zápatí 6"/>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FAB73BC-B049-4115-A692-8D63A059BFB8}" type="slidenum">
              <a:rPr lang="cs-CZ" smtClean="0"/>
              <a:t>‹#›</a:t>
            </a:fld>
            <a:endParaRPr lang="cs-CZ" dirty="0"/>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symbol pro obsah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text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datum 6"/>
          <p:cNvSpPr>
            <a:spLocks noGrp="1"/>
          </p:cNvSpPr>
          <p:nvPr>
            <p:ph type="dt" sz="half" idx="10"/>
          </p:nvPr>
        </p:nvSpPr>
        <p:spPr/>
        <p:txBody>
          <a:bodyPr/>
          <a:lstStyle/>
          <a:p>
            <a:fld id="{CE1DA07A-9201-4B4B-BAF2-015AFA30F520}" type="datetime1">
              <a:rPr lang="cs-CZ" smtClean="0"/>
              <a:t>01.04.2020</a:t>
            </a:fld>
            <a:endParaRPr lang="cs-CZ" dirty="0"/>
          </a:p>
        </p:txBody>
      </p:sp>
      <p:sp>
        <p:nvSpPr>
          <p:cNvPr id="8" name="Zástupný symbol pro zápatí 8"/>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4FAB73BC-B049-4115-A692-8D63A059BFB8}" type="slidenum">
              <a:rPr lang="cs-CZ" smtClean="0"/>
              <a:t>‹#›</a:t>
            </a:fld>
            <a:endParaRPr lang="cs-CZ" dirty="0"/>
          </a:p>
        </p:txBody>
      </p:sp>
      <p:sp>
        <p:nvSpPr>
          <p:cNvPr id="10" name="Nadpis 9"/>
          <p:cNvSpPr>
            <a:spLocks noGrp="1"/>
          </p:cNvSpPr>
          <p:nvPr>
            <p:ph type="title"/>
          </p:nvPr>
        </p:nvSpPr>
        <p:spPr/>
        <p:txBody>
          <a:bodyPr/>
          <a:lstStyle/>
          <a:p>
            <a:r>
              <a:rPr lang="cs-CZ"/>
              <a:t>Kliknutím lze upravit styl.</a:t>
            </a:r>
            <a:endParaRPr lang="cs-CZ" dirty="0"/>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6" name="Volný tvar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p:spPr>
        <p:txBody>
          <a:bodyPr vert="horz" wrap="square" lIns="91440" tIns="45720" rIns="91440" bIns="45720" numCol="1" anchor="t" anchorCtr="0" compatLnSpc="1">
            <a:prstTxWarp prst="textNoShape">
              <a:avLst/>
            </a:prstTxWarp>
          </a:bodyPr>
          <a:lstStyle/>
          <a:p>
            <a:endParaRPr lang="cs-CZ" dirty="0"/>
          </a:p>
        </p:txBody>
      </p:sp>
      <p:sp>
        <p:nvSpPr>
          <p:cNvPr id="7" name="Volný tvar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 name="Volný tvar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nvGrpSpPr>
          <p:cNvPr id="9" name="Skupina 59"/>
          <p:cNvGrpSpPr>
            <a:grpSpLocks noChangeAspect="1"/>
          </p:cNvGrpSpPr>
          <p:nvPr/>
        </p:nvGrpSpPr>
        <p:grpSpPr bwMode="auto">
          <a:xfrm flipH="1">
            <a:off x="9732236" y="958654"/>
            <a:ext cx="1400819" cy="4001744"/>
            <a:chOff x="3220" y="236"/>
            <a:chExt cx="1347" cy="3848"/>
          </a:xfrm>
        </p:grpSpPr>
        <p:sp>
          <p:nvSpPr>
            <p:cNvPr id="10" name="Volný tvar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 name="Volný tvar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 name="Volný tvar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 name="Volný tvar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 name="Volný tvar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 name="Volný tvar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 name="Volný tvar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 name="Volný tvar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 name="Volný tvar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 name="Volný tvar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 name="Volný tvar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 name="Volný tvar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 name="Volný tvar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 name="Volný tvar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 name="Volný tvar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 name="Volný tvar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 name="Volný tvar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 name="Volný tvar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 name="Volný tvar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 name="Volný tvar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 name="Volný tvar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 name="Volný tvar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 name="Volný tvar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 name="Volný tvar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 name="Volný tvar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5" name="Volný tvar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 name="Volný tvar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 name="Volný tvar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 name="Volný tvar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 name="Volný tvar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 name="Volný tvar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 name="Volný tvar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 name="Volný tvar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 name="Volný tvar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 name="Volný tvar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5" name="Volný tvar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6" name="Volný tvar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7" name="Volný tvar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8" name="Volný tvar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9" name="Volný tvar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0" name="Volný tvar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1" name="Volný tvar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2" name="Volný tvar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3" name="Volný tvar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4" name="Volný tvar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5" name="Volný tvar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6" name="Volný tvar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7" name="Volný tvar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8" name="Volný tvar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9" name="Volný tvar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0" name="Volný tvar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1" name="Volný tvar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2" name="Volný tvar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3" name="Volný tvar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4" name="Volný tvar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5" name="Volný tvar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6" name="Volný tvar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7" name="Volný tvar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8" name="Volný tvar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9" name="Volný tvar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0" name="Volný tvar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1" name="Volný tvar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2" name="Volný tvar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3" name="Volný tvar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4" name="Volný tvar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5" name="Volný tvar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6" name="Volný tvar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7" name="Volný tvar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8" name="Volný tvar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79" name="Volný tvar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0" name="Volný tvar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1" name="Volný tvar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2" name="Volný tvar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3" name="Volný tvar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4" name="Volný tvar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5" name="Volný tvar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6" name="Volný tvar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7" name="Volný tvar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8" name="Volný tvar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89" name="Volný tvar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0" name="Volný tvar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1" name="Volný tvar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2" name="Volný tvar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93" name="Skupina 59"/>
          <p:cNvGrpSpPr>
            <a:grpSpLocks noChangeAspect="1"/>
          </p:cNvGrpSpPr>
          <p:nvPr/>
        </p:nvGrpSpPr>
        <p:grpSpPr bwMode="auto">
          <a:xfrm>
            <a:off x="10895012" y="1248597"/>
            <a:ext cx="1254796" cy="3346122"/>
            <a:chOff x="3124" y="236"/>
            <a:chExt cx="1443" cy="3848"/>
          </a:xfrm>
        </p:grpSpPr>
        <p:sp>
          <p:nvSpPr>
            <p:cNvPr id="94" name="Volný tvar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5" name="Volný tvar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6" name="Volný tvar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7" name="Volný tvar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8" name="Volný tvar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99" name="Volný tvar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0" name="Volný tvar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1" name="Volný tvar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2" name="Volný tvar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3" name="Volný tvar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4" name="Volný tvar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5" name="Volný tvar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6" name="Volný tvar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7" name="Volný tvar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8" name="Volný tvar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09" name="Volný tvar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0" name="Volný tvar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1" name="Volný tvar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2" name="Volný tvar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3" name="Volný tvar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4" name="Volný tvar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5" name="Volný tvar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6" name="Volný tvar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7" name="Volný tvar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8" name="Volný tvar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19" name="Volný tvar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0" name="Volný tvar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1" name="Volný tvar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2" name="Volný tvar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3" name="Volný tvar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4" name="Volný tvar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5" name="Volný tvar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6" name="Volný tvar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7" name="Volný tvar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8" name="Volný tvar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9" name="Volný tvar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0" name="Volný tvar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1" name="Volný tvar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2" name="Volný tvar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3" name="Volný tvar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4" name="Volný tvar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5" name="Volný tvar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6" name="Volný tvar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7" name="Volný tvar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8" name="Volný tvar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9" name="Volný tvar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0" name="Volný tvar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1" name="Volný tvar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2" name="Volný tvar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3" name="Volný tvar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4" name="Volný tvar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5" name="Volný tvar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6" name="Volný tvar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7" name="Volný tvar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8" name="Volný tvar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9" name="Volný tvar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0" name="Volný tvar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1" name="Volný tvar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2" name="Volný tvar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3" name="Volný tvar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4" name="Volný tvar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5" name="Volný tvar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6" name="Volný tvar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7" name="Volný tvar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8" name="Volný tvar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9" name="Volný tvar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0" name="Volný tvar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1" name="Volný tvar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2" name="Volný tvar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3" name="Volný tvar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4" name="Volný tvar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5" name="Volný tvar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6" name="Volný tvar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7" name="Volný tvar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8" name="Volný tvar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9" name="Volný tvar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0" name="Volný tvar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1" name="Volný tvar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2" name="Volný tvar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3" name="Volný tvar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4" name="Volný tvar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5" name="Volný tvar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6" name="Volný tvar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177" name="Skupina 59"/>
          <p:cNvGrpSpPr>
            <a:grpSpLocks noChangeAspect="1"/>
          </p:cNvGrpSpPr>
          <p:nvPr/>
        </p:nvGrpSpPr>
        <p:grpSpPr bwMode="auto">
          <a:xfrm>
            <a:off x="9087454" y="2736976"/>
            <a:ext cx="906206" cy="2416549"/>
            <a:chOff x="3124" y="236"/>
            <a:chExt cx="1443" cy="3848"/>
          </a:xfrm>
        </p:grpSpPr>
        <p:sp>
          <p:nvSpPr>
            <p:cNvPr id="178" name="Volný tvar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9" name="Volný tvar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0" name="Volný tvar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1" name="Volný tvar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2" name="Volný tvar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3" name="Volný tvar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4" name="Volný tvar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5" name="Volný tvar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6" name="Volný tvar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7" name="Volný tvar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8" name="Volný tvar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9" name="Volný tvar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0" name="Volný tvar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1" name="Volný tvar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2" name="Volný tvar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3" name="Volný tvar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4" name="Volný tvar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5" name="Volný tvar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6" name="Volný tvar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7" name="Volný tvar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8" name="Volný tvar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99" name="Volný tvar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0" name="Volný tvar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1" name="Volný tvar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2" name="Volný tvar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3" name="Volný tvar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4" name="Volný tvar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5" name="Volný tvar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6" name="Volný tvar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7" name="Volný tvar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8" name="Volný tvar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09" name="Volný tvar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0" name="Volný tvar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1" name="Volný tvar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2" name="Volný tvar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3" name="Volný tvar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4" name="Volný tvar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5" name="Volný tvar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6" name="Volný tvar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7" name="Volný tvar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8" name="Volný tvar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9" name="Volný tvar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0" name="Volný tvar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1" name="Volný tvar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2" name="Volný tvar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3" name="Volný tvar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4" name="Volný tvar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5" name="Volný tvar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6" name="Volný tvar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7" name="Volný tvar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8" name="Volný tvar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9" name="Volný tvar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0" name="Volný tvar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1" name="Volný tvar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2" name="Volný tvar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3" name="Volný tvar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4" name="Volný tvar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5" name="Volný tvar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6" name="Volný tvar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7" name="Volný tvar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8" name="Volný tvar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9" name="Volný tvar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0" name="Volný tvar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1" name="Volný tvar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2" name="Volný tvar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3" name="Volný tvar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4" name="Volný tvar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5" name="Volný tvar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6" name="Volný tvar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7" name="Volný tvar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8" name="Volný tvar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9" name="Volný tvar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0" name="Volný tvar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1" name="Volný tvar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2" name="Volný tvar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3" name="Volný tvar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4" name="Volný tvar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5" name="Volný tvar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6" name="Volný tvar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7" name="Volný tvar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8" name="Volný tvar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9" name="Volný tvar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260" name="Skupina 40"/>
          <p:cNvGrpSpPr>
            <a:grpSpLocks noChangeAspect="1"/>
          </p:cNvGrpSpPr>
          <p:nvPr/>
        </p:nvGrpSpPr>
        <p:grpSpPr bwMode="auto">
          <a:xfrm>
            <a:off x="10514012" y="2438400"/>
            <a:ext cx="1485016" cy="2195929"/>
            <a:chOff x="3369" y="1563"/>
            <a:chExt cx="940" cy="1390"/>
          </a:xfrm>
        </p:grpSpPr>
        <p:sp>
          <p:nvSpPr>
            <p:cNvPr id="261" name="Volný tvar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2" name="Volný tvar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3" name="Volný tvar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4" name="Volný tvar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5" name="Volný tvar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6" name="Volný tvar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7" name="Volný tvar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8" name="Volný tvar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69" name="Volný tvar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0" name="Volný tvar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1" name="Volný tvar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2" name="Volný tvar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3" name="Volný tvar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solidFill>
                  <a:schemeClr val="accent6"/>
                </a:solidFill>
              </a:endParaRPr>
            </a:p>
          </p:txBody>
        </p:sp>
        <p:sp>
          <p:nvSpPr>
            <p:cNvPr id="274" name="Volný tvar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5" name="Volný tvar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6" name="Volný tvar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7" name="Volný tvar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solidFill>
                  <a:schemeClr val="accent6"/>
                </a:solidFill>
              </a:endParaRPr>
            </a:p>
          </p:txBody>
        </p:sp>
        <p:sp>
          <p:nvSpPr>
            <p:cNvPr id="278" name="Volný tvar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79" name="Volný tvar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0" name="Volný tvar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1" name="Volný tvar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2" name="Volný tvar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3" name="Volný tvar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4" name="Volný tvar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solidFill>
                  <a:schemeClr val="accent6">
                    <a:lumMod val="75000"/>
                  </a:schemeClr>
                </a:solidFill>
              </a:endParaRPr>
            </a:p>
          </p:txBody>
        </p:sp>
        <p:sp>
          <p:nvSpPr>
            <p:cNvPr id="285" name="Volný tvar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solidFill>
                  <a:schemeClr val="accent6">
                    <a:lumMod val="75000"/>
                  </a:schemeClr>
                </a:solidFill>
              </a:endParaRPr>
            </a:p>
          </p:txBody>
        </p:sp>
        <p:sp>
          <p:nvSpPr>
            <p:cNvPr id="286" name="Volný tvar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7" name="Volný tvar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8" name="Volný tvar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289" name="Skupina 4"/>
          <p:cNvGrpSpPr>
            <a:grpSpLocks noChangeAspect="1"/>
          </p:cNvGrpSpPr>
          <p:nvPr/>
        </p:nvGrpSpPr>
        <p:grpSpPr bwMode="auto">
          <a:xfrm>
            <a:off x="7988059" y="2988645"/>
            <a:ext cx="2439575" cy="3074765"/>
            <a:chOff x="2968" y="1107"/>
            <a:chExt cx="1736" cy="2188"/>
          </a:xfrm>
        </p:grpSpPr>
        <p:sp>
          <p:nvSpPr>
            <p:cNvPr id="290" name="Volný tvar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1" name="Ová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2" name="Volný tvar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3" name="Volný tvar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4" name="Volný tvar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5" name="Volný tvar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6" name="Volný tvar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7" name="Volný tvar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8" name="Volný tvar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9" name="Volný tvar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0" name="Volný tvar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1" name="Volný tvar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2" name="Volný tvar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3" name="Volný tvar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4" name="Volný tvar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5" name="Volný tvar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6" name="Volný tvar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7" name="Volný tvar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8" name="Volný tvar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9" name="Volný tvar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sp>
        <p:nvSpPr>
          <p:cNvPr id="310" name="Volný tvar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lang="cs-CZ" dirty="0"/>
          </a:p>
        </p:txBody>
      </p:sp>
      <p:grpSp>
        <p:nvGrpSpPr>
          <p:cNvPr id="311" name="Skupina 29"/>
          <p:cNvGrpSpPr>
            <a:grpSpLocks noChangeAspect="1"/>
          </p:cNvGrpSpPr>
          <p:nvPr/>
        </p:nvGrpSpPr>
        <p:grpSpPr bwMode="auto">
          <a:xfrm flipH="1">
            <a:off x="9191537" y="4800600"/>
            <a:ext cx="2998875" cy="2083312"/>
            <a:chOff x="2481" y="1188"/>
            <a:chExt cx="2735" cy="1900"/>
          </a:xfrm>
        </p:grpSpPr>
        <p:sp>
          <p:nvSpPr>
            <p:cNvPr id="312" name="Volný tvar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3" name="Volný tvar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4" name="Volný tvar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5" name="Volný tvar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6" name="Volný tvar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7" name="Volný tvar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8" name="Volný tvar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9" name="Volný tvar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0" name="Volný tvar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1" name="Volný tvar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2" name="Volný tvar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3" name="Volný tvar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4" name="Volný tvar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5" name="Volný tvar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6" name="Volný tvar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7" name="Volný tvar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8" name="Volný tvar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9" name="Volný tvar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0" name="Volný tvar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1" name="Volný tvar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2" name="Volný tvar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3" name="Volný tvar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4" name="Volný tvar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5" name="Volný tvar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6" name="Volný tvar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7" name="Volný tvar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8" name="Volný tvar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9" name="Volný tvar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0" name="Volný tvar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1" name="Volný tvar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2" name="Volný tvar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3" name="Volný tvar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4" name="Volný tvar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5" name="Volný tvar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6" name="Volný tvar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47" name="Volný tvar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348" name="Skupina 347"/>
          <p:cNvGrpSpPr/>
          <p:nvPr/>
        </p:nvGrpSpPr>
        <p:grpSpPr>
          <a:xfrm>
            <a:off x="-1588" y="3799401"/>
            <a:ext cx="4386410" cy="3084511"/>
            <a:chOff x="-1588" y="4419600"/>
            <a:chExt cx="3504440" cy="2464312"/>
          </a:xfrm>
        </p:grpSpPr>
        <p:grpSp>
          <p:nvGrpSpPr>
            <p:cNvPr id="349" name="Skupina 156"/>
            <p:cNvGrpSpPr>
              <a:grpSpLocks noChangeAspect="1"/>
            </p:cNvGrpSpPr>
            <p:nvPr/>
          </p:nvGrpSpPr>
          <p:grpSpPr bwMode="auto">
            <a:xfrm>
              <a:off x="-321" y="4419600"/>
              <a:ext cx="2827754" cy="2458133"/>
              <a:chOff x="437" y="-367"/>
              <a:chExt cx="5799" cy="5041"/>
            </a:xfrm>
          </p:grpSpPr>
          <p:sp>
            <p:nvSpPr>
              <p:cNvPr id="375" name="Volný tvar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6" name="Volný tvar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7" name="Volný tvar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8" name="Volný tvar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9" name="Volný tvar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0" name="Volný tvar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1" name="Volný tvar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2" name="Volný tvar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3" name="Volný tvar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4" name="Volný tvar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5" name="Volný tvar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6" name="Volný tvar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7" name="Volný tvar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8" name="Volný tvar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9" name="Volný tvar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0" name="Volný tvar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1" name="Volný tvar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2" name="Volný tvar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3" name="Volný tvar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4" name="Volný tvar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5" name="Volný tvar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6" name="Volný tvar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7" name="Volný tvar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8" name="Volný tvar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9" name="Volný tvar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0" name="Volný tvar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1" name="Volný tvar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2" name="Volný tvar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3" name="Volný tvar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4" name="Volný tvar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5" name="Volný tvar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6" name="Volný tvar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7" name="Volný tvar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8" name="Volný tvar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9" name="Volný tvar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0" name="Volný tvar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1" name="Volný tvar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2" name="Volný tvar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3" name="Volný tvar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4" name="Volný tvar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5" name="Volný tvar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6" name="Volný tvar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7" name="Volný tvar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8" name="Volný tvar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9" name="Volný tvar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0" name="Volný tvar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1" name="Volný tvar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350" name="Skupina 349"/>
            <p:cNvGrpSpPr/>
            <p:nvPr/>
          </p:nvGrpSpPr>
          <p:grpSpPr>
            <a:xfrm flipH="1">
              <a:off x="2055224" y="5313306"/>
              <a:ext cx="1134584" cy="955223"/>
              <a:chOff x="3900133" y="5425719"/>
              <a:chExt cx="1778554" cy="1449268"/>
            </a:xfrm>
          </p:grpSpPr>
          <p:sp>
            <p:nvSpPr>
              <p:cNvPr id="366" name="Volný tvar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7" name="Volný tvar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8" name="Volný tvar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9" name="Volný tvar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0" name="Volný tvar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1" name="Volný tvar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2" name="Volný tvar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3" name="Volný tvar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4" name="Volný tvar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351" name="Skupina 350"/>
            <p:cNvGrpSpPr/>
            <p:nvPr/>
          </p:nvGrpSpPr>
          <p:grpSpPr>
            <a:xfrm>
              <a:off x="-1588" y="5362669"/>
              <a:ext cx="1522208" cy="1521243"/>
              <a:chOff x="-1588" y="5362669"/>
              <a:chExt cx="1522208" cy="1521243"/>
            </a:xfrm>
          </p:grpSpPr>
          <p:sp>
            <p:nvSpPr>
              <p:cNvPr id="359" name="Volný tvar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0" name="Volný tvar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1" name="Volný tvar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2" name="Volný tvar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3" name="Volný tvar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4" name="Volný tvar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5" name="Volný tvar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352" name="Skupina 351"/>
            <p:cNvGrpSpPr/>
            <p:nvPr/>
          </p:nvGrpSpPr>
          <p:grpSpPr>
            <a:xfrm>
              <a:off x="1808901" y="5856153"/>
              <a:ext cx="1693951" cy="1019100"/>
              <a:chOff x="1623186" y="-214403"/>
              <a:chExt cx="1171187" cy="716005"/>
            </a:xfrm>
          </p:grpSpPr>
          <p:sp>
            <p:nvSpPr>
              <p:cNvPr id="353" name="Volný tvar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54" name="Volný tvar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55" name="Volný tvar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56" name="Volný tvar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57" name="Volný tvar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58" name="Volný tvar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grpSp>
        <p:nvGrpSpPr>
          <p:cNvPr id="422" name="Skupina 42"/>
          <p:cNvGrpSpPr>
            <a:grpSpLocks noChangeAspect="1"/>
          </p:cNvGrpSpPr>
          <p:nvPr/>
        </p:nvGrpSpPr>
        <p:grpSpPr bwMode="auto">
          <a:xfrm rot="19948164">
            <a:off x="369246" y="506291"/>
            <a:ext cx="892898" cy="1021771"/>
            <a:chOff x="4634" y="754"/>
            <a:chExt cx="1164" cy="1332"/>
          </a:xfrm>
        </p:grpSpPr>
        <p:sp>
          <p:nvSpPr>
            <p:cNvPr id="423" name="Volný tvar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4" name="Volný tvar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5" name="Volný tvar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6" name="Volný tvar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7" name="Volný tvar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8" name="Volný tvar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9" name="Volný tvar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0" name="Volný tvar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431" name="Skupina 42"/>
          <p:cNvGrpSpPr>
            <a:grpSpLocks noChangeAspect="1"/>
          </p:cNvGrpSpPr>
          <p:nvPr/>
        </p:nvGrpSpPr>
        <p:grpSpPr bwMode="auto">
          <a:xfrm rot="5825446">
            <a:off x="11635759" y="394369"/>
            <a:ext cx="408172" cy="467084"/>
            <a:chOff x="4634" y="754"/>
            <a:chExt cx="1164" cy="1332"/>
          </a:xfrm>
        </p:grpSpPr>
        <p:sp>
          <p:nvSpPr>
            <p:cNvPr id="432" name="Volný tvar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3" name="Volný tvar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4" name="Volný tvar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5" name="Volný tvar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6" name="Volný tvar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7" name="Volný tvar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8" name="Volný tvar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39" name="Volný tvar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440" name="Skupina 56"/>
          <p:cNvGrpSpPr>
            <a:grpSpLocks noChangeAspect="1"/>
          </p:cNvGrpSpPr>
          <p:nvPr/>
        </p:nvGrpSpPr>
        <p:grpSpPr bwMode="auto">
          <a:xfrm>
            <a:off x="23436" y="3048994"/>
            <a:ext cx="388175" cy="364678"/>
            <a:chOff x="3636" y="1964"/>
            <a:chExt cx="413" cy="388"/>
          </a:xfrm>
        </p:grpSpPr>
        <p:sp>
          <p:nvSpPr>
            <p:cNvPr id="441" name="Volný tvar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2" name="Volný tvar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3" name="Volný tvar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4" name="Volný tvar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5" name="Volný tvar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6" name="Volný tvar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7" name="Volný tvar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48" name="Volný tvar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sp>
        <p:nvSpPr>
          <p:cNvPr id="2" name="Nadpis 1"/>
          <p:cNvSpPr>
            <a:spLocks noGrp="1"/>
          </p:cNvSpPr>
          <p:nvPr>
            <p:ph type="title"/>
          </p:nvPr>
        </p:nvSpPr>
        <p:spPr>
          <a:xfrm>
            <a:off x="2034904" y="828876"/>
            <a:ext cx="6058552" cy="3507549"/>
          </a:xfrm>
        </p:spPr>
        <p:txBody>
          <a:bodyPr anchor="ctr">
            <a:normAutofit/>
          </a:bodyPr>
          <a:lstStyle>
            <a:lvl1pPr algn="ctr">
              <a:defRPr sz="6000"/>
            </a:lvl1pPr>
          </a:lstStyle>
          <a:p>
            <a:r>
              <a:rPr lang="cs-CZ"/>
              <a:t>Kliknutím lze upravit styl.</a:t>
            </a:r>
            <a:endParaRPr lang="cs-CZ" dirty="0"/>
          </a:p>
        </p:txBody>
      </p:sp>
      <p:sp>
        <p:nvSpPr>
          <p:cNvPr id="3" name="Zástupný symbol pro datum 2"/>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097280" y="1188720"/>
            <a:ext cx="3108960" cy="2286000"/>
          </a:xfrm>
        </p:spPr>
        <p:txBody>
          <a:bodyPr anchor="b">
            <a:normAutofit/>
          </a:bodyPr>
          <a:lstStyle>
            <a:lvl1pPr>
              <a:defRPr sz="3400" b="0"/>
            </a:lvl1pPr>
          </a:lstStyle>
          <a:p>
            <a:r>
              <a:rPr lang="cs-CZ"/>
              <a:t>Kliknutím lze upravit styl.</a:t>
            </a:r>
            <a:endParaRPr lang="cs-CZ" dirty="0"/>
          </a:p>
        </p:txBody>
      </p:sp>
      <p:sp>
        <p:nvSpPr>
          <p:cNvPr id="3" name="Zástupný symbol pro obsah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Zástupný symbol pro datum 4"/>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6" name="Zástupný symbol pro zápatí 6"/>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097280" y="1188720"/>
            <a:ext cx="3108960" cy="2286000"/>
          </a:xfrm>
        </p:spPr>
        <p:txBody>
          <a:bodyPr anchor="b">
            <a:normAutofit/>
          </a:bodyPr>
          <a:lstStyle>
            <a:lvl1pPr>
              <a:defRPr sz="3400" b="0"/>
            </a:lvl1pPr>
          </a:lstStyle>
          <a:p>
            <a:r>
              <a:rPr lang="cs-CZ"/>
              <a:t>Kliknutím lze upravit styl.</a:t>
            </a:r>
            <a:endParaRPr lang="cs-CZ" dirty="0"/>
          </a:p>
        </p:txBody>
      </p:sp>
      <p:sp>
        <p:nvSpPr>
          <p:cNvPr id="3" name="Piál 1Zástupný symbol pro obrázek 2"/>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p>
        </p:txBody>
      </p:sp>
      <p:sp>
        <p:nvSpPr>
          <p:cNvPr id="4" name="Zástupný symbol pro text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Zástupný symbol pro datum 4"/>
          <p:cNvSpPr>
            <a:spLocks noGrp="1"/>
          </p:cNvSpPr>
          <p:nvPr>
            <p:ph type="dt" sz="half" idx="10"/>
          </p:nvPr>
        </p:nvSpPr>
        <p:spPr/>
        <p:txBody>
          <a:bodyPr/>
          <a:lstStyle/>
          <a:p>
            <a:fld id="{9E583DDF-CA54-461A-A486-592D2374C532}" type="datetimeFigureOut">
              <a:rPr lang="cs-CZ" smtClean="0"/>
              <a:t>01.04.2020</a:t>
            </a:fld>
            <a:endParaRPr lang="cs-CZ" dirty="0"/>
          </a:p>
        </p:txBody>
      </p:sp>
      <p:sp>
        <p:nvSpPr>
          <p:cNvPr id="6" name="Zástupný symbol pro zápatí 6"/>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CA8D9AD5-F248-4919-864A-CFD76CC027D6}" type="slidenum">
              <a:rPr lang="cs-CZ" smtClean="0"/>
              <a:t>‹#›</a:t>
            </a:fld>
            <a:endParaRPr lang="cs-CZ"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Volný tvar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lang="cs-CZ" dirty="0"/>
          </a:p>
        </p:txBody>
      </p:sp>
      <p:sp>
        <p:nvSpPr>
          <p:cNvPr id="8" name="Volný tvar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p:spPr>
        <p:txBody>
          <a:bodyPr vert="horz" wrap="square" lIns="91440" tIns="45720" rIns="91440" bIns="45720" numCol="1" anchor="t" anchorCtr="0" compatLnSpc="1">
            <a:prstTxWarp prst="textNoShape">
              <a:avLst/>
            </a:prstTxWarp>
          </a:bodyPr>
          <a:lstStyle/>
          <a:p>
            <a:endParaRPr lang="cs-CZ" dirty="0"/>
          </a:p>
        </p:txBody>
      </p:sp>
      <p:sp>
        <p:nvSpPr>
          <p:cNvPr id="9" name="Volný tvar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lang="cs-CZ" dirty="0"/>
          </a:p>
        </p:txBody>
      </p:sp>
      <p:grpSp>
        <p:nvGrpSpPr>
          <p:cNvPr id="10" name="Skupina 56"/>
          <p:cNvGrpSpPr>
            <a:grpSpLocks noChangeAspect="1"/>
          </p:cNvGrpSpPr>
          <p:nvPr/>
        </p:nvGrpSpPr>
        <p:grpSpPr bwMode="auto">
          <a:xfrm>
            <a:off x="11647687" y="947576"/>
            <a:ext cx="426645" cy="400819"/>
            <a:chOff x="3636" y="1964"/>
            <a:chExt cx="413" cy="388"/>
          </a:xfrm>
        </p:grpSpPr>
        <p:sp>
          <p:nvSpPr>
            <p:cNvPr id="11" name="Volný tvar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2" name="Volný tvar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3" name="Volný tvar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4" name="Volný tvar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5" name="Volný tvar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6" name="Volný tvar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7" name="Volný tvar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18" name="Volný tvar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19" name="Skupina 18"/>
          <p:cNvGrpSpPr/>
          <p:nvPr/>
        </p:nvGrpSpPr>
        <p:grpSpPr>
          <a:xfrm>
            <a:off x="11308927" y="6212029"/>
            <a:ext cx="875471" cy="645972"/>
            <a:chOff x="7344986" y="5566058"/>
            <a:chExt cx="1750940" cy="1291943"/>
          </a:xfrm>
        </p:grpSpPr>
        <p:sp>
          <p:nvSpPr>
            <p:cNvPr id="20" name="Volný tvar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1" name="Volný tvar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2" name="Volný tvar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3" name="Volný tvar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4" name="Volný tvar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5" name="Volný tvar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26" name="Skupina 4"/>
          <p:cNvGrpSpPr>
            <a:grpSpLocks noChangeAspect="1"/>
          </p:cNvGrpSpPr>
          <p:nvPr/>
        </p:nvGrpSpPr>
        <p:grpSpPr bwMode="auto">
          <a:xfrm>
            <a:off x="2441" y="2873890"/>
            <a:ext cx="597228" cy="789302"/>
            <a:chOff x="2121" y="1060"/>
            <a:chExt cx="597" cy="789"/>
          </a:xfrm>
        </p:grpSpPr>
        <p:sp>
          <p:nvSpPr>
            <p:cNvPr id="27" name="Volný tvar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8" name="Volný tvar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29" name="Volný tvar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0" name="Volný tvar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1" name="Volný tvar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2" name="Volný tvar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3" name="Volný tvar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34" name="Skupina 16"/>
          <p:cNvGrpSpPr>
            <a:grpSpLocks noChangeAspect="1"/>
          </p:cNvGrpSpPr>
          <p:nvPr/>
        </p:nvGrpSpPr>
        <p:grpSpPr bwMode="auto">
          <a:xfrm>
            <a:off x="139505" y="-13010"/>
            <a:ext cx="1382907" cy="804244"/>
            <a:chOff x="1922" y="1129"/>
            <a:chExt cx="987" cy="574"/>
          </a:xfrm>
        </p:grpSpPr>
        <p:sp>
          <p:nvSpPr>
            <p:cNvPr id="35" name="Volný tvar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6" name="Volný tvar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7" name="Volný tvar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8" name="Volný tvar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39" name="Volný tvar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0" name="Volný tvar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1" name="Volný tvar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2" name="Volný tvar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43" name="Skupina 28"/>
          <p:cNvGrpSpPr>
            <a:grpSpLocks noChangeAspect="1"/>
          </p:cNvGrpSpPr>
          <p:nvPr/>
        </p:nvGrpSpPr>
        <p:grpSpPr bwMode="auto">
          <a:xfrm>
            <a:off x="0" y="5007562"/>
            <a:ext cx="687853" cy="1147722"/>
            <a:chOff x="1901" y="2020"/>
            <a:chExt cx="1059" cy="1767"/>
          </a:xfrm>
        </p:grpSpPr>
        <p:sp>
          <p:nvSpPr>
            <p:cNvPr id="44" name="Volný tvar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5" name="Volný tvar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6" name="Volný tvar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7" name="Volný tvar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8" name="Volný tvar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49" name="Volný tvar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0" name="Volný tvar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1" name="Volný tvar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52" name="Skupina 42"/>
          <p:cNvGrpSpPr>
            <a:grpSpLocks noChangeAspect="1"/>
          </p:cNvGrpSpPr>
          <p:nvPr/>
        </p:nvGrpSpPr>
        <p:grpSpPr bwMode="auto">
          <a:xfrm rot="19948164">
            <a:off x="11143247" y="105148"/>
            <a:ext cx="675071" cy="772505"/>
            <a:chOff x="4634" y="754"/>
            <a:chExt cx="1164" cy="1332"/>
          </a:xfrm>
        </p:grpSpPr>
        <p:sp>
          <p:nvSpPr>
            <p:cNvPr id="53" name="Volný tvar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4" name="Volný tvar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5" name="Volný tvar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6" name="Volný tvar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7" name="Volný tvar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8" name="Volný tvar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59" name="Volný tvar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0" name="Volný tvar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grpSp>
        <p:nvGrpSpPr>
          <p:cNvPr id="61" name="Skupina 54"/>
          <p:cNvGrpSpPr>
            <a:grpSpLocks noChangeAspect="1"/>
          </p:cNvGrpSpPr>
          <p:nvPr/>
        </p:nvGrpSpPr>
        <p:grpSpPr bwMode="auto">
          <a:xfrm flipH="1">
            <a:off x="10782665" y="2958792"/>
            <a:ext cx="1028242" cy="1140705"/>
            <a:chOff x="2052" y="995"/>
            <a:chExt cx="768" cy="852"/>
          </a:xfrm>
        </p:grpSpPr>
        <p:sp>
          <p:nvSpPr>
            <p:cNvPr id="62" name="Volný tvar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3" name="Volný tvar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4" name="Volný tvar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5" name="Volný tvar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6" name="Volný tvar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7" name="Volný tvar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8" name="Volný tvar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sp>
          <p:nvSpPr>
            <p:cNvPr id="69" name="Volný tvar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cs-CZ" dirty="0"/>
            </a:p>
          </p:txBody>
        </p:sp>
      </p:grpSp>
      <p:sp>
        <p:nvSpPr>
          <p:cNvPr id="2" name="Zástupný symbol pro nadpis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cs-CZ" dirty="0"/>
              <a:t>Kliknutím lze upravit styl.</a:t>
            </a:r>
          </a:p>
        </p:txBody>
      </p:sp>
      <p:sp>
        <p:nvSpPr>
          <p:cNvPr id="3" name="Zástupný symbol pro text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cs-CZ" smtClean="0"/>
              <a:pPr/>
              <a:t>01.04.2020</a:t>
            </a:fld>
            <a:endParaRPr lang="cs-CZ" dirty="0"/>
          </a:p>
        </p:txBody>
      </p:sp>
      <p:sp>
        <p:nvSpPr>
          <p:cNvPr id="5" name="Zástupný symbol pro zápatí 5"/>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800" cap="none" baseline="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lang="cs-CZ" smtClean="0"/>
              <a:pPr/>
              <a:t>‹#›</a:t>
            </a:fld>
            <a:endParaRPr lang="cs-CZ"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6">
          <p15:clr>
            <a:srgbClr val="F26B43"/>
          </p15:clr>
        </p15:guide>
        <p15:guide id="3" pos="3840">
          <p15:clr>
            <a:srgbClr val="F26B43"/>
          </p15:clr>
        </p15:guide>
        <p15:guide id="4" orient="horz" pos="3552">
          <p15:clr>
            <a:srgbClr val="F26B43"/>
          </p15:clr>
        </p15:guide>
        <p15:guide id="5" pos="6720">
          <p15:clr>
            <a:srgbClr val="F26B43"/>
          </p15:clr>
        </p15:guide>
        <p15:guide id="6" pos="9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34836" y="390305"/>
            <a:ext cx="10044546" cy="2193718"/>
          </a:xfrm>
        </p:spPr>
        <p:txBody>
          <a:bodyPr>
            <a:normAutofit/>
          </a:bodyPr>
          <a:lstStyle/>
          <a:p>
            <a:r>
              <a:rPr lang="cs-CZ" sz="4800" dirty="0"/>
              <a:t>Participace mateřské školy a rodiny na výchově dětí předškolního věku</a:t>
            </a:r>
          </a:p>
        </p:txBody>
      </p:sp>
      <p:sp>
        <p:nvSpPr>
          <p:cNvPr id="5" name="Podnadpis 4"/>
          <p:cNvSpPr>
            <a:spLocks noGrp="1"/>
          </p:cNvSpPr>
          <p:nvPr>
            <p:ph type="subTitle" idx="1"/>
          </p:nvPr>
        </p:nvSpPr>
        <p:spPr>
          <a:xfrm>
            <a:off x="5898383" y="3797936"/>
            <a:ext cx="6916336" cy="952083"/>
          </a:xfrm>
        </p:spPr>
        <p:txBody>
          <a:bodyPr>
            <a:normAutofit/>
          </a:bodyPr>
          <a:lstStyle/>
          <a:p>
            <a:pPr marL="0" indent="0" algn="ctr">
              <a:spcBef>
                <a:spcPts val="0"/>
              </a:spcBef>
              <a:buNone/>
            </a:pPr>
            <a:r>
              <a:rPr lang="cs-CZ" sz="2800" b="0" i="0" baseline="0" dirty="0">
                <a:solidFill>
                  <a:schemeClr val="tx1">
                    <a:lumMod val="75000"/>
                  </a:schemeClr>
                </a:solidFill>
              </a:rPr>
              <a:t>Bc. Sandra Bejdáková</a:t>
            </a: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022764" y="259773"/>
            <a:ext cx="8555182" cy="855134"/>
          </a:xfrm>
        </p:spPr>
        <p:txBody>
          <a:bodyPr/>
          <a:lstStyle/>
          <a:p>
            <a:pPr>
              <a:spcBef>
                <a:spcPts val="0"/>
              </a:spcBef>
            </a:pPr>
            <a:r>
              <a:rPr lang="cs-CZ" cap="all" dirty="0"/>
              <a:t>Rozhovor s rodiči - Umění naslouchat</a:t>
            </a:r>
            <a:endParaRPr lang="cs-CZ" sz="3400" b="0" i="0" cap="all" dirty="0">
              <a:solidFill>
                <a:schemeClr val="tx1"/>
              </a:solidFill>
              <a:latin typeface="Cambria"/>
              <a:ea typeface="+mj-ea"/>
              <a:cs typeface="+mj-cs"/>
            </a:endParaRPr>
          </a:p>
        </p:txBody>
      </p:sp>
      <p:sp>
        <p:nvSpPr>
          <p:cNvPr id="2" name="Zástupný symbol pro obsah 1"/>
          <p:cNvSpPr>
            <a:spLocks noGrp="1"/>
          </p:cNvSpPr>
          <p:nvPr>
            <p:ph idx="4294967295"/>
          </p:nvPr>
        </p:nvSpPr>
        <p:spPr>
          <a:xfrm>
            <a:off x="749877" y="1301943"/>
            <a:ext cx="10692245" cy="4807911"/>
          </a:xfrm>
          <a:prstGeom prst="rect">
            <a:avLst/>
          </a:prstGeom>
        </p:spPr>
        <p:txBody>
          <a:bodyPr>
            <a:normAutofit fontScale="92500"/>
          </a:bodyPr>
          <a:lstStyle/>
          <a:p>
            <a:pPr marL="256031" indent="-146304">
              <a:lnSpc>
                <a:spcPct val="80000"/>
              </a:lnSpc>
              <a:buSzTx/>
              <a:buFont typeface="Wingdings 3"/>
              <a:buNone/>
              <a:defRPr sz="2200"/>
            </a:pPr>
            <a:r>
              <a:rPr lang="cs-CZ" sz="2600" cap="all" dirty="0"/>
              <a:t>K</a:t>
            </a:r>
            <a:r>
              <a:rPr lang="cs-CZ" cap="all" dirty="0"/>
              <a:t> </a:t>
            </a:r>
            <a:r>
              <a:rPr lang="cs-CZ" sz="2600" cap="all" dirty="0"/>
              <a:t>naslouchání jsou potřeba uši, možná bychom měli mít dokonce 4: </a:t>
            </a:r>
            <a:endParaRPr lang="cs-CZ" dirty="0"/>
          </a:p>
          <a:p>
            <a:pPr marL="365759" indent="-256031">
              <a:lnSpc>
                <a:spcPct val="80000"/>
              </a:lnSpc>
              <a:defRPr sz="2200"/>
            </a:pPr>
            <a:r>
              <a:rPr lang="cs-CZ" b="1" dirty="0"/>
              <a:t>Vztahové ucho - já o něm (Sebeodhalení)</a:t>
            </a:r>
          </a:p>
          <a:p>
            <a:pPr marL="256031" indent="-146304">
              <a:lnSpc>
                <a:spcPct val="80000"/>
              </a:lnSpc>
              <a:buSzTx/>
              <a:buFont typeface="Wingdings 3"/>
              <a:buNone/>
              <a:defRPr sz="2200" i="1"/>
            </a:pPr>
            <a:r>
              <a:rPr lang="cs-CZ" dirty="0"/>
              <a:t>Co je to zač? Co se s ním právě děje? </a:t>
            </a:r>
          </a:p>
          <a:p>
            <a:pPr marL="365759" indent="-256031">
              <a:lnSpc>
                <a:spcPct val="80000"/>
              </a:lnSpc>
              <a:defRPr sz="2200"/>
            </a:pPr>
            <a:r>
              <a:rPr lang="cs-CZ" b="1" dirty="0"/>
              <a:t>Věcné ucho - v čem je problém (Věcná zpráva) </a:t>
            </a:r>
          </a:p>
          <a:p>
            <a:pPr marL="256031" indent="-146304">
              <a:lnSpc>
                <a:spcPct val="80000"/>
              </a:lnSpc>
              <a:buSzTx/>
              <a:buFont typeface="Wingdings 3"/>
              <a:buNone/>
              <a:defRPr sz="2200" i="1"/>
            </a:pPr>
            <a:r>
              <a:rPr lang="cs-CZ" dirty="0"/>
              <a:t>Jak mám pochopit věcnou stránku?</a:t>
            </a:r>
          </a:p>
          <a:p>
            <a:pPr marL="365759" indent="-256031">
              <a:lnSpc>
                <a:spcPct val="80000"/>
              </a:lnSpc>
              <a:defRPr sz="2200"/>
            </a:pPr>
            <a:r>
              <a:rPr lang="cs-CZ" b="1" dirty="0"/>
              <a:t>Apelové ucho - co dělat (Výzva) </a:t>
            </a:r>
          </a:p>
          <a:p>
            <a:pPr marL="256031" indent="-146304">
              <a:lnSpc>
                <a:spcPct val="80000"/>
              </a:lnSpc>
              <a:buSzTx/>
              <a:buFont typeface="Wingdings 3"/>
              <a:buNone/>
              <a:defRPr sz="2200" i="1"/>
            </a:pPr>
            <a:r>
              <a:rPr lang="cs-CZ" dirty="0"/>
              <a:t>Co je dobré udělat teď, když už o tom vím?</a:t>
            </a:r>
          </a:p>
          <a:p>
            <a:pPr marL="365759" indent="-256031">
              <a:lnSpc>
                <a:spcPct val="80000"/>
              </a:lnSpc>
              <a:defRPr sz="2200"/>
            </a:pPr>
            <a:r>
              <a:rPr lang="cs-CZ" b="1" dirty="0"/>
              <a:t>Vztahové ucho - on o mně, vysílač ke mně (Vztah)</a:t>
            </a:r>
          </a:p>
          <a:p>
            <a:pPr marL="256031" indent="-146304">
              <a:lnSpc>
                <a:spcPct val="80000"/>
              </a:lnSpc>
              <a:buSzTx/>
              <a:buFont typeface="Wingdings 3"/>
              <a:buNone/>
              <a:defRPr sz="2200" i="1"/>
            </a:pPr>
            <a:r>
              <a:rPr lang="cs-CZ" dirty="0"/>
              <a:t>Jaký má vztah druhá osoba ke mně? Co si o mně myslí? Jaký má pocit, jak se mnou zachází?</a:t>
            </a:r>
          </a:p>
          <a:p>
            <a:pPr marL="256031" indent="-146304">
              <a:lnSpc>
                <a:spcPct val="80000"/>
              </a:lnSpc>
              <a:buSzTx/>
              <a:buFont typeface="Wingdings 3"/>
              <a:buNone/>
              <a:defRPr sz="2200" i="1"/>
            </a:pPr>
            <a:r>
              <a:rPr lang="cs-CZ" sz="1200" dirty="0"/>
              <a:t>											Zdroj: Petr Krohe</a:t>
            </a:r>
          </a:p>
          <a:p>
            <a:endParaRPr lang="cs-CZ" sz="1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610D2E8F-D768-4BFC-A71E-FEA6861979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1753"/>
            <a:ext cx="12192000" cy="7801505"/>
          </a:xfrm>
          <a:prstGeom prst="rect">
            <a:avLst/>
          </a:prstGeom>
        </p:spPr>
      </p:pic>
    </p:spTree>
    <p:extLst>
      <p:ext uri="{BB962C8B-B14F-4D97-AF65-F5344CB8AC3E}">
        <p14:creationId xmlns:p14="http://schemas.microsoft.com/office/powerpoint/2010/main" val="2945940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841174" y="141255"/>
            <a:ext cx="5115790" cy="1074481"/>
          </a:xfrm>
        </p:spPr>
        <p:txBody>
          <a:bodyPr/>
          <a:lstStyle/>
          <a:p>
            <a:pPr marL="0" indent="0" algn="l" defTabSz="914400">
              <a:lnSpc>
                <a:spcPct val="90000"/>
              </a:lnSpc>
              <a:spcBef>
                <a:spcPts val="0"/>
              </a:spcBef>
              <a:buNone/>
            </a:pPr>
            <a:r>
              <a:rPr lang="cs-CZ" sz="3400" b="0" i="0" dirty="0">
                <a:solidFill>
                  <a:schemeClr val="tx1"/>
                </a:solidFill>
                <a:latin typeface="Cambria"/>
                <a:ea typeface="+mj-ea"/>
                <a:cs typeface="+mj-cs"/>
              </a:rPr>
              <a:t>ROZHOVOR S RODIČEM</a:t>
            </a:r>
          </a:p>
        </p:txBody>
      </p:sp>
      <p:sp>
        <p:nvSpPr>
          <p:cNvPr id="2" name="Zástupný symbol pro obsah 1"/>
          <p:cNvSpPr>
            <a:spLocks noGrp="1"/>
          </p:cNvSpPr>
          <p:nvPr>
            <p:ph idx="4294967295"/>
          </p:nvPr>
        </p:nvSpPr>
        <p:spPr>
          <a:xfrm>
            <a:off x="671946" y="1491962"/>
            <a:ext cx="10290463" cy="4068763"/>
          </a:xfrm>
          <a:prstGeom prst="rect">
            <a:avLst/>
          </a:prstGeom>
        </p:spPr>
        <p:txBody>
          <a:bodyPr/>
          <a:lstStyle/>
          <a:p>
            <a:pPr marL="100950" indent="0" defTabSz="841247">
              <a:spcBef>
                <a:spcPts val="300"/>
              </a:spcBef>
              <a:buNone/>
              <a:defRPr sz="2392"/>
            </a:pPr>
            <a:r>
              <a:rPr lang="cs-CZ" dirty="0"/>
              <a:t>Paralela s tenisovou hrou (nemohu určit, co se bude odehrávat ani výsledek)</a:t>
            </a:r>
          </a:p>
          <a:p>
            <a:pPr marL="100950" indent="0" defTabSz="841247">
              <a:spcBef>
                <a:spcPts val="300"/>
              </a:spcBef>
              <a:buNone/>
              <a:defRPr sz="2392"/>
            </a:pPr>
            <a:endParaRPr lang="cs-CZ" dirty="0"/>
          </a:p>
          <a:p>
            <a:pPr marL="327775" indent="-226825" defTabSz="841247">
              <a:spcBef>
                <a:spcPts val="300"/>
              </a:spcBef>
              <a:defRPr sz="2392"/>
            </a:pPr>
            <a:r>
              <a:rPr lang="cs-CZ" dirty="0"/>
              <a:t>Rozhovor jako prostor: hřiště pro dialog, kdy oba aktéři spoluutvářejí jeho průběh a mají vliv na výsledek.</a:t>
            </a:r>
          </a:p>
          <a:p>
            <a:pPr marL="100950" indent="0" defTabSz="841247">
              <a:spcBef>
                <a:spcPts val="300"/>
              </a:spcBef>
              <a:buNone/>
              <a:defRPr sz="2392"/>
            </a:pPr>
            <a:endParaRPr lang="cs-CZ" dirty="0"/>
          </a:p>
          <a:p>
            <a:pPr marL="327775" indent="-226825" defTabSz="841247">
              <a:spcBef>
                <a:spcPts val="300"/>
              </a:spcBef>
              <a:defRPr sz="2392"/>
            </a:pPr>
            <a:r>
              <a:rPr lang="cs-CZ" dirty="0"/>
              <a:t>Výsledek je ovlivněn:</a:t>
            </a:r>
          </a:p>
          <a:p>
            <a:pPr marL="100950" indent="0" defTabSz="841247">
              <a:spcBef>
                <a:spcPts val="300"/>
              </a:spcBef>
              <a:buNone/>
              <a:defRPr sz="2392"/>
            </a:pPr>
            <a:r>
              <a:rPr lang="cs-CZ" dirty="0"/>
              <a:t>1. chováním rodiče - vztah</a:t>
            </a:r>
          </a:p>
          <a:p>
            <a:pPr marL="100950" indent="0" defTabSz="841247">
              <a:spcBef>
                <a:spcPts val="300"/>
              </a:spcBef>
              <a:buNone/>
              <a:defRPr sz="2392"/>
            </a:pPr>
            <a:r>
              <a:rPr lang="cs-CZ" dirty="0"/>
              <a:t>2. tématem rozhovoru - příprava, naladění</a:t>
            </a:r>
          </a:p>
          <a:p>
            <a:pPr marL="100950" indent="0" defTabSz="841247">
              <a:spcBef>
                <a:spcPts val="300"/>
              </a:spcBef>
              <a:buNone/>
              <a:defRPr sz="2392"/>
            </a:pPr>
            <a:r>
              <a:rPr lang="cs-CZ" dirty="0"/>
              <a:t>3. místem a časem - prostředí pro rozhovor</a:t>
            </a:r>
          </a:p>
          <a:p>
            <a:pPr marL="100950" indent="0" defTabSz="841247">
              <a:spcBef>
                <a:spcPts val="300"/>
              </a:spcBef>
              <a:buNone/>
              <a:defRPr sz="2392"/>
            </a:pPr>
            <a:r>
              <a:rPr lang="cs-CZ" dirty="0"/>
              <a:t>4. vašimi motivy, cíli a zkušenostmi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529135" y="-62345"/>
            <a:ext cx="9133730" cy="1233424"/>
          </a:xfrm>
        </p:spPr>
        <p:txBody>
          <a:bodyPr/>
          <a:lstStyle/>
          <a:p>
            <a:pPr>
              <a:spcBef>
                <a:spcPts val="0"/>
              </a:spcBef>
            </a:pPr>
            <a:r>
              <a:rPr lang="cs-CZ" cap="all" dirty="0"/>
              <a:t>Rozhovor s rodiči: rady a doporučení</a:t>
            </a:r>
            <a:endParaRPr lang="cs-CZ" sz="3400" b="0" i="0" cap="all" dirty="0">
              <a:solidFill>
                <a:schemeClr val="tx1"/>
              </a:solidFill>
              <a:latin typeface="Cambria"/>
              <a:ea typeface="+mj-ea"/>
              <a:cs typeface="+mj-cs"/>
            </a:endParaRPr>
          </a:p>
        </p:txBody>
      </p:sp>
      <p:sp>
        <p:nvSpPr>
          <p:cNvPr id="2" name="Zástupný symbol pro obsah 1"/>
          <p:cNvSpPr>
            <a:spLocks noGrp="1"/>
          </p:cNvSpPr>
          <p:nvPr>
            <p:ph idx="4294967295"/>
          </p:nvPr>
        </p:nvSpPr>
        <p:spPr>
          <a:xfrm>
            <a:off x="613062" y="1333116"/>
            <a:ext cx="10453256" cy="4652048"/>
          </a:xfrm>
          <a:prstGeom prst="rect">
            <a:avLst/>
          </a:prstGeom>
        </p:spPr>
        <p:txBody>
          <a:bodyPr>
            <a:normAutofit fontScale="92500" lnSpcReduction="10000"/>
          </a:bodyPr>
          <a:lstStyle/>
          <a:p>
            <a:pPr>
              <a:lnSpc>
                <a:spcPct val="80000"/>
              </a:lnSpc>
              <a:defRPr sz="2100"/>
            </a:pPr>
            <a:r>
              <a:rPr lang="cs-CZ" dirty="0"/>
              <a:t>Je důležité, aby rodiče od prvních setkání s Vámi cítili, že jsou ve škole vítáni a že dostanou užitečné informace.</a:t>
            </a:r>
          </a:p>
          <a:p>
            <a:pPr>
              <a:lnSpc>
                <a:spcPct val="80000"/>
              </a:lnSpc>
              <a:defRPr sz="2100"/>
            </a:pPr>
            <a:r>
              <a:rPr lang="cs-CZ" dirty="0"/>
              <a:t>Neočekávejte, že všichni rodiče budou mít ke škole kladný vztah. </a:t>
            </a:r>
          </a:p>
          <a:p>
            <a:pPr>
              <a:lnSpc>
                <a:spcPct val="80000"/>
              </a:lnSpc>
              <a:defRPr sz="2100"/>
            </a:pPr>
            <a:r>
              <a:rPr lang="cs-CZ" dirty="0"/>
              <a:t>Setkání učitele s rodiči by měla být časově přiměřená (většinou spíše krátká) a jejich závěr by měl vyznít pozitivně. </a:t>
            </a:r>
          </a:p>
          <a:p>
            <a:pPr>
              <a:lnSpc>
                <a:spcPct val="80000"/>
              </a:lnSpc>
              <a:defRPr sz="2100"/>
            </a:pPr>
            <a:r>
              <a:rPr lang="cs-CZ" dirty="0"/>
              <a:t>Rodiče za Vámi přišli kvůli svému dítěti. Neporovnávejte před nimi děti a nemluvte s nimi  o jiných dětech.</a:t>
            </a:r>
          </a:p>
          <a:p>
            <a:pPr>
              <a:lnSpc>
                <a:spcPct val="80000"/>
              </a:lnSpc>
              <a:defRPr sz="2100"/>
            </a:pPr>
            <a:r>
              <a:rPr lang="cs-CZ" dirty="0"/>
              <a:t>Na rozhovor s rodiči se dobře připravte. Myslete na to, že jste po celou dobu setkání s rodiči stále v zaměstnání a vystupujte profesionálně. </a:t>
            </a:r>
          </a:p>
          <a:p>
            <a:pPr>
              <a:lnSpc>
                <a:spcPct val="80000"/>
              </a:lnSpc>
              <a:defRPr sz="2100"/>
            </a:pPr>
            <a:r>
              <a:rPr lang="cs-CZ" dirty="0"/>
              <a:t>Na přivítanou rodičům podejte ruku, usmějte se a očima navažte kontakt.</a:t>
            </a:r>
          </a:p>
          <a:p>
            <a:pPr>
              <a:lnSpc>
                <a:spcPct val="80000"/>
              </a:lnSpc>
              <a:defRPr sz="2100"/>
            </a:pPr>
            <a:r>
              <a:rPr lang="cs-CZ" dirty="0"/>
              <a:t>Vyvarujte se obsáhlých rozmluv o sobě, o svém osobním životě a o svých problémech. </a:t>
            </a:r>
          </a:p>
          <a:p>
            <a:pPr>
              <a:lnSpc>
                <a:spcPct val="80000"/>
              </a:lnSpc>
              <a:defRPr sz="2100"/>
            </a:pPr>
            <a:r>
              <a:rPr lang="cs-CZ" dirty="0"/>
              <a:t>Nemluvte jen o nepříjemných věcech. Začněte něčím pozitivním a také něčím nadějným skončete. Pamatujte si zásadu, že dřív než řeknete něco negativního, je třeba mluvit o věcech pozitivních.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4294967295"/>
          </p:nvPr>
        </p:nvSpPr>
        <p:spPr>
          <a:xfrm>
            <a:off x="649490" y="1360414"/>
            <a:ext cx="10541519" cy="4645531"/>
          </a:xfrm>
          <a:prstGeom prst="rect">
            <a:avLst/>
          </a:prstGeom>
        </p:spPr>
        <p:txBody>
          <a:bodyPr>
            <a:noAutofit/>
          </a:bodyPr>
          <a:lstStyle/>
          <a:p>
            <a:pPr>
              <a:lnSpc>
                <a:spcPct val="80000"/>
              </a:lnSpc>
              <a:defRPr sz="1900"/>
            </a:pPr>
            <a:r>
              <a:rPr lang="cs-CZ" sz="1900" dirty="0"/>
              <a:t>Neslibujte rodičům pod nátlakem něco, čeho byste mohli později litovat. </a:t>
            </a:r>
          </a:p>
          <a:p>
            <a:pPr>
              <a:lnSpc>
                <a:spcPct val="80000"/>
              </a:lnSpc>
              <a:defRPr sz="1900"/>
            </a:pPr>
            <a:r>
              <a:rPr lang="cs-CZ" sz="1900" dirty="0"/>
              <a:t>Nepoučujte rodiče. Rodičům i Vám záleží na tomtéž - aby se dítě dobře vyvíjelo.</a:t>
            </a:r>
          </a:p>
          <a:p>
            <a:pPr>
              <a:lnSpc>
                <a:spcPct val="80000"/>
              </a:lnSpc>
              <a:defRPr sz="1900"/>
            </a:pPr>
            <a:r>
              <a:rPr lang="cs-CZ" sz="1900" dirty="0"/>
              <a:t>Uvažte, ve kterých závažných případech může být užitečná (nebo nezbytná) stručná písemná dokumentace k tomu, co se stalo, koho se to týká a jak bude záležitost řešena. Kopii zápisu by měli mít k dispozici také rodiče a vedení školy. </a:t>
            </a:r>
          </a:p>
          <a:p>
            <a:pPr>
              <a:lnSpc>
                <a:spcPct val="90000"/>
              </a:lnSpc>
              <a:defRPr sz="2500"/>
            </a:pPr>
            <a:r>
              <a:rPr lang="cs-CZ" sz="1900" dirty="0"/>
              <a:t>Zveřejněte hodiny, ve kterých Vám mohou rodiče volat do školy. Dny, kdy mohou dojít na individuální konzultaci.</a:t>
            </a:r>
          </a:p>
          <a:p>
            <a:pPr>
              <a:lnSpc>
                <a:spcPct val="90000"/>
              </a:lnSpc>
              <a:defRPr sz="2500"/>
            </a:pPr>
            <a:r>
              <a:rPr lang="cs-CZ" sz="1900" dirty="0"/>
              <a:t>Pokud jsou rodiče rozvedeni, zeptejte se jich, jak chtějí dostávat zprávy. </a:t>
            </a:r>
          </a:p>
          <a:p>
            <a:pPr>
              <a:lnSpc>
                <a:spcPct val="90000"/>
              </a:lnSpc>
              <a:defRPr sz="2500"/>
            </a:pPr>
            <a:r>
              <a:rPr lang="cs-CZ" sz="1900" dirty="0"/>
              <a:t>Vždy když s rodiči hovoříte, nezapomeňte jim říct, co jejich dítě umí a jaké má přednosti. </a:t>
            </a:r>
          </a:p>
          <a:p>
            <a:pPr>
              <a:lnSpc>
                <a:spcPct val="90000"/>
              </a:lnSpc>
              <a:defRPr sz="2500"/>
            </a:pPr>
            <a:r>
              <a:rPr lang="cs-CZ" sz="1900" dirty="0"/>
              <a:t>Nezapomínejte také, že jste vzdělaní specialisté v oboru a umíte pracovat s dětmi. Předkládejte rodičům konkrétní návrhy, ale vždy připouštějte jiná možná řešení.</a:t>
            </a:r>
          </a:p>
        </p:txBody>
      </p:sp>
      <p:sp>
        <p:nvSpPr>
          <p:cNvPr id="4" name="Nadpis 2">
            <a:extLst>
              <a:ext uri="{FF2B5EF4-FFF2-40B4-BE49-F238E27FC236}">
                <a16:creationId xmlns:a16="http://schemas.microsoft.com/office/drawing/2014/main" id="{9081B23E-E7F4-4C2C-8BAA-0E3923201F07}"/>
              </a:ext>
            </a:extLst>
          </p:cNvPr>
          <p:cNvSpPr txBox="1">
            <a:spLocks/>
          </p:cNvSpPr>
          <p:nvPr/>
        </p:nvSpPr>
        <p:spPr>
          <a:xfrm>
            <a:off x="1529135" y="-62345"/>
            <a:ext cx="9133730" cy="1233424"/>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a:lstStyle>
          <a:p>
            <a:pPr>
              <a:spcBef>
                <a:spcPts val="0"/>
              </a:spcBef>
            </a:pPr>
            <a:r>
              <a:rPr lang="cs-CZ" cap="all" dirty="0"/>
              <a:t>Rozhovor s rodiči: rady a doporučení</a:t>
            </a:r>
            <a:endParaRPr lang="cs-CZ" cap="all" dirty="0">
              <a:latin typeface="Cambria"/>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316182" y="-108126"/>
            <a:ext cx="9355282" cy="1233424"/>
          </a:xfrm>
        </p:spPr>
        <p:txBody>
          <a:bodyPr/>
          <a:lstStyle/>
          <a:p>
            <a:pPr>
              <a:spcBef>
                <a:spcPts val="0"/>
              </a:spcBef>
            </a:pPr>
            <a:r>
              <a:rPr lang="cs-CZ" cap="all" dirty="0"/>
              <a:t>Co rodiče z úspěšné spolupráce získávají:</a:t>
            </a:r>
            <a:endParaRPr lang="cs-CZ" sz="3400" b="0" i="0" cap="all" dirty="0">
              <a:solidFill>
                <a:schemeClr val="tx1"/>
              </a:solidFill>
              <a:latin typeface="Cambria"/>
              <a:ea typeface="+mj-ea"/>
              <a:cs typeface="+mj-cs"/>
            </a:endParaRPr>
          </a:p>
        </p:txBody>
      </p:sp>
      <p:sp>
        <p:nvSpPr>
          <p:cNvPr id="2" name="Zástupný symbol pro obsah 1"/>
          <p:cNvSpPr>
            <a:spLocks noGrp="1"/>
          </p:cNvSpPr>
          <p:nvPr>
            <p:ph idx="4294967295"/>
          </p:nvPr>
        </p:nvSpPr>
        <p:spPr>
          <a:xfrm>
            <a:off x="1233055" y="1533526"/>
            <a:ext cx="9144000" cy="4068763"/>
          </a:xfrm>
          <a:prstGeom prst="rect">
            <a:avLst/>
          </a:prstGeom>
        </p:spPr>
        <p:txBody>
          <a:bodyPr>
            <a:normAutofit lnSpcReduction="10000"/>
          </a:bodyPr>
          <a:lstStyle/>
          <a:p>
            <a:r>
              <a:rPr lang="cs-CZ" dirty="0"/>
              <a:t>Pocit sounáležitosti s programem (děním) </a:t>
            </a:r>
          </a:p>
          <a:p>
            <a:r>
              <a:rPr lang="cs-CZ" dirty="0"/>
              <a:t>Přijmou jej za svůj program a mohou se podílet na jeho průběhu</a:t>
            </a:r>
          </a:p>
          <a:p>
            <a:r>
              <a:rPr lang="cs-CZ" dirty="0"/>
              <a:t>Naučí se dívat na své dítě ve vztahu k ostatním </a:t>
            </a:r>
          </a:p>
          <a:p>
            <a:r>
              <a:rPr lang="cs-CZ" dirty="0"/>
              <a:t>Poznají více z vývoje dítěte</a:t>
            </a:r>
          </a:p>
          <a:p>
            <a:r>
              <a:rPr lang="cs-CZ" dirty="0"/>
              <a:t>Poznávají a naučí se respektovat vás</a:t>
            </a:r>
          </a:p>
          <a:p>
            <a:r>
              <a:rPr lang="cs-CZ" dirty="0"/>
              <a:t>Podpoří proces domácími aktivitami</a:t>
            </a:r>
          </a:p>
          <a:p>
            <a:r>
              <a:rPr lang="cs-CZ" dirty="0"/>
              <a:t>Poznají prostředí a kamarády z vyprávění</a:t>
            </a:r>
          </a:p>
          <a:p>
            <a:r>
              <a:rPr lang="cs-CZ" dirty="0"/>
              <a:t>Mohou navázat přátelské vztahy s jinými rodiči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68536" y="110083"/>
            <a:ext cx="2767445" cy="1032917"/>
          </a:xfrm>
        </p:spPr>
        <p:txBody>
          <a:bodyPr/>
          <a:lstStyle/>
          <a:p>
            <a:pPr marL="0" indent="0" algn="l" defTabSz="914400">
              <a:lnSpc>
                <a:spcPct val="90000"/>
              </a:lnSpc>
              <a:spcBef>
                <a:spcPts val="0"/>
              </a:spcBef>
              <a:buNone/>
            </a:pPr>
            <a:r>
              <a:rPr lang="cs-CZ" sz="3400" b="0" i="0" dirty="0">
                <a:solidFill>
                  <a:schemeClr val="tx1"/>
                </a:solidFill>
                <a:latin typeface="Cambria"/>
                <a:ea typeface="+mj-ea"/>
                <a:cs typeface="+mj-cs"/>
              </a:rPr>
              <a:t>LITERATURA</a:t>
            </a:r>
          </a:p>
        </p:txBody>
      </p:sp>
      <p:sp>
        <p:nvSpPr>
          <p:cNvPr id="2" name="Zástupný symbol pro obsah 1"/>
          <p:cNvSpPr>
            <a:spLocks noGrp="1"/>
          </p:cNvSpPr>
          <p:nvPr>
            <p:ph idx="4294967295"/>
          </p:nvPr>
        </p:nvSpPr>
        <p:spPr>
          <a:xfrm>
            <a:off x="680603" y="1658217"/>
            <a:ext cx="10543310" cy="4068763"/>
          </a:xfrm>
          <a:prstGeom prst="rect">
            <a:avLst/>
          </a:prstGeom>
        </p:spPr>
        <p:txBody>
          <a:bodyPr/>
          <a:lstStyle/>
          <a:p>
            <a:pPr>
              <a:defRPr/>
            </a:pPr>
            <a:r>
              <a:rPr lang="cs-CZ" dirty="0"/>
              <a:t>Sheedyová-Kurcinková, M. (1998) </a:t>
            </a:r>
            <a:r>
              <a:rPr lang="cs-CZ" i="1" dirty="0"/>
              <a:t>Problémové dítě v rodině a ve škole.</a:t>
            </a:r>
            <a:r>
              <a:rPr lang="cs-CZ" dirty="0"/>
              <a:t> Praha: Portál.</a:t>
            </a:r>
          </a:p>
          <a:p>
            <a:pPr>
              <a:defRPr/>
            </a:pPr>
            <a:r>
              <a:rPr lang="cs-CZ" dirty="0"/>
              <a:t>Rabušicová, M., Šeďová, K., Trnková, K., Čiháček, V. (2004) Škola a/versus/ rodina. Brno: MU.</a:t>
            </a:r>
          </a:p>
          <a:p>
            <a:pPr>
              <a:defRPr/>
            </a:pPr>
            <a:r>
              <a:rPr lang="cs-CZ" dirty="0" err="1"/>
              <a:t>Lindner</a:t>
            </a:r>
            <a:r>
              <a:rPr lang="cs-CZ" dirty="0"/>
              <a:t>, U., (2019) </a:t>
            </a:r>
            <a:r>
              <a:rPr lang="cs-CZ" i="1" dirty="0"/>
              <a:t>Pozor, rodiče ve školce! </a:t>
            </a:r>
            <a:r>
              <a:rPr lang="cs-CZ" dirty="0"/>
              <a:t>Praha: Portál.</a:t>
            </a:r>
          </a:p>
          <a:p>
            <a:pPr>
              <a:defRPr/>
            </a:pPr>
            <a:r>
              <a:rPr lang="pl-PL" i="1" dirty="0"/>
              <a:t>Lažová, L., (2013) Mateřská škola komunikuje s rodiči. </a:t>
            </a:r>
            <a:r>
              <a:rPr lang="cs-CZ" dirty="0"/>
              <a:t>Praha: Portál.</a:t>
            </a:r>
          </a:p>
          <a:p>
            <a:pPr>
              <a:defRPr/>
            </a:pPr>
            <a:r>
              <a:rPr lang="pl-PL" dirty="0"/>
              <a:t>Čapek, J., Lauermann, M., Příkazská, I. </a:t>
            </a:r>
            <a:r>
              <a:rPr lang="pl-PL" i="1" dirty="0"/>
              <a:t>(2017) Jak budovat dobrý vztah s rodiči </a:t>
            </a:r>
            <a:r>
              <a:rPr lang="pl-PL" dirty="0"/>
              <a:t>Praha: Raabe</a:t>
            </a:r>
            <a:endParaRPr lang="cs-CZ" dirty="0"/>
          </a:p>
          <a:p>
            <a:pPr>
              <a:defRPr/>
            </a:pPr>
            <a:endParaRPr lang="cs-CZ" dirty="0"/>
          </a:p>
          <a:p>
            <a:pPr>
              <a:defRPr/>
            </a:pPr>
            <a:endParaRPr lang="cs-CZ" i="1" dirty="0"/>
          </a:p>
          <a:p>
            <a:pPr>
              <a:defRPr/>
            </a:pPr>
            <a:endParaRPr lang="cs-CZ"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054926" y="467591"/>
            <a:ext cx="6265719" cy="966355"/>
          </a:xfrm>
        </p:spPr>
        <p:txBody>
          <a:bodyPr>
            <a:normAutofit/>
          </a:bodyPr>
          <a:lstStyle/>
          <a:p>
            <a:pPr marL="0" indent="0" algn="l" defTabSz="914400">
              <a:lnSpc>
                <a:spcPct val="90000"/>
              </a:lnSpc>
              <a:spcBef>
                <a:spcPts val="0"/>
              </a:spcBef>
              <a:buNone/>
            </a:pPr>
            <a:r>
              <a:rPr lang="cs-CZ" sz="4400" b="0" i="0" dirty="0">
                <a:solidFill>
                  <a:schemeClr val="tx1"/>
                </a:solidFill>
                <a:latin typeface="Cambria"/>
                <a:ea typeface="+mj-ea"/>
                <a:cs typeface="+mj-cs"/>
              </a:rPr>
              <a:t>DĚKUJI ZA POZORNOST</a:t>
            </a:r>
          </a:p>
        </p:txBody>
      </p:sp>
      <p:pic>
        <p:nvPicPr>
          <p:cNvPr id="4" name="Zástupný symbol obrázku 8" descr="Tři malé děti v pláštěnkách, které se drží za ruce a hrají si venku">
            <a:extLst>
              <a:ext uri="{FF2B5EF4-FFF2-40B4-BE49-F238E27FC236}">
                <a16:creationId xmlns:a16="http://schemas.microsoft.com/office/drawing/2014/main" id="{5C5AA4A2-CE11-426B-852D-C8DFFAE41DE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41490" y="1975317"/>
            <a:ext cx="4509019" cy="3468475"/>
          </a:xfrm>
          <a:prstGeom prst="rect">
            <a:avLst/>
          </a:prstGeom>
        </p:spPr>
      </p:pic>
    </p:spTree>
    <p:extLst>
      <p:ext uri="{BB962C8B-B14F-4D97-AF65-F5344CB8AC3E}">
        <p14:creationId xmlns:p14="http://schemas.microsoft.com/office/powerpoint/2010/main" val="2622711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a:extLst>
              <a:ext uri="{FF2B5EF4-FFF2-40B4-BE49-F238E27FC236}">
                <a16:creationId xmlns:a16="http://schemas.microsoft.com/office/drawing/2014/main" id="{FBB76872-A965-4BD7-B865-EFCE79669D69}"/>
              </a:ext>
            </a:extLst>
          </p:cNvPr>
          <p:cNvSpPr>
            <a:spLocks noGrp="1"/>
          </p:cNvSpPr>
          <p:nvPr>
            <p:ph type="title"/>
          </p:nvPr>
        </p:nvSpPr>
        <p:spPr>
          <a:xfrm>
            <a:off x="1825336" y="1330038"/>
            <a:ext cx="8229600" cy="2286000"/>
          </a:xfrm>
        </p:spPr>
        <p:txBody>
          <a:bodyPr>
            <a:noAutofit/>
          </a:bodyPr>
          <a:lstStyle/>
          <a:p>
            <a:pPr algn="ctr">
              <a:lnSpc>
                <a:spcPct val="150000"/>
              </a:lnSpc>
              <a:spcBef>
                <a:spcPts val="0"/>
              </a:spcBef>
            </a:pPr>
            <a:r>
              <a:rPr lang="cs-CZ" sz="4600" dirty="0"/>
              <a:t>JAKÝ JE ROZDÍL MEZI SPOLUPRÁCÍ A SPOLUÚČASTÍ?</a:t>
            </a:r>
            <a:endParaRPr lang="cs-CZ" sz="4600" b="0" i="0" dirty="0">
              <a:solidFill>
                <a:schemeClr val="tx1"/>
              </a:solidFill>
              <a:latin typeface="Cambria"/>
              <a:ea typeface="+mj-ea"/>
              <a:cs typeface="+mj-cs"/>
            </a:endParaRPr>
          </a:p>
        </p:txBody>
      </p:sp>
    </p:spTree>
    <p:extLst>
      <p:ext uri="{BB962C8B-B14F-4D97-AF65-F5344CB8AC3E}">
        <p14:creationId xmlns:p14="http://schemas.microsoft.com/office/powerpoint/2010/main" val="3299744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34791" y="78910"/>
            <a:ext cx="2403764" cy="1140289"/>
          </a:xfrm>
        </p:spPr>
        <p:txBody>
          <a:bodyPr/>
          <a:lstStyle/>
          <a:p>
            <a:pPr marL="0" indent="0" algn="l" defTabSz="914400">
              <a:lnSpc>
                <a:spcPct val="90000"/>
              </a:lnSpc>
              <a:spcBef>
                <a:spcPts val="0"/>
              </a:spcBef>
              <a:buNone/>
            </a:pPr>
            <a:r>
              <a:rPr lang="cs-CZ" sz="3400" b="0" i="0" dirty="0">
                <a:solidFill>
                  <a:schemeClr val="tx1"/>
                </a:solidFill>
                <a:latin typeface="Cambria"/>
                <a:ea typeface="+mj-ea"/>
                <a:cs typeface="+mj-cs"/>
              </a:rPr>
              <a:t>PŘÍKLADY</a:t>
            </a:r>
          </a:p>
        </p:txBody>
      </p:sp>
      <p:sp>
        <p:nvSpPr>
          <p:cNvPr id="3" name="Zástupný symbol pro obsah 2"/>
          <p:cNvSpPr>
            <a:spLocks noGrp="1"/>
          </p:cNvSpPr>
          <p:nvPr>
            <p:ph idx="1"/>
          </p:nvPr>
        </p:nvSpPr>
        <p:spPr>
          <a:xfrm>
            <a:off x="1976005" y="1222662"/>
            <a:ext cx="8239990" cy="4142510"/>
          </a:xfrm>
        </p:spPr>
        <p:txBody>
          <a:bodyPr>
            <a:normAutofit fontScale="85000" lnSpcReduction="20000"/>
          </a:bodyPr>
          <a:lstStyle/>
          <a:p>
            <a:pPr marL="169163" indent="-169163" defTabSz="676655">
              <a:lnSpc>
                <a:spcPct val="72000"/>
              </a:lnSpc>
              <a:spcBef>
                <a:spcPts val="500"/>
              </a:spcBef>
              <a:defRPr sz="2368"/>
            </a:pPr>
            <a:endParaRPr lang="cs-CZ" b="1" dirty="0"/>
          </a:p>
          <a:p>
            <a:pPr marL="0" indent="0" defTabSz="676655">
              <a:lnSpc>
                <a:spcPct val="72000"/>
              </a:lnSpc>
              <a:spcBef>
                <a:spcPts val="500"/>
              </a:spcBef>
              <a:buNone/>
              <a:defRPr sz="2368"/>
            </a:pPr>
            <a:r>
              <a:rPr lang="cs-CZ" b="1" dirty="0"/>
              <a:t>SPOLUÚČAST:</a:t>
            </a:r>
          </a:p>
          <a:p>
            <a:pPr marL="0" indent="0" defTabSz="676655">
              <a:lnSpc>
                <a:spcPct val="72000"/>
              </a:lnSpc>
              <a:spcBef>
                <a:spcPts val="500"/>
              </a:spcBef>
              <a:buNone/>
              <a:defRPr sz="2368"/>
            </a:pPr>
            <a:endParaRPr lang="cs-CZ" dirty="0"/>
          </a:p>
          <a:p>
            <a:pPr marL="169163" indent="-169163" defTabSz="676655">
              <a:lnSpc>
                <a:spcPct val="72000"/>
              </a:lnSpc>
              <a:spcBef>
                <a:spcPts val="500"/>
              </a:spcBef>
              <a:defRPr sz="2368"/>
            </a:pPr>
            <a:r>
              <a:rPr lang="cs-CZ" dirty="0"/>
              <a:t>Otevřenost školy (vstupování do tříd, příchody…)</a:t>
            </a:r>
          </a:p>
          <a:p>
            <a:pPr marL="169163" indent="-169163" defTabSz="676655">
              <a:lnSpc>
                <a:spcPct val="72000"/>
              </a:lnSpc>
              <a:spcBef>
                <a:spcPts val="500"/>
              </a:spcBef>
              <a:defRPr sz="2368"/>
            </a:pPr>
            <a:r>
              <a:rPr lang="cs-CZ" dirty="0"/>
              <a:t>Konzultační hodiny (podklady pro diskusi)</a:t>
            </a:r>
          </a:p>
          <a:p>
            <a:pPr marL="169163" indent="-169163" defTabSz="676655">
              <a:lnSpc>
                <a:spcPct val="72000"/>
              </a:lnSpc>
              <a:spcBef>
                <a:spcPts val="500"/>
              </a:spcBef>
              <a:defRPr sz="2368"/>
            </a:pPr>
            <a:r>
              <a:rPr lang="cs-CZ" dirty="0"/>
              <a:t>Společné plánování (pedagogické rady, schůzky, nástěnky...)</a:t>
            </a:r>
          </a:p>
          <a:p>
            <a:pPr marL="169163" indent="-169163" defTabSz="676655">
              <a:lnSpc>
                <a:spcPct val="72000"/>
              </a:lnSpc>
              <a:spcBef>
                <a:spcPts val="500"/>
              </a:spcBef>
              <a:defRPr sz="2368"/>
            </a:pPr>
            <a:r>
              <a:rPr lang="cs-CZ" dirty="0"/>
              <a:t>Spoluúčast při vlastním hodnocení školy (dotazníky, ankety…)</a:t>
            </a:r>
          </a:p>
          <a:p>
            <a:pPr marL="169163" indent="-169163" defTabSz="676655">
              <a:lnSpc>
                <a:spcPct val="72000"/>
              </a:lnSpc>
              <a:spcBef>
                <a:spcPts val="500"/>
              </a:spcBef>
              <a:defRPr sz="2368"/>
            </a:pPr>
            <a:r>
              <a:rPr lang="cs-CZ" dirty="0"/>
              <a:t>Účast rodičů ve třídě (seznámení s kulturou, pečení, povolání)</a:t>
            </a:r>
          </a:p>
          <a:p>
            <a:pPr marL="169163" indent="-169163" defTabSz="676655">
              <a:lnSpc>
                <a:spcPct val="72000"/>
              </a:lnSpc>
              <a:spcBef>
                <a:spcPts val="500"/>
              </a:spcBef>
              <a:defRPr sz="2368"/>
            </a:pPr>
            <a:r>
              <a:rPr lang="cs-CZ" dirty="0"/>
              <a:t>Vzdělávací akce (účast učitelů a rodičů, jen rodičů)</a:t>
            </a:r>
          </a:p>
          <a:p>
            <a:pPr marL="169163" indent="-169163" defTabSz="676655">
              <a:lnSpc>
                <a:spcPct val="72000"/>
              </a:lnSpc>
              <a:spcBef>
                <a:spcPts val="500"/>
              </a:spcBef>
              <a:defRPr sz="2368"/>
            </a:pPr>
            <a:endParaRPr lang="cs-CZ" dirty="0"/>
          </a:p>
          <a:p>
            <a:pPr marL="169163" indent="-169163" defTabSz="676655">
              <a:lnSpc>
                <a:spcPct val="72000"/>
              </a:lnSpc>
              <a:spcBef>
                <a:spcPts val="500"/>
              </a:spcBef>
              <a:defRPr sz="2368"/>
            </a:pPr>
            <a:endParaRPr lang="cs-CZ" dirty="0"/>
          </a:p>
          <a:p>
            <a:pPr marL="0" indent="0" defTabSz="676655">
              <a:lnSpc>
                <a:spcPct val="72000"/>
              </a:lnSpc>
              <a:spcBef>
                <a:spcPts val="500"/>
              </a:spcBef>
              <a:buNone/>
              <a:defRPr sz="2368"/>
            </a:pPr>
            <a:r>
              <a:rPr lang="cs-CZ" b="1" dirty="0"/>
              <a:t>SPOLUPRÁCE:</a:t>
            </a:r>
          </a:p>
          <a:p>
            <a:pPr marL="0" indent="0" defTabSz="676655">
              <a:lnSpc>
                <a:spcPct val="72000"/>
              </a:lnSpc>
              <a:spcBef>
                <a:spcPts val="500"/>
              </a:spcBef>
              <a:buNone/>
              <a:defRPr sz="2368"/>
            </a:pPr>
            <a:endParaRPr lang="cs-CZ" dirty="0"/>
          </a:p>
          <a:p>
            <a:pPr marL="169163" indent="-169163" defTabSz="676655">
              <a:lnSpc>
                <a:spcPct val="72000"/>
              </a:lnSpc>
              <a:spcBef>
                <a:spcPts val="500"/>
              </a:spcBef>
              <a:defRPr sz="2368"/>
            </a:pPr>
            <a:r>
              <a:rPr lang="cs-CZ" dirty="0"/>
              <a:t>Informace - nástěnky, časopis, web, bulletiny…</a:t>
            </a:r>
          </a:p>
          <a:p>
            <a:pPr marL="169163" indent="-169163" defTabSz="676655">
              <a:lnSpc>
                <a:spcPct val="72000"/>
              </a:lnSpc>
              <a:spcBef>
                <a:spcPts val="500"/>
              </a:spcBef>
              <a:defRPr sz="2368"/>
            </a:pPr>
            <a:r>
              <a:rPr lang="cs-CZ" dirty="0"/>
              <a:t>Akce pro rodiče (posezení, oslavy, tvořivá odpoledne)</a:t>
            </a:r>
          </a:p>
          <a:p>
            <a:pPr marL="169163" indent="-169163" defTabSz="676655">
              <a:lnSpc>
                <a:spcPct val="72000"/>
              </a:lnSpc>
              <a:spcBef>
                <a:spcPts val="500"/>
              </a:spcBef>
              <a:defRPr sz="2368"/>
            </a:pPr>
            <a:r>
              <a:rPr lang="cs-CZ" dirty="0"/>
              <a:t>Společné prožití volných chvil (výlety, ŠVP) = spolupořádá MŠ i rodiče</a:t>
            </a:r>
          </a:p>
          <a:p>
            <a:pPr marL="169163" indent="-169163" defTabSz="676655">
              <a:lnSpc>
                <a:spcPct val="72000"/>
              </a:lnSpc>
              <a:spcBef>
                <a:spcPts val="500"/>
              </a:spcBef>
              <a:defRPr sz="2368"/>
            </a:pPr>
            <a:r>
              <a:rPr lang="cs-CZ" dirty="0"/>
              <a:t>Akce pořádané rodiči (bazar, představení pro děti, sportovní odpoledne)</a:t>
            </a:r>
          </a:p>
          <a:p>
            <a:pPr marL="169163" indent="-169163" defTabSz="676655">
              <a:lnSpc>
                <a:spcPct val="72000"/>
              </a:lnSpc>
              <a:spcBef>
                <a:spcPts val="500"/>
              </a:spcBef>
              <a:defRPr sz="2368"/>
            </a:pPr>
            <a:r>
              <a:rPr lang="cs-CZ" dirty="0"/>
              <a:t>Sponzoring</a:t>
            </a:r>
          </a:p>
        </p:txBody>
      </p:sp>
    </p:spTree>
    <p:extLst>
      <p:ext uri="{BB962C8B-B14F-4D97-AF65-F5344CB8AC3E}">
        <p14:creationId xmlns:p14="http://schemas.microsoft.com/office/powerpoint/2010/main" val="2895176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sz="half" idx="2"/>
          </p:nvPr>
        </p:nvSpPr>
        <p:spPr>
          <a:xfrm>
            <a:off x="800100" y="1530542"/>
            <a:ext cx="10224655" cy="4755957"/>
          </a:xfrm>
        </p:spPr>
        <p:txBody>
          <a:bodyPr>
            <a:normAutofit/>
          </a:bodyPr>
          <a:lstStyle/>
          <a:p>
            <a:pPr marL="214884" indent="-214884" defTabSz="859536">
              <a:lnSpc>
                <a:spcPct val="80000"/>
              </a:lnSpc>
              <a:spcBef>
                <a:spcPts val="600"/>
              </a:spcBef>
              <a:defRPr sz="1786"/>
            </a:pPr>
            <a:r>
              <a:rPr lang="cs-CZ" sz="1800" dirty="0"/>
              <a:t>Ve vztazích mezi zaměstnanci školy a rodiči panuje </a:t>
            </a:r>
            <a:r>
              <a:rPr lang="cs-CZ" sz="1800" b="1" dirty="0"/>
              <a:t>oboustranná důvěra </a:t>
            </a:r>
            <a:r>
              <a:rPr lang="cs-CZ" sz="1800" dirty="0"/>
              <a:t>a otevřenost, vstřícnost, porozumění, respekt a ochota spolupracovat. Spolupráce funguje na základě </a:t>
            </a:r>
            <a:r>
              <a:rPr lang="cs-CZ" sz="1800" b="1" dirty="0"/>
              <a:t>partnerství</a:t>
            </a:r>
            <a:r>
              <a:rPr lang="cs-CZ" sz="1800" dirty="0"/>
              <a:t>.</a:t>
            </a:r>
          </a:p>
          <a:p>
            <a:pPr marL="214884" indent="-214884" defTabSz="859536">
              <a:lnSpc>
                <a:spcPct val="80000"/>
              </a:lnSpc>
              <a:spcBef>
                <a:spcPts val="600"/>
              </a:spcBef>
              <a:defRPr sz="1786"/>
            </a:pPr>
            <a:r>
              <a:rPr lang="cs-CZ" sz="1800" dirty="0"/>
              <a:t>Učitelé </a:t>
            </a:r>
            <a:r>
              <a:rPr lang="cs-CZ" sz="1800" b="1" dirty="0"/>
              <a:t>sledují konkrétní potřeby </a:t>
            </a:r>
            <a:r>
              <a:rPr lang="cs-CZ" sz="1800" dirty="0"/>
              <a:t>jednotlivých dětí, resp. rodin, snaží se jim porozumět a vyhovět.</a:t>
            </a:r>
          </a:p>
          <a:p>
            <a:pPr marL="214884" indent="-214884" defTabSz="859536">
              <a:lnSpc>
                <a:spcPct val="80000"/>
              </a:lnSpc>
              <a:spcBef>
                <a:spcPts val="600"/>
              </a:spcBef>
              <a:defRPr sz="1786"/>
            </a:pPr>
            <a:r>
              <a:rPr lang="cs-CZ" sz="1800" dirty="0"/>
              <a:t>Rodiče mají možnost podílet se na dění v mateřské škole, účastnit se různých programů, podle svého zájmu zde </a:t>
            </a:r>
            <a:r>
              <a:rPr lang="cs-CZ" sz="1800" b="1" dirty="0"/>
              <a:t>vstupovat do her</a:t>
            </a:r>
            <a:r>
              <a:rPr lang="cs-CZ" sz="1800" dirty="0"/>
              <a:t> svých dětí. Jsou pravidelně a dostatečně </a:t>
            </a:r>
            <a:r>
              <a:rPr lang="cs-CZ" sz="1800" b="1" dirty="0"/>
              <a:t>informováni </a:t>
            </a:r>
            <a:r>
              <a:rPr lang="cs-CZ" sz="1800" dirty="0"/>
              <a:t> o všem, co se v mateřské škole děje. Projeví-li zájem, mohou se </a:t>
            </a:r>
            <a:r>
              <a:rPr lang="cs-CZ" sz="1800" b="1" dirty="0"/>
              <a:t>spolupodílet při plánování </a:t>
            </a:r>
            <a:r>
              <a:rPr lang="cs-CZ" sz="1800" dirty="0"/>
              <a:t>programu mateřské školy, při řešení vzniklých problémů apod.</a:t>
            </a:r>
          </a:p>
          <a:p>
            <a:pPr marL="214884" indent="-214884" defTabSz="859536">
              <a:lnSpc>
                <a:spcPct val="80000"/>
              </a:lnSpc>
              <a:spcBef>
                <a:spcPts val="600"/>
              </a:spcBef>
              <a:defRPr sz="1786"/>
            </a:pPr>
            <a:r>
              <a:rPr lang="cs-CZ" sz="1800" dirty="0"/>
              <a:t>Učitelé pravidelně </a:t>
            </a:r>
            <a:r>
              <a:rPr lang="cs-CZ" sz="1800" b="1" dirty="0"/>
              <a:t>informují rodiče o prospívání jejich dítěte </a:t>
            </a:r>
            <a:r>
              <a:rPr lang="cs-CZ" sz="1800" dirty="0"/>
              <a:t>i o jeho individuálních </a:t>
            </a:r>
            <a:r>
              <a:rPr lang="cs-CZ" sz="1800" b="1" dirty="0"/>
              <a:t>pokrocích v rozvoji i učení</a:t>
            </a:r>
            <a:r>
              <a:rPr lang="cs-CZ" sz="1800" dirty="0"/>
              <a:t>. Domlouvají se s rodiči o společném postupu při jeho výchově  a vzdělávání.</a:t>
            </a:r>
          </a:p>
          <a:p>
            <a:pPr marL="214884" indent="-214884" defTabSz="859536">
              <a:lnSpc>
                <a:spcPct val="80000"/>
              </a:lnSpc>
              <a:spcBef>
                <a:spcPts val="600"/>
              </a:spcBef>
              <a:defRPr sz="1786"/>
            </a:pPr>
            <a:r>
              <a:rPr lang="cs-CZ" sz="1800" dirty="0"/>
              <a:t>Zaměstnanci školy chrání soukromí rodiny a zachovávají diskrétnost v jejích svěřených vnitřních záležitostech. Jednají s rodiči </a:t>
            </a:r>
            <a:r>
              <a:rPr lang="cs-CZ" sz="1800" b="1" dirty="0"/>
              <a:t>ohleduplně</a:t>
            </a:r>
            <a:r>
              <a:rPr lang="cs-CZ" sz="1800" dirty="0"/>
              <a:t>, taktně, s vědomím, že pracují s důvěrnými informacemi. Nezasahují do života a soukromí rodiny, varují se přílišné horlivosti  a poskytování nevyžádaných rad.</a:t>
            </a:r>
          </a:p>
          <a:p>
            <a:pPr marL="214884" indent="-214884" defTabSz="859536">
              <a:lnSpc>
                <a:spcPct val="80000"/>
              </a:lnSpc>
              <a:spcBef>
                <a:spcPts val="600"/>
              </a:spcBef>
              <a:defRPr sz="1786"/>
            </a:pPr>
            <a:r>
              <a:rPr lang="cs-CZ" sz="1800" dirty="0"/>
              <a:t>Mateřská škola </a:t>
            </a:r>
            <a:r>
              <a:rPr lang="cs-CZ" sz="1800" b="1" dirty="0"/>
              <a:t>podporuje rodinnou výchovu </a:t>
            </a:r>
            <a:r>
              <a:rPr lang="cs-CZ" sz="1800" dirty="0"/>
              <a:t>a pomáhá rodičům v péči o dítě; nabízí rodičům </a:t>
            </a:r>
            <a:r>
              <a:rPr lang="cs-CZ" sz="1800" b="1" dirty="0"/>
              <a:t>poradenský servis </a:t>
            </a:r>
            <a:r>
              <a:rPr lang="cs-CZ" sz="1800" dirty="0"/>
              <a:t>i nejrůznější osvětové aktivity v otázkách výchovy a vzdělávání předškolních dětí. </a:t>
            </a:r>
          </a:p>
        </p:txBody>
      </p:sp>
      <p:sp>
        <p:nvSpPr>
          <p:cNvPr id="2" name="Nadpis 1"/>
          <p:cNvSpPr>
            <a:spLocks noGrp="1"/>
          </p:cNvSpPr>
          <p:nvPr>
            <p:ph type="title"/>
          </p:nvPr>
        </p:nvSpPr>
        <p:spPr>
          <a:xfrm>
            <a:off x="3674918" y="374072"/>
            <a:ext cx="4014355" cy="825099"/>
          </a:xfrm>
        </p:spPr>
        <p:txBody>
          <a:bodyPr/>
          <a:lstStyle/>
          <a:p>
            <a:pPr marL="0" indent="0" algn="l" defTabSz="914400">
              <a:lnSpc>
                <a:spcPct val="90000"/>
              </a:lnSpc>
              <a:spcBef>
                <a:spcPts val="0"/>
              </a:spcBef>
              <a:buNone/>
            </a:pPr>
            <a:r>
              <a:rPr lang="cs-CZ" dirty="0">
                <a:latin typeface="Cambria"/>
              </a:rPr>
              <a:t>POŽADAVKY RVP PV</a:t>
            </a:r>
            <a:endParaRPr lang="cs-CZ" sz="3400" b="0" i="0" dirty="0">
              <a:solidFill>
                <a:schemeClr val="tx1"/>
              </a:solidFill>
              <a:latin typeface="Cambria"/>
              <a:ea typeface="+mj-ea"/>
              <a:cs typeface="+mj-cs"/>
            </a:endParaRPr>
          </a:p>
        </p:txBody>
      </p:sp>
    </p:spTree>
    <p:extLst>
      <p:ext uri="{BB962C8B-B14F-4D97-AF65-F5344CB8AC3E}">
        <p14:creationId xmlns:p14="http://schemas.microsoft.com/office/powerpoint/2010/main" val="244819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782781" y="675409"/>
            <a:ext cx="10626438" cy="862445"/>
          </a:xfrm>
        </p:spPr>
        <p:txBody>
          <a:bodyPr/>
          <a:lstStyle/>
          <a:p>
            <a:pPr>
              <a:spcBef>
                <a:spcPts val="0"/>
              </a:spcBef>
            </a:pPr>
            <a:r>
              <a:rPr lang="cs-CZ" cap="all" dirty="0"/>
              <a:t>Různé Role rodičů ve vztahu k Mateřské škole</a:t>
            </a:r>
            <a:endParaRPr lang="cs-CZ" sz="3400" b="0" i="0" cap="all" dirty="0">
              <a:solidFill>
                <a:schemeClr val="tx1"/>
              </a:solidFill>
              <a:latin typeface="Cambria"/>
              <a:ea typeface="+mj-ea"/>
              <a:cs typeface="+mj-cs"/>
            </a:endParaRPr>
          </a:p>
        </p:txBody>
      </p:sp>
      <p:sp>
        <p:nvSpPr>
          <p:cNvPr id="2" name="Zástupný symbol pro obsah 1"/>
          <p:cNvSpPr>
            <a:spLocks noGrp="1"/>
          </p:cNvSpPr>
          <p:nvPr>
            <p:ph idx="4294967295"/>
          </p:nvPr>
        </p:nvSpPr>
        <p:spPr>
          <a:xfrm>
            <a:off x="945572" y="1444336"/>
            <a:ext cx="9462655" cy="4656717"/>
          </a:xfrm>
          <a:prstGeom prst="rect">
            <a:avLst/>
          </a:prstGeom>
        </p:spPr>
        <p:txBody>
          <a:bodyPr>
            <a:normAutofit fontScale="92500" lnSpcReduction="10000"/>
          </a:bodyPr>
          <a:lstStyle/>
          <a:p>
            <a:pPr>
              <a:defRPr/>
            </a:pPr>
            <a:endParaRPr lang="cs-CZ" dirty="0"/>
          </a:p>
          <a:p>
            <a:pPr>
              <a:defRPr/>
            </a:pPr>
            <a:r>
              <a:rPr lang="cs-CZ" dirty="0"/>
              <a:t>Rodiče jako </a:t>
            </a:r>
            <a:r>
              <a:rPr lang="cs-CZ" b="1" dirty="0"/>
              <a:t>zákazníci/klienti </a:t>
            </a:r>
            <a:r>
              <a:rPr lang="cs-CZ" dirty="0"/>
              <a:t> (konkrétní školu volí záměrně, požadavek kvalifikovaných učitelů, škola je povinna dávat informace)</a:t>
            </a:r>
          </a:p>
          <a:p>
            <a:pPr>
              <a:defRPr/>
            </a:pPr>
            <a:r>
              <a:rPr lang="cs-CZ" dirty="0"/>
              <a:t>Rodiče jako</a:t>
            </a:r>
            <a:r>
              <a:rPr lang="cs-CZ" b="1" dirty="0"/>
              <a:t> problém </a:t>
            </a:r>
            <a:r>
              <a:rPr lang="cs-CZ" dirty="0"/>
              <a:t>(„špatní rodiče“ (nezajímají se), „snaživí rodiče“ (přehnaně aktivní, dělají věci za dítě))</a:t>
            </a:r>
          </a:p>
          <a:p>
            <a:pPr>
              <a:defRPr/>
            </a:pPr>
            <a:r>
              <a:rPr lang="cs-CZ" dirty="0"/>
              <a:t>Rodiče jako </a:t>
            </a:r>
            <a:r>
              <a:rPr lang="cs-CZ" b="1" dirty="0"/>
              <a:t>výchovní partneři </a:t>
            </a:r>
            <a:r>
              <a:rPr lang="cs-CZ" dirty="0"/>
              <a:t>( rádi si vyměňují informace, pomáhají dítěti, ochotni pomoci třídě svého dítěte)</a:t>
            </a:r>
          </a:p>
          <a:p>
            <a:pPr>
              <a:defRPr/>
            </a:pPr>
            <a:r>
              <a:rPr lang="cs-CZ" dirty="0"/>
              <a:t>Rodiče jako </a:t>
            </a:r>
            <a:r>
              <a:rPr lang="cs-CZ" b="1" dirty="0"/>
              <a:t>sociální partneři </a:t>
            </a:r>
            <a:r>
              <a:rPr lang="cs-CZ" dirty="0"/>
              <a:t>(pomáhají s ovlivňováním rozhodování o důležitých věcech v MŠ)</a:t>
            </a:r>
          </a:p>
          <a:p>
            <a:pPr>
              <a:defRPr/>
            </a:pPr>
            <a:r>
              <a:rPr lang="cs-CZ" dirty="0"/>
              <a:t>Rodiče jako </a:t>
            </a:r>
            <a:r>
              <a:rPr lang="cs-CZ" b="1" dirty="0"/>
              <a:t>občané</a:t>
            </a:r>
            <a:r>
              <a:rPr lang="cs-CZ" dirty="0"/>
              <a:t> (budou se zajímat o MŠ i po skončení docházky dítěte, chápou roli MŠ také k jinému účelu, zdůrazňují občanskou výchovu)</a:t>
            </a:r>
          </a:p>
          <a:p>
            <a:pPr marL="45720" indent="0">
              <a:buNone/>
              <a:defRPr/>
            </a:pPr>
            <a:r>
              <a:rPr lang="cs-CZ" dirty="0"/>
              <a:t>     							(Rabušicová a kol, 2004)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969078" y="334007"/>
            <a:ext cx="8046027" cy="1282299"/>
          </a:xfrm>
        </p:spPr>
        <p:txBody>
          <a:bodyPr/>
          <a:lstStyle/>
          <a:p>
            <a:pPr marL="0" indent="0" algn="l" defTabSz="914400">
              <a:lnSpc>
                <a:spcPct val="90000"/>
              </a:lnSpc>
              <a:spcBef>
                <a:spcPts val="0"/>
              </a:spcBef>
              <a:buNone/>
            </a:pPr>
            <a:r>
              <a:rPr lang="cs-CZ" sz="3400" b="0" i="0" dirty="0">
                <a:solidFill>
                  <a:schemeClr val="tx1"/>
                </a:solidFill>
                <a:latin typeface="Cambria"/>
                <a:ea typeface="+mj-ea"/>
                <a:cs typeface="+mj-cs"/>
              </a:rPr>
              <a:t>POVINNOSTI UČITELE MATEŘSKÉ ŠKOLY VE VZTAHU K RODIČŮM:</a:t>
            </a:r>
          </a:p>
        </p:txBody>
      </p:sp>
      <p:sp>
        <p:nvSpPr>
          <p:cNvPr id="2" name="Zástupný symbol pro obsah 1"/>
          <p:cNvSpPr>
            <a:spLocks noGrp="1"/>
          </p:cNvSpPr>
          <p:nvPr>
            <p:ph idx="4294967295"/>
          </p:nvPr>
        </p:nvSpPr>
        <p:spPr>
          <a:xfrm>
            <a:off x="1066801" y="1928380"/>
            <a:ext cx="9144000" cy="4068763"/>
          </a:xfrm>
          <a:prstGeom prst="rect">
            <a:avLst/>
          </a:prstGeom>
        </p:spPr>
        <p:txBody>
          <a:bodyPr/>
          <a:lstStyle/>
          <a:p>
            <a:pPr>
              <a:buClr>
                <a:schemeClr val="tx1">
                  <a:lumMod val="75000"/>
                </a:schemeClr>
              </a:buClr>
              <a:buFont typeface="Arial"/>
              <a:buChar char="•"/>
            </a:pPr>
            <a:r>
              <a:rPr lang="cs-CZ" dirty="0"/>
              <a:t>usiluje o vytváření partnerských vztahů mezi školou a rodiči;</a:t>
            </a:r>
          </a:p>
          <a:p>
            <a:pPr>
              <a:buClr>
                <a:schemeClr val="tx1">
                  <a:lumMod val="75000"/>
                </a:schemeClr>
              </a:buClr>
              <a:buFont typeface="Arial"/>
              <a:buChar char="•"/>
            </a:pPr>
            <a:r>
              <a:rPr lang="cs-CZ" dirty="0"/>
              <a:t>umožňuje rodičům přístup za svým dítětem do třídy a účastnit se jeho činností;</a:t>
            </a:r>
          </a:p>
          <a:p>
            <a:pPr>
              <a:buClr>
                <a:schemeClr val="tx1">
                  <a:lumMod val="75000"/>
                </a:schemeClr>
              </a:buClr>
              <a:buFont typeface="Arial"/>
              <a:buChar char="•"/>
            </a:pPr>
            <a:r>
              <a:rPr lang="cs-CZ" dirty="0"/>
              <a:t>umožňuje rodičům účastnit se na tvorbě programu školy i na jeho hodnocení;</a:t>
            </a:r>
          </a:p>
          <a:p>
            <a:pPr>
              <a:buClr>
                <a:schemeClr val="tx1">
                  <a:lumMod val="75000"/>
                </a:schemeClr>
              </a:buClr>
              <a:buFont typeface="Arial"/>
              <a:buChar char="•"/>
            </a:pPr>
            <a:r>
              <a:rPr lang="cs-CZ" dirty="0"/>
              <a:t>umožňuje rodičům aktivně se podílet na adaptačním procesu;</a:t>
            </a:r>
          </a:p>
          <a:p>
            <a:pPr>
              <a:buClr>
                <a:schemeClr val="tx1">
                  <a:lumMod val="75000"/>
                </a:schemeClr>
              </a:buClr>
              <a:buFont typeface="Arial"/>
              <a:buChar char="•"/>
            </a:pPr>
            <a:r>
              <a:rPr lang="cs-CZ" dirty="0"/>
              <a:t>vede s rodiči dítěte průběžný dialog o dítěti, jeho prospívání, rozvoji a učení (pravidelná individuální konzultační činnost, práce s portfoliem dítěte, aj.). </a:t>
            </a:r>
            <a:endParaRPr lang="cs-CZ" sz="2000" b="0" i="0" dirty="0">
              <a:solidFill>
                <a:schemeClr val="tx1"/>
              </a:solidFill>
              <a:latin typeface="Cambria"/>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524001" y="237757"/>
            <a:ext cx="9133730" cy="1233424"/>
          </a:xfrm>
        </p:spPr>
        <p:txBody>
          <a:bodyPr/>
          <a:lstStyle/>
          <a:p>
            <a:pPr>
              <a:spcBef>
                <a:spcPts val="0"/>
              </a:spcBef>
            </a:pPr>
            <a:r>
              <a:rPr lang="cs-CZ" cap="all" dirty="0"/>
              <a:t>POTŘEBNÉ DOVEDNOSTI </a:t>
            </a:r>
            <a:r>
              <a:rPr lang="cs-CZ" cap="all" dirty="0" err="1"/>
              <a:t>učitelE</a:t>
            </a:r>
            <a:r>
              <a:rPr lang="cs-CZ" cap="all" dirty="0"/>
              <a:t> VE VZTAHU K RODIČŮM</a:t>
            </a:r>
            <a:endParaRPr lang="cs-CZ" sz="3400" b="0" i="0" cap="all" dirty="0">
              <a:solidFill>
                <a:schemeClr val="tx1"/>
              </a:solidFill>
              <a:latin typeface="Cambria"/>
              <a:ea typeface="+mj-ea"/>
              <a:cs typeface="+mj-cs"/>
            </a:endParaRPr>
          </a:p>
        </p:txBody>
      </p:sp>
      <p:sp>
        <p:nvSpPr>
          <p:cNvPr id="2" name="Zástupný symbol pro obsah 1"/>
          <p:cNvSpPr>
            <a:spLocks noGrp="1"/>
          </p:cNvSpPr>
          <p:nvPr>
            <p:ph idx="4294967295"/>
          </p:nvPr>
        </p:nvSpPr>
        <p:spPr>
          <a:xfrm>
            <a:off x="1274619" y="1741344"/>
            <a:ext cx="9144000" cy="4068763"/>
          </a:xfrm>
          <a:prstGeom prst="rect">
            <a:avLst/>
          </a:prstGeom>
        </p:spPr>
        <p:txBody>
          <a:bodyPr>
            <a:normAutofit/>
          </a:bodyPr>
          <a:lstStyle/>
          <a:p>
            <a:pPr marL="609600" indent="-609600">
              <a:lnSpc>
                <a:spcPct val="99000"/>
              </a:lnSpc>
              <a:defRPr sz="2100"/>
            </a:pPr>
            <a:r>
              <a:rPr lang="cs-CZ" dirty="0"/>
              <a:t>dovednost navazovat kontakt s rodiči dětí,</a:t>
            </a:r>
          </a:p>
          <a:p>
            <a:pPr marL="609600" indent="-609600">
              <a:lnSpc>
                <a:spcPct val="99000"/>
              </a:lnSpc>
              <a:defRPr sz="2100"/>
            </a:pPr>
            <a:r>
              <a:rPr lang="cs-CZ" dirty="0"/>
              <a:t>dovednost vhodně sdělit výsledky svých zjištění jednotlivým rodičům nebo celé skupině rodičů,</a:t>
            </a:r>
          </a:p>
          <a:p>
            <a:pPr marL="609600" indent="-609600">
              <a:lnSpc>
                <a:spcPct val="99000"/>
              </a:lnSpc>
              <a:defRPr sz="2100"/>
            </a:pPr>
            <a:r>
              <a:rPr lang="cs-CZ" dirty="0"/>
              <a:t>dovednost iniciovat a řídit diskuse s rodiči,</a:t>
            </a:r>
          </a:p>
          <a:p>
            <a:pPr marL="609600" indent="-609600">
              <a:lnSpc>
                <a:spcPct val="99000"/>
              </a:lnSpc>
              <a:defRPr sz="2100"/>
            </a:pPr>
            <a:r>
              <a:rPr lang="cs-CZ" dirty="0"/>
              <a:t>dovednost sdělovat požadavky a instrukce k jejich splnění tak, aby vytvořily podmínky pro jejich přijetí rodiči,</a:t>
            </a:r>
          </a:p>
          <a:p>
            <a:pPr marL="609600" indent="-609600">
              <a:lnSpc>
                <a:spcPct val="99000"/>
              </a:lnSpc>
              <a:defRPr sz="2100"/>
            </a:pPr>
            <a:r>
              <a:rPr lang="cs-CZ" dirty="0"/>
              <a:t>dovednost přesvědčit rodiče o tom, že učiteli záleží na příznivém edukačním vývoji každého dítěte.</a:t>
            </a:r>
          </a:p>
          <a:p>
            <a:pPr marL="274320" indent="-228600" algn="l" defTabSz="914400">
              <a:lnSpc>
                <a:spcPct val="100000"/>
              </a:lnSpc>
              <a:spcBef>
                <a:spcPts val="1800"/>
              </a:spcBef>
              <a:buClr>
                <a:schemeClr val="tx1">
                  <a:lumMod val="75000"/>
                </a:schemeClr>
              </a:buClr>
              <a:buSzPct val="100000"/>
              <a:buFont typeface="Arial"/>
              <a:buChar char="•"/>
            </a:pPr>
            <a:endParaRPr lang="cs-CZ" sz="2000" b="0" i="0" dirty="0">
              <a:solidFill>
                <a:schemeClr val="tx1"/>
              </a:solidFill>
              <a:latin typeface="Cambria"/>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669473" y="213991"/>
            <a:ext cx="9573491" cy="1334254"/>
          </a:xfrm>
        </p:spPr>
        <p:txBody>
          <a:bodyPr/>
          <a:lstStyle/>
          <a:p>
            <a:pPr>
              <a:spcBef>
                <a:spcPts val="0"/>
              </a:spcBef>
            </a:pPr>
            <a:r>
              <a:rPr lang="cs-CZ" cap="all" dirty="0"/>
              <a:t>JAK ÚSPĚŠNĚ ZAPOJIT RODIČE DO VZDĚLÁVÁNÍ?</a:t>
            </a:r>
            <a:endParaRPr lang="cs-CZ" sz="3400" b="0" i="0" cap="all" dirty="0">
              <a:solidFill>
                <a:schemeClr val="tx1"/>
              </a:solidFill>
              <a:latin typeface="Cambria"/>
              <a:ea typeface="+mj-ea"/>
              <a:cs typeface="+mj-cs"/>
            </a:endParaRPr>
          </a:p>
        </p:txBody>
      </p:sp>
      <p:sp>
        <p:nvSpPr>
          <p:cNvPr id="2" name="Zástupný symbol pro obsah 1"/>
          <p:cNvSpPr>
            <a:spLocks noGrp="1"/>
          </p:cNvSpPr>
          <p:nvPr>
            <p:ph idx="4294967295"/>
          </p:nvPr>
        </p:nvSpPr>
        <p:spPr>
          <a:xfrm>
            <a:off x="1513730" y="2021898"/>
            <a:ext cx="9144000" cy="4068763"/>
          </a:xfrm>
          <a:prstGeom prst="rect">
            <a:avLst/>
          </a:prstGeom>
        </p:spPr>
        <p:txBody>
          <a:bodyPr/>
          <a:lstStyle/>
          <a:p>
            <a:pPr marL="240631" indent="-240631">
              <a:lnSpc>
                <a:spcPct val="150000"/>
              </a:lnSpc>
              <a:spcBef>
                <a:spcPts val="0"/>
              </a:spcBef>
              <a:buClrTx/>
              <a:buFontTx/>
              <a:defRPr sz="2400">
                <a:solidFill>
                  <a:srgbClr val="000000"/>
                </a:solidFill>
              </a:defRPr>
            </a:pPr>
            <a:r>
              <a:rPr lang="cs-CZ" dirty="0"/>
              <a:t>nabídnout spoluúčast rodičům při výchově a vzdělávání </a:t>
            </a:r>
          </a:p>
          <a:p>
            <a:pPr marL="240631" indent="-240631">
              <a:lnSpc>
                <a:spcPct val="150000"/>
              </a:lnSpc>
              <a:spcBef>
                <a:spcPts val="0"/>
              </a:spcBef>
              <a:buClrTx/>
              <a:buFontTx/>
              <a:defRPr sz="2400">
                <a:solidFill>
                  <a:srgbClr val="000000"/>
                </a:solidFill>
              </a:defRPr>
            </a:pPr>
            <a:r>
              <a:rPr lang="cs-CZ" dirty="0"/>
              <a:t>povzbuzovat rodiče při spoluúčasti </a:t>
            </a:r>
          </a:p>
          <a:p>
            <a:pPr marL="240631" indent="-240631">
              <a:lnSpc>
                <a:spcPct val="150000"/>
              </a:lnSpc>
              <a:spcBef>
                <a:spcPts val="0"/>
              </a:spcBef>
              <a:buClrTx/>
              <a:buFontTx/>
              <a:defRPr sz="2400">
                <a:solidFill>
                  <a:srgbClr val="000000"/>
                </a:solidFill>
              </a:defRPr>
            </a:pPr>
            <a:r>
              <a:rPr lang="cs-CZ" dirty="0" err="1"/>
              <a:t>setkávat</a:t>
            </a:r>
            <a:r>
              <a:rPr lang="cs-CZ" dirty="0"/>
              <a:t> se s </a:t>
            </a:r>
            <a:r>
              <a:rPr lang="cs-CZ" dirty="0" err="1"/>
              <a:t>rodiči</a:t>
            </a:r>
            <a:r>
              <a:rPr lang="cs-CZ" dirty="0"/>
              <a:t> </a:t>
            </a:r>
            <a:r>
              <a:rPr lang="cs-CZ" sz="2400" dirty="0" err="1"/>
              <a:t>neformálně</a:t>
            </a:r>
            <a:r>
              <a:rPr lang="cs-CZ" sz="2400" dirty="0"/>
              <a:t>  (</a:t>
            </a:r>
            <a:r>
              <a:rPr lang="cs-CZ" dirty="0" err="1"/>
              <a:t>neformálni</a:t>
            </a:r>
            <a:r>
              <a:rPr lang="cs-CZ" dirty="0"/>
              <a:t>́ kontakty jsou velmi cenné a vyhovují rodině i </a:t>
            </a:r>
            <a:r>
              <a:rPr lang="cs-CZ" dirty="0" err="1"/>
              <a:t>učiteli</a:t>
            </a:r>
            <a:r>
              <a:rPr lang="cs-CZ" dirty="0"/>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099DCCF-B388-42F1-940D-1420D5F0F4F2}"/>
              </a:ext>
            </a:extLst>
          </p:cNvPr>
          <p:cNvSpPr>
            <a:spLocks noGrp="1"/>
          </p:cNvSpPr>
          <p:nvPr>
            <p:ph idx="1"/>
          </p:nvPr>
        </p:nvSpPr>
        <p:spPr/>
        <p:txBody>
          <a:bodyPr>
            <a:normAutofit fontScale="77500" lnSpcReduction="20000"/>
          </a:bodyPr>
          <a:lstStyle/>
          <a:p>
            <a:r>
              <a:rPr lang="cs-CZ" dirty="0"/>
              <a:t>Mějte úctu k roli rodičů</a:t>
            </a:r>
          </a:p>
          <a:p>
            <a:r>
              <a:rPr lang="cs-CZ" dirty="0"/>
              <a:t>Dávejte najevo vděk za sebemenší pomoc, ochotu </a:t>
            </a:r>
          </a:p>
          <a:p>
            <a:r>
              <a:rPr lang="cs-CZ" dirty="0"/>
              <a:t>Snažte se k zapojení získat celou rodinu </a:t>
            </a:r>
          </a:p>
          <a:p>
            <a:r>
              <a:rPr lang="cs-CZ" dirty="0"/>
              <a:t>Podněcujte participaci – způsoby, jak se zapojit </a:t>
            </a:r>
          </a:p>
          <a:p>
            <a:r>
              <a:rPr lang="cs-CZ" dirty="0"/>
              <a:t>Uplatňujte tvůrčí přístup a flexibilitu (ukázka miminka, háčkování apod.) </a:t>
            </a:r>
          </a:p>
          <a:p>
            <a:r>
              <a:rPr lang="cs-CZ" dirty="0" err="1"/>
              <a:t>Dávejte</a:t>
            </a:r>
            <a:r>
              <a:rPr lang="cs-CZ" dirty="0"/>
              <a:t> rodinám možnost vlastního výběru formy jejich participace (jakákoliv aktivita vítána) </a:t>
            </a:r>
          </a:p>
          <a:p>
            <a:r>
              <a:rPr lang="cs-CZ" dirty="0"/>
              <a:t>Hovořte s rodinami o vzájemných očekáváních </a:t>
            </a:r>
          </a:p>
          <a:p>
            <a:r>
              <a:rPr lang="cs-CZ" dirty="0"/>
              <a:t>Buďte trpěliví </a:t>
            </a:r>
          </a:p>
          <a:p>
            <a:r>
              <a:rPr lang="cs-CZ" dirty="0"/>
              <a:t>Zaměřte se na silné stránky dítěte i rodiny - pozitivní hodnocení </a:t>
            </a:r>
          </a:p>
          <a:p>
            <a:r>
              <a:rPr lang="cs-CZ" dirty="0"/>
              <a:t>Dodržujte diskrétnost – informace o rodině jsou důvěrné</a:t>
            </a:r>
          </a:p>
          <a:p>
            <a:endParaRPr lang="cs-CZ" dirty="0"/>
          </a:p>
        </p:txBody>
      </p:sp>
      <p:sp>
        <p:nvSpPr>
          <p:cNvPr id="6" name="Nadpis 2">
            <a:extLst>
              <a:ext uri="{FF2B5EF4-FFF2-40B4-BE49-F238E27FC236}">
                <a16:creationId xmlns:a16="http://schemas.microsoft.com/office/drawing/2014/main" id="{EC615AEA-2168-4C56-A1F5-3AA3ED037851}"/>
              </a:ext>
            </a:extLst>
          </p:cNvPr>
          <p:cNvSpPr txBox="1">
            <a:spLocks/>
          </p:cNvSpPr>
          <p:nvPr/>
        </p:nvSpPr>
        <p:spPr>
          <a:xfrm>
            <a:off x="1607128" y="0"/>
            <a:ext cx="9573491" cy="1334254"/>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a:lstStyle>
          <a:p>
            <a:pPr>
              <a:spcBef>
                <a:spcPts val="0"/>
              </a:spcBef>
            </a:pPr>
            <a:r>
              <a:rPr lang="cs-CZ" cap="all" dirty="0"/>
              <a:t>JAK ÚSPĚŠNĚ ZAPOJIT RODIČE DO VZDĚLÁVÁNÍ?</a:t>
            </a:r>
            <a:endParaRPr lang="cs-CZ" cap="all" dirty="0">
              <a:latin typeface="Cambria"/>
            </a:endParaRPr>
          </a:p>
        </p:txBody>
      </p:sp>
    </p:spTree>
    <p:extLst>
      <p:ext uri="{BB962C8B-B14F-4D97-AF65-F5344CB8AC3E}">
        <p14:creationId xmlns:p14="http://schemas.microsoft.com/office/powerpoint/2010/main" val="3421481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Back_to_School">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Back_to_School">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Back_to_School">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PExecutable xmlns="4eb71313-1cf6-4961-b6ce-0c29fc5284b9" xsi:nil="true"/>
    <SubmitterId xmlns="4eb71313-1cf6-4961-b6ce-0c29fc5284b9" xsi:nil="true"/>
    <DirectSourceMarket xmlns="4eb71313-1cf6-4961-b6ce-0c29fc5284b9">english</DirectSourceMarket>
    <ThumbnailAssetId xmlns="4eb71313-1cf6-4961-b6ce-0c29fc5284b9" xsi:nil="true"/>
    <AssetType xmlns="4eb71313-1cf6-4961-b6ce-0c29fc5284b9">TP</AssetType>
    <Milestone xmlns="4eb71313-1cf6-4961-b6ce-0c29fc5284b9" xsi:nil="true"/>
    <OriginAsset xmlns="4eb71313-1cf6-4961-b6ce-0c29fc5284b9" xsi:nil="true"/>
    <TPComponent xmlns="4eb71313-1cf6-4961-b6ce-0c29fc5284b9" xsi:nil="true"/>
    <AssetId xmlns="4eb71313-1cf6-4961-b6ce-0c29fc5284b9">TP102895235</AssetId>
    <TPFriendlyName xmlns="4eb71313-1cf6-4961-b6ce-0c29fc5284b9" xsi:nil="true"/>
    <SourceTitle xmlns="4eb71313-1cf6-4961-b6ce-0c29fc5284b9" xsi:nil="true"/>
    <TPApplication xmlns="4eb71313-1cf6-4961-b6ce-0c29fc5284b9" xsi:nil="true"/>
    <TPLaunchHelpLink xmlns="4eb71313-1cf6-4961-b6ce-0c29fc5284b9" xsi:nil="true"/>
    <OpenTemplate xmlns="4eb71313-1cf6-4961-b6ce-0c29fc5284b9">true</OpenTemplate>
    <CrawlForDependencies xmlns="4eb71313-1cf6-4961-b6ce-0c29fc5284b9">false</CrawlForDependencies>
    <ParentAssetId xmlns="4eb71313-1cf6-4961-b6ce-0c29fc5284b9" xsi:nil="true"/>
    <TrustLevel xmlns="4eb71313-1cf6-4961-b6ce-0c29fc5284b9">1 Microsoft Managed Content</TrustLevel>
    <PublishStatusLookup xmlns="4eb71313-1cf6-4961-b6ce-0c29fc5284b9">
      <Value>333852</Value>
    </PublishStatusLookup>
    <LocLastLocAttemptVersionLookup xmlns="4eb71313-1cf6-4961-b6ce-0c29fc5284b9">158803</LocLastLocAttemptVersionLookup>
    <TemplateTemplateType xmlns="4eb71313-1cf6-4961-b6ce-0c29fc5284b9">PowerPoint Presentation Template</TemplateTemplateType>
    <IsSearchable xmlns="4eb71313-1cf6-4961-b6ce-0c29fc5284b9">true</IsSearchable>
    <TPNamespace xmlns="4eb71313-1cf6-4961-b6ce-0c29fc5284b9" xsi:nil="true"/>
    <Markets xmlns="4eb71313-1cf6-4961-b6ce-0c29fc5284b9"/>
    <OriginalSourceMarket xmlns="4eb71313-1cf6-4961-b6ce-0c29fc5284b9">english</OriginalSourceMarket>
    <APDescription xmlns="4eb71313-1cf6-4961-b6ce-0c29fc5284b9">Elementary school teachers, introduce  students to your class and what your expectations are for the coming year with this fun, fall-themed template. The sample content includes a class schedule, your biography, rules, subjects, goals, and more. Your students will  love the fun Illustrations of trees, leaves, pumpkins, and scarecrows in bright fall colors. This presentation template is in widescreen format (16x9).
</APDescription>
    <TPInstallLocation xmlns="4eb71313-1cf6-4961-b6ce-0c29fc5284b9" xsi:nil="true"/>
    <TPAppVersion xmlns="4eb71313-1cf6-4961-b6ce-0c29fc5284b9" xsi:nil="true"/>
    <TPCommandLine xmlns="4eb71313-1cf6-4961-b6ce-0c29fc5284b9" xsi:nil="true"/>
    <APAuthor xmlns="4eb71313-1cf6-4961-b6ce-0c29fc5284b9">
      <UserInfo>
        <DisplayName/>
        <AccountId>1073741823</AccountId>
        <AccountType/>
      </UserInfo>
    </APAuthor>
    <EditorialStatus xmlns="4eb71313-1cf6-4961-b6ce-0c29fc5284b9">Complete</EditorialStatus>
    <PublishTargets xmlns="4eb71313-1cf6-4961-b6ce-0c29fc5284b9">OfficeOnlineVNext</PublishTargets>
    <TPLaunchHelpLinkType xmlns="4eb71313-1cf6-4961-b6ce-0c29fc5284b9">Template</TPLaunchHelpLinkType>
    <OriginalRelease xmlns="4eb71313-1cf6-4961-b6ce-0c29fc5284b9">15</OriginalRelease>
    <AssetStart xmlns="4eb71313-1cf6-4961-b6ce-0c29fc5284b9">2012-05-11T09:03:00+00:00</AssetStart>
    <FriendlyTitle xmlns="4eb71313-1cf6-4961-b6ce-0c29fc5284b9" xsi:nil="true"/>
    <TPClientViewer xmlns="4eb71313-1cf6-4961-b6ce-0c29fc5284b9" xsi:nil="true"/>
    <CSXHash xmlns="4eb71313-1cf6-4961-b6ce-0c29fc5284b9" xsi:nil="true"/>
    <IsDeleted xmlns="4eb71313-1cf6-4961-b6ce-0c29fc5284b9">false</IsDeleted>
    <ShowIn xmlns="4eb71313-1cf6-4961-b6ce-0c29fc5284b9">Show everywhere</ShowIn>
    <UANotes xmlns="4eb71313-1cf6-4961-b6ce-0c29fc5284b9" xsi:nil="true"/>
    <TemplateStatus xmlns="4eb71313-1cf6-4961-b6ce-0c29fc5284b9">Complete</TemplateStatus>
    <Downloads xmlns="4eb71313-1cf6-4961-b6ce-0c29fc5284b9">0</Downloads>
    <UACurrentWords xmlns="4eb71313-1cf6-4961-b6ce-0c29fc5284b9" xsi:nil="true"/>
    <NumericId xmlns="4eb71313-1cf6-4961-b6ce-0c29fc5284b9" xsi:nil="true"/>
    <FeatureTagsTaxHTField0 xmlns="4eb71313-1cf6-4961-b6ce-0c29fc5284b9">
      <Terms xmlns="http://schemas.microsoft.com/office/infopath/2007/PartnerControls"/>
    </FeatureTagsTaxHTField0>
    <ApprovalStatus xmlns="4eb71313-1cf6-4961-b6ce-0c29fc5284b9">InProgress</ApprovalStatus>
    <EditorialTags xmlns="4eb71313-1cf6-4961-b6ce-0c29fc5284b9" xsi:nil="true"/>
    <InternalTagsTaxHTField0 xmlns="4eb71313-1cf6-4961-b6ce-0c29fc5284b9">
      <Terms xmlns="http://schemas.microsoft.com/office/infopath/2007/PartnerControls"/>
    </InternalTagsTaxHTField0>
    <Providers xmlns="4eb71313-1cf6-4961-b6ce-0c29fc5284b9" xsi:nil="true"/>
    <RecommendationsModifier xmlns="4eb71313-1cf6-4961-b6ce-0c29fc5284b9" xsi:nil="true"/>
    <IntlLangReviewDate xmlns="4eb71313-1cf6-4961-b6ce-0c29fc5284b9" xsi:nil="true"/>
    <APEditor xmlns="4eb71313-1cf6-4961-b6ce-0c29fc5284b9">
      <UserInfo>
        <DisplayName/>
        <AccountId xsi:nil="true"/>
        <AccountType/>
      </UserInfo>
    </APEditor>
    <ClipArtFilename xmlns="4eb71313-1cf6-4961-b6ce-0c29fc5284b9" xsi:nil="true"/>
    <IntlLocPriority xmlns="4eb71313-1cf6-4961-b6ce-0c29fc5284b9" xsi:nil="true"/>
    <UAProjectedTotalWords xmlns="4eb71313-1cf6-4961-b6ce-0c29fc5284b9" xsi:nil="true"/>
    <Provider xmlns="4eb71313-1cf6-4961-b6ce-0c29fc5284b9" xsi:nil="true"/>
    <LocalizationTagsTaxHTField0 xmlns="4eb71313-1cf6-4961-b6ce-0c29fc5284b9">
      <Terms xmlns="http://schemas.microsoft.com/office/infopath/2007/PartnerControls"/>
    </LocalizationTagsTaxHTField0>
    <BusinessGroup xmlns="4eb71313-1cf6-4961-b6ce-0c29fc5284b9" xsi:nil="true"/>
    <TimesCloned xmlns="4eb71313-1cf6-4961-b6ce-0c29fc5284b9" xsi:nil="true"/>
    <ArtSampleDocs xmlns="4eb71313-1cf6-4961-b6ce-0c29fc5284b9" xsi:nil="true"/>
    <UALocRecommendation xmlns="4eb71313-1cf6-4961-b6ce-0c29fc5284b9">Localize</UALocRecommendation>
    <DSATActionTaken xmlns="4eb71313-1cf6-4961-b6ce-0c29fc5284b9" xsi:nil="true"/>
    <OOCacheId xmlns="4eb71313-1cf6-4961-b6ce-0c29fc5284b9" xsi:nil="true"/>
    <IntlLangReviewer xmlns="4eb71313-1cf6-4961-b6ce-0c29fc5284b9" xsi:nil="true"/>
    <CSXSubmissionDate xmlns="4eb71313-1cf6-4961-b6ce-0c29fc5284b9" xsi:nil="true"/>
    <ApprovalLog xmlns="4eb71313-1cf6-4961-b6ce-0c29fc5284b9" xsi:nil="true"/>
    <VoteCount xmlns="4eb71313-1cf6-4961-b6ce-0c29fc5284b9" xsi:nil="true"/>
    <IntlLangReview xmlns="4eb71313-1cf6-4961-b6ce-0c29fc5284b9">false</IntlLangReview>
    <MachineTranslated xmlns="4eb71313-1cf6-4961-b6ce-0c29fc5284b9">false</MachineTranslated>
    <OutputCachingOn xmlns="4eb71313-1cf6-4961-b6ce-0c29fc5284b9">false</OutputCachingOn>
    <CSXUpdate xmlns="4eb71313-1cf6-4961-b6ce-0c29fc5284b9">false</CSXUpdate>
    <TaxCatchAll xmlns="4eb71313-1cf6-4961-b6ce-0c29fc5284b9"/>
    <BugNumber xmlns="4eb71313-1cf6-4961-b6ce-0c29fc5284b9" xsi:nil="true"/>
    <LastHandOff xmlns="4eb71313-1cf6-4961-b6ce-0c29fc5284b9" xsi:nil="true"/>
    <LastModifiedDateTime xmlns="4eb71313-1cf6-4961-b6ce-0c29fc5284b9" xsi:nil="true"/>
    <LegacyData xmlns="4eb71313-1cf6-4961-b6ce-0c29fc5284b9" xsi:nil="true"/>
    <LocComments xmlns="4eb71313-1cf6-4961-b6ce-0c29fc5284b9" xsi:nil="true"/>
    <LocManualTestRequired xmlns="4eb71313-1cf6-4961-b6ce-0c29fc5284b9">false</LocManualTestRequired>
    <LocMarketGroupTiers2 xmlns="4eb71313-1cf6-4961-b6ce-0c29fc5284b9" xsi:nil="true"/>
    <ScenarioTagsTaxHTField0 xmlns="4eb71313-1cf6-4961-b6ce-0c29fc5284b9">
      <Terms xmlns="http://schemas.microsoft.com/office/infopath/2007/PartnerControls"/>
    </ScenarioTagsTaxHTField0>
    <AcquiredFrom xmlns="4eb71313-1cf6-4961-b6ce-0c29fc5284b9">Internal MS</AcquiredFrom>
    <ContentItem xmlns="4eb71313-1cf6-4961-b6ce-0c29fc5284b9" xsi:nil="true"/>
    <HandoffToMSDN xmlns="4eb71313-1cf6-4961-b6ce-0c29fc5284b9" xsi:nil="true"/>
    <UALocComments xmlns="4eb71313-1cf6-4961-b6ce-0c29fc5284b9" xsi:nil="true"/>
    <AssetExpire xmlns="4eb71313-1cf6-4961-b6ce-0c29fc5284b9">2029-01-01T00:00:00+00:00</AssetExpire>
    <CampaignTagsTaxHTField0 xmlns="4eb71313-1cf6-4961-b6ce-0c29fc5284b9">
      <Terms xmlns="http://schemas.microsoft.com/office/infopath/2007/PartnerControls"/>
    </CampaignTagsTaxHTField0>
    <PrimaryImageGen xmlns="4eb71313-1cf6-4961-b6ce-0c29fc5284b9">false</PrimaryImageGen>
    <Manager xmlns="4eb71313-1cf6-4961-b6ce-0c29fc5284b9" xsi:nil="true"/>
    <PlannedPubDate xmlns="4eb71313-1cf6-4961-b6ce-0c29fc5284b9" xsi:nil="true"/>
    <PolicheckWords xmlns="4eb71313-1cf6-4961-b6ce-0c29fc5284b9" xsi:nil="true"/>
    <BlockPublish xmlns="4eb71313-1cf6-4961-b6ce-0c29fc5284b9">false</BlockPublish>
    <MarketSpecific xmlns="4eb71313-1cf6-4961-b6ce-0c29fc5284b9">false</MarketSpecific>
    <LocRecommendedHandoff xmlns="4eb71313-1cf6-4961-b6ce-0c29fc5284b9" xsi:nil="true"/>
    <CSXSubmissionMarket xmlns="4eb71313-1cf6-4961-b6ce-0c29fc5284b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AC6DD24B17643A43B5911557F59D23340400899CD97D2199F748BA22A48D93649A64" ma:contentTypeVersion="58" ma:contentTypeDescription="Create a new document." ma:contentTypeScope="" ma:versionID="cb85242d804791fa63a999220e43a0bf">
  <xsd:schema xmlns:xsd="http://www.w3.org/2001/XMLSchema" xmlns:xs="http://www.w3.org/2001/XMLSchema" xmlns:p="http://schemas.microsoft.com/office/2006/metadata/properties" xmlns:ns2="4eb71313-1cf6-4961-b6ce-0c29fc5284b9" targetNamespace="http://schemas.microsoft.com/office/2006/metadata/properties" ma:root="true" ma:fieldsID="2e13631c6b34a2889e7ce7c8f1efd12b" ns2:_="">
    <xsd:import namespace="4eb71313-1cf6-4961-b6ce-0c29fc5284b9"/>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b71313-1cf6-4961-b6ce-0c29fc5284b9"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lockPublish" ma:index="12" nillable="true" ma:displayName="Block from Publishing?" ma:default="" ma:internalName="BlockPublish" ma:readOnly="false">
      <xsd:simpleType>
        <xsd:restriction base="dms:Boolean"/>
      </xsd:simpleType>
    </xsd:element>
    <xsd:element name="BugNumber" ma:index="13" nillable="true" ma:displayName="Bug Number" ma:default="" ma:internalName="BugNumber" ma:readOnly="false">
      <xsd:simpleType>
        <xsd:restriction base="dms:Text"/>
      </xsd:simpleType>
    </xsd:element>
    <xsd:element name="CampaignTagsTaxHTField0" ma:index="15" nillable="true" ma:taxonomy="true" ma:internalName="CampaignTagsTaxHTField0" ma:taxonomyFieldName="CampaignTags" ma:displayName="Campaigns" ma:readOnly="false" ma:default="" ma:fieldId="{c3f4d027-4fd8-4cc2-8b85-0841a4458da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6" nillable="true" ma:displayName="Client Viewer" ma:default="" ma:internalName="TPClientViewer">
      <xsd:simpleType>
        <xsd:restriction base="dms:Text"/>
      </xsd:simpleType>
    </xsd:element>
    <xsd:element name="ClipArtFilename" ma:index="17" nillable="true" ma:displayName="Clip Art Name" ma:default="" ma:internalName="ClipArtFilename" ma:readOnly="false">
      <xsd:simpleType>
        <xsd:restriction base="dms:Text"/>
      </xsd:simpleType>
    </xsd:element>
    <xsd:element name="TPCommandLine" ma:index="18" nillable="true" ma:displayName="Command Line" ma:default="" ma:internalName="TPCommandLine">
      <xsd:simpleType>
        <xsd:restriction base="dms:Text"/>
      </xsd:simpleType>
    </xsd:element>
    <xsd:element name="TPComponent" ma:index="19" nillable="true" ma:displayName="Component" ma:default="" ma:internalName="TPComponent">
      <xsd:simpleType>
        <xsd:restriction base="dms:Text"/>
      </xsd:simpleType>
    </xsd:element>
    <xsd:element name="ContentItem" ma:index="20" nillable="true" ma:displayName="Content Item" ma:default="" ma:hidden="true" ma:internalName="ContentItem" ma:readOnly="false">
      <xsd:simpleType>
        <xsd:restriction base="dms:Unknown"/>
      </xsd:simpleType>
    </xsd:element>
    <xsd:element name="CrawlForDependencies" ma:index="22" nillable="true" ma:displayName="Crawl for Dependencies?" ma:default="true" ma:internalName="CrawlForDependencies" ma:readOnly="false">
      <xsd:simpleType>
        <xsd:restriction base="dms:Boolean"/>
      </xsd:simpleType>
    </xsd:element>
    <xsd:element name="CSXHash" ma:index="25" nillable="true" ma:displayName="CSX Hash" ma:default="" ma:indexed="true" ma:internalName="CSXHash" ma:readOnly="false">
      <xsd:simpleType>
        <xsd:restriction base="dms:Text"/>
      </xsd:simpleType>
    </xsd:element>
    <xsd:element name="CSXSubmissionMarket" ma:index="26" nillable="true" ma:displayName="CSX Submission Market" ma:default="" ma:list="{5CA8D83B-96EC-4276-857B-79C0D68D41F2}" ma:internalName="CSXSubmissionMarket" ma:readOnly="false" ma:showField="MarketName" ma:web="4eb71313-1cf6-4961-b6ce-0c29fc5284b9">
      <xsd:simpleType>
        <xsd:restriction base="dms:Lookup"/>
      </xsd:simpleType>
    </xsd:element>
    <xsd:element name="CSXUpdate" ma:index="27" nillable="true" ma:displayName="CSX Updated?" ma:default="false" ma:internalName="CSXUpdate" ma:readOnly="false">
      <xsd:simpleType>
        <xsd:restriction base="dms:Boolean"/>
      </xsd:simpleType>
    </xsd:element>
    <xsd:element name="IntlLangReviewDate" ma:index="28" nillable="true" ma:displayName="Date to Complete Intl QA" ma:default="" ma:internalName="IntlLangReviewDate" ma:readOnly="false">
      <xsd:simpleType>
        <xsd:restriction base="dms:DateTime"/>
      </xsd:simpleType>
    </xsd:element>
    <xsd:element name="IsDeleted" ma:index="29" nillable="true" ma:displayName="Deleted?" ma:default="" ma:internalName="IsDeleted" ma:readOnly="false">
      <xsd:simpleType>
        <xsd:restriction base="dms:Boolean"/>
      </xsd:simpleType>
    </xsd:element>
    <xsd:element name="APDescription" ma:index="30" nillable="true" ma:displayName="Description" ma:default="" ma:internalName="APDescription" ma:readOnly="false">
      <xsd:simpleType>
        <xsd:restriction base="dms:Note"/>
      </xsd:simpleType>
    </xsd:element>
    <xsd:element name="DirectSourceMarket" ma:index="31" nillable="true" ma:displayName="Direct Source Market Group" ma:default="" ma:internalName="DirectSourceMarket" ma:readOnly="false">
      <xsd:simpleType>
        <xsd:restriction base="dms:Text"/>
      </xsd:simpleType>
    </xsd:element>
    <xsd:element name="Downloads" ma:index="32" nillable="true" ma:displayName="Downloads" ma:default="0" ma:hidden="true" ma:internalName="Downloads" ma:readOnly="false">
      <xsd:simpleType>
        <xsd:restriction base="dms:Unknown"/>
      </xsd:simpleType>
    </xsd:element>
    <xsd:element name="DSATActionTaken" ma:index="33"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4"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5" nillable="true" ma:displayName="Editorial Status" ma:default="" ma:internalName="EditorialStatus" ma:readOnly="false">
      <xsd:simpleType>
        <xsd:restriction base="dms:Unknown"/>
      </xsd:simpleType>
    </xsd:element>
    <xsd:element name="EditorialTags" ma:index="36" nillable="true" ma:displayName="Editorial Tags" ma:default="" ma:internalName="EditorialTags">
      <xsd:simpleType>
        <xsd:restriction base="dms:Unknown"/>
      </xsd:simpleType>
    </xsd:element>
    <xsd:element name="TPExecutable" ma:index="37" nillable="true" ma:displayName="Executable" ma:default="" ma:internalName="TPExecutable">
      <xsd:simpleType>
        <xsd:restriction base="dms:Text"/>
      </xsd:simpleType>
    </xsd:element>
    <xsd:element name="FeatureTagsTaxHTField0" ma:index="39" nillable="true" ma:taxonomy="true" ma:internalName="FeatureTagsTaxHTField0" ma:taxonomyFieldName="FeatureTags" ma:displayName="Features" ma:readOnly="false" ma:default="" ma:fieldId="{795c8547-23fd-40ca-83e8-685fb4656d05}"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0" nillable="true" ma:displayName="Friendly Name" ma:default="" ma:internalName="TPFriendlyName">
      <xsd:simpleType>
        <xsd:restriction base="dms:Text"/>
      </xsd:simpleType>
    </xsd:element>
    <xsd:element name="FriendlyTitle" ma:index="41" nillable="true" ma:displayName="Friendly Title" ma:default="" ma:description="Shorter title to be used when displaying search results" ma:internalName="FriendlyTitle" ma:readOnly="false">
      <xsd:simpleType>
        <xsd:restriction base="dms:Text"/>
      </xsd:simpleType>
    </xsd:element>
    <xsd:element name="PrimaryImageGen" ma:index="42" nillable="true" ma:displayName="Generate Images?" ma:default="true" ma:internalName="PrimaryImageGen">
      <xsd:simpleType>
        <xsd:restriction base="dms:Boolean"/>
      </xsd:simpleType>
    </xsd:element>
    <xsd:element name="HandoffToMSDN" ma:index="43" nillable="true" ma:displayName="Handoff To MSDN Date" ma:default="" ma:internalName="HandoffToMSDN" ma:readOnly="false">
      <xsd:simpleType>
        <xsd:restriction base="dms:DateTime"/>
      </xsd:simpleType>
    </xsd:element>
    <xsd:element name="InProjectListLookup" ma:index="44" nillable="true" ma:displayName="InProjectListLookup" ma:list="{3E8746B6-F860-4147-B98C-956DED1CEF1C}" ma:internalName="InProjectListLookup" ma:readOnly="true" ma:showField="InProjectList"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TPInstallLocation" ma:index="45" nillable="true" ma:displayName="Install Location" ma:default="" ma:internalName="TPInstallLocation">
      <xsd:simpleType>
        <xsd:restriction base="dms:Text"/>
      </xsd:simpleType>
    </xsd:element>
    <xsd:element name="InternalTagsTaxHTField0" ma:index="47" nillable="true" ma:taxonomy="true" ma:internalName="InternalTagsTaxHTField0" ma:taxonomyFieldName="InternalTags" ma:displayName="Internal Tags" ma:readOnly="false" ma:default="" ma:fieldId="{dd8e871c-dee9-4360-89a8-b52fc0509435}"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8" nillable="true" ma:displayName="Intl Lang QA Review Required?" ma:default="" ma:internalName="IntlLangReview" ma:readOnly="false">
      <xsd:simpleType>
        <xsd:restriction base="dms:Boolean"/>
      </xsd:simpleType>
    </xsd:element>
    <xsd:element name="IntlLangReviewer" ma:index="49" nillable="true" ma:displayName="Intl Lang QA Reviewer" ma:default="" ma:internalName="IntlLangReviewer" ma:readOnly="false">
      <xsd:simpleType>
        <xsd:restriction base="dms:Text"/>
      </xsd:simpleType>
    </xsd:element>
    <xsd:element name="MarketSpecific" ma:index="50" nillable="true" ma:displayName="Is Market Specific?" ma:default="" ma:internalName="MarketSpecific" ma:readOnly="false">
      <xsd:simpleType>
        <xsd:restriction base="dms:Boolean"/>
      </xsd:simpleType>
    </xsd:element>
    <xsd:element name="LastCompleteVersionLookup" ma:index="51" nillable="true" ma:displayName="Last Complete Version Lookup" ma:default="" ma:list="{3E8746B6-F860-4147-B98C-956DED1CEF1C}" ma:internalName="LastCompleteVersionLookup" ma:readOnly="true" ma:showField="LastCompleteVersion"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HandOff" ma:index="52" nillable="true" ma:displayName="Last Hand-off" ma:default="" ma:internalName="LastHandOff" ma:readOnly="false">
      <xsd:simpleType>
        <xsd:restriction base="dms:DateTime"/>
      </xsd:simpleType>
    </xsd:element>
    <xsd:element name="LastModifiedDateTime" ma:index="53" nillable="true" ma:displayName="Last Modified Date" ma:default="" ma:internalName="LastModifiedDateTime" ma:readOnly="false">
      <xsd:simpleType>
        <xsd:restriction base="dms:DateTime"/>
      </xsd:simpleType>
    </xsd:element>
    <xsd:element name="LastPreviewErrorLookup" ma:index="54" nillable="true" ma:displayName="Last Preview Attempt Error" ma:default="" ma:list="{3E8746B6-F860-4147-B98C-956DED1CEF1C}" ma:internalName="LastPreviewErrorLookup" ma:readOnly="true" ma:showField="LastPreviewError"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reviewResultLookup" ma:index="55" nillable="true" ma:displayName="Last Preview Attempt Result" ma:default="" ma:list="{3E8746B6-F860-4147-B98C-956DED1CEF1C}" ma:internalName="LastPreviewResultLookup" ma:readOnly="true" ma:showField="LastPreviewResult"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6" nillable="true" ma:displayName="Last Preview Attempted On" ma:default="" ma:list="{3E8746B6-F860-4147-B98C-956DED1CEF1C}" ma:internalName="LastPreviewAttemptDateLookup" ma:readOnly="true" ma:showField="LastPreviewAttemptDate"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reviewedByLookup" ma:index="57" nillable="true" ma:displayName="Last Previewed By" ma:default="" ma:list="{3E8746B6-F860-4147-B98C-956DED1CEF1C}" ma:internalName="LastPreviewedByLookup" ma:readOnly="true" ma:showField="LastPreviewedBy"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reviewTimeLookup" ma:index="58" nillable="true" ma:displayName="Last Previewed Date" ma:default="" ma:list="{3E8746B6-F860-4147-B98C-956DED1CEF1C}" ma:internalName="LastPreviewTimeLookup" ma:readOnly="true" ma:showField="LastPreviewTime"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reviewVersionLookup" ma:index="59" nillable="true" ma:displayName="Last Previewed Version" ma:default="" ma:list="{3E8746B6-F860-4147-B98C-956DED1CEF1C}" ma:internalName="LastPreviewVersionLookup" ma:readOnly="true" ma:showField="LastPreviewVersion"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ublishErrorLookup" ma:index="60" nillable="true" ma:displayName="Last Publish Attempt Error" ma:default="" ma:list="{3E8746B6-F860-4147-B98C-956DED1CEF1C}" ma:internalName="LastPublishErrorLookup" ma:readOnly="true" ma:showField="LastPublishError"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ublishResultLookup" ma:index="61" nillable="true" ma:displayName="Last Publish Attempt Result" ma:default="" ma:list="{3E8746B6-F860-4147-B98C-956DED1CEF1C}" ma:internalName="LastPublishResultLookup" ma:readOnly="true" ma:showField="LastPublishResult"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2" nillable="true" ma:displayName="Last Publish Attempted On" ma:default="" ma:list="{3E8746B6-F860-4147-B98C-956DED1CEF1C}" ma:internalName="LastPublishAttemptDateLookup" ma:readOnly="true" ma:showField="LastPublishAttemptDate"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ublishedByLookup" ma:index="63" nillable="true" ma:displayName="Last Published By" ma:default="" ma:list="{3E8746B6-F860-4147-B98C-956DED1CEF1C}" ma:internalName="LastPublishedByLookup" ma:readOnly="true" ma:showField="LastPublishedBy"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ublishTimeLookup" ma:index="64" nillable="true" ma:displayName="Last Published Date" ma:default="" ma:list="{3E8746B6-F860-4147-B98C-956DED1CEF1C}" ma:internalName="LastPublishTimeLookup" ma:readOnly="true" ma:showField="LastPublishTime"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LastPublishVersionLookup" ma:index="65" nillable="true" ma:displayName="Last Published Version" ma:default="" ma:list="{3E8746B6-F860-4147-B98C-956DED1CEF1C}" ma:internalName="LastPublishVersionLookup" ma:readOnly="true" ma:showField="LastPublishVersion"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TPLaunchHelpLinkType" ma:index="66"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7" nillable="true" ma:displayName="Legacy Data" ma:default="" ma:internalName="LegacyData" ma:readOnly="false">
      <xsd:simpleType>
        <xsd:restriction base="dms:Note"/>
      </xsd:simpleType>
    </xsd:element>
    <xsd:element name="TPLaunchHelpLink" ma:index="68" nillable="true" ma:displayName="Link to Launch Help Topic" ma:default="" ma:internalName="TPLaunchHelpLink">
      <xsd:simpleType>
        <xsd:restriction base="dms:Text"/>
      </xsd:simpleType>
    </xsd:element>
    <xsd:element name="LocComments" ma:index="69" nillable="true" ma:displayName="Loc Approval Comments" ma:default="" ma:internalName="LocComments" ma:readOnly="false">
      <xsd:simpleType>
        <xsd:restriction base="dms:Note"/>
      </xsd:simpleType>
    </xsd:element>
    <xsd:element name="LocLastLocAttemptVersionLookup" ma:index="70" nillable="true" ma:displayName="Loc Last Loc Attempt Version" ma:default="" ma:list="{23C0E5B4-08EA-4DE1-951E-EEC9D1148E55}" ma:internalName="LocLastLocAttemptVersionLookup" ma:readOnly="false" ma:showField="LastLocAttemptVersion" ma:web="4eb71313-1cf6-4961-b6ce-0c29fc5284b9">
      <xsd:simpleType>
        <xsd:restriction base="dms:Lookup"/>
      </xsd:simpleType>
    </xsd:element>
    <xsd:element name="LocLastLocAttemptVersionTypeLookup" ma:index="71" nillable="true" ma:displayName="Loc Last Loc Attempt Version Type" ma:default="" ma:list="{23C0E5B4-08EA-4DE1-951E-EEC9D1148E55}" ma:internalName="LocLastLocAttemptVersionTypeLookup" ma:readOnly="true" ma:showField="LastLocAttemptVersionType" ma:web="4eb71313-1cf6-4961-b6ce-0c29fc5284b9">
      <xsd:simpleType>
        <xsd:restriction base="dms:Lookup"/>
      </xsd:simpleType>
    </xsd:element>
    <xsd:element name="LocManualTestRequired" ma:index="72" nillable="true" ma:displayName="Loc Manual Test Required" ma:default="" ma:internalName="LocManualTestRequired" ma:readOnly="false">
      <xsd:simpleType>
        <xsd:restriction base="dms:Boolean"/>
      </xsd:simpleType>
    </xsd:element>
    <xsd:element name="LocMarketGroupTiers2" ma:index="73" nillable="true" ma:displayName="Loc Market Group Tiers" ma:internalName="LocMarketGroupTiers2" ma:readOnly="false">
      <xsd:simpleType>
        <xsd:restriction base="dms:Unknown"/>
      </xsd:simpleType>
    </xsd:element>
    <xsd:element name="LocNewPublishedVersionLookup" ma:index="74" nillable="true" ma:displayName="Loc New Published Version Lookup" ma:default="" ma:list="{23C0E5B4-08EA-4DE1-951E-EEC9D1148E55}" ma:internalName="LocNewPublishedVersionLookup" ma:readOnly="true" ma:showField="NewPublishedVersion" ma:web="4eb71313-1cf6-4961-b6ce-0c29fc5284b9">
      <xsd:simpleType>
        <xsd:restriction base="dms:Lookup"/>
      </xsd:simpleType>
    </xsd:element>
    <xsd:element name="LocOverallHandbackStatusLookup" ma:index="75" nillable="true" ma:displayName="Loc Overall Handback Status" ma:default="" ma:list="{23C0E5B4-08EA-4DE1-951E-EEC9D1148E55}" ma:internalName="LocOverallHandbackStatusLookup" ma:readOnly="true" ma:showField="OverallHandbackStatus" ma:web="4eb71313-1cf6-4961-b6ce-0c29fc5284b9">
      <xsd:simpleType>
        <xsd:restriction base="dms:Lookup"/>
      </xsd:simpleType>
    </xsd:element>
    <xsd:element name="LocOverallLocStatusLookup" ma:index="76" nillable="true" ma:displayName="Loc Overall Localize Status" ma:default="" ma:list="{23C0E5B4-08EA-4DE1-951E-EEC9D1148E55}" ma:internalName="LocOverallLocStatusLookup" ma:readOnly="true" ma:showField="OverallLocStatus" ma:web="4eb71313-1cf6-4961-b6ce-0c29fc5284b9">
      <xsd:simpleType>
        <xsd:restriction base="dms:Lookup"/>
      </xsd:simpleType>
    </xsd:element>
    <xsd:element name="LocOverallPreviewStatusLookup" ma:index="77" nillable="true" ma:displayName="Loc Overall Preview Status" ma:default="" ma:list="{23C0E5B4-08EA-4DE1-951E-EEC9D1148E55}" ma:internalName="LocOverallPreviewStatusLookup" ma:readOnly="true" ma:showField="OverallPreviewStatus" ma:web="4eb71313-1cf6-4961-b6ce-0c29fc5284b9">
      <xsd:simpleType>
        <xsd:restriction base="dms:Lookup"/>
      </xsd:simpleType>
    </xsd:element>
    <xsd:element name="LocOverallPublishStatusLookup" ma:index="78" nillable="true" ma:displayName="Loc Overall Publish Status" ma:default="" ma:list="{23C0E5B4-08EA-4DE1-951E-EEC9D1148E55}" ma:internalName="LocOverallPublishStatusLookup" ma:readOnly="true" ma:showField="OverallPublishStatus" ma:web="4eb71313-1cf6-4961-b6ce-0c29fc5284b9">
      <xsd:simpleType>
        <xsd:restriction base="dms:Lookup"/>
      </xsd:simpleType>
    </xsd:element>
    <xsd:element name="IntlLocPriority" ma:index="79" nillable="true" ma:displayName="Loc Priority" ma:default="" ma:internalName="IntlLocPriority" ma:readOnly="false">
      <xsd:simpleType>
        <xsd:restriction base="dms:Unknown"/>
      </xsd:simpleType>
    </xsd:element>
    <xsd:element name="LocProcessedForHandoffsLookup" ma:index="80" nillable="true" ma:displayName="Loc Processed For Handoffs" ma:default="" ma:list="{23C0E5B4-08EA-4DE1-951E-EEC9D1148E55}" ma:internalName="LocProcessedForHandoffsLookup" ma:readOnly="true" ma:showField="ProcessedForHandoffs" ma:web="4eb71313-1cf6-4961-b6ce-0c29fc5284b9">
      <xsd:simpleType>
        <xsd:restriction base="dms:Lookup"/>
      </xsd:simpleType>
    </xsd:element>
    <xsd:element name="LocProcessedForMarketsLookup" ma:index="81" nillable="true" ma:displayName="Loc Processed For Markets" ma:default="" ma:list="{23C0E5B4-08EA-4DE1-951E-EEC9D1148E55}" ma:internalName="LocProcessedForMarketsLookup" ma:readOnly="true" ma:showField="ProcessedForMarkets" ma:web="4eb71313-1cf6-4961-b6ce-0c29fc5284b9">
      <xsd:simpleType>
        <xsd:restriction base="dms:Lookup"/>
      </xsd:simpleType>
    </xsd:element>
    <xsd:element name="LocPublishedDependentAssetsLookup" ma:index="82" nillable="true" ma:displayName="Loc Published Dependent Assets" ma:default="" ma:list="{23C0E5B4-08EA-4DE1-951E-EEC9D1148E55}" ma:internalName="LocPublishedDependentAssetsLookup" ma:readOnly="true" ma:showField="PublishedDependentAssets" ma:web="4eb71313-1cf6-4961-b6ce-0c29fc5284b9">
      <xsd:simpleType>
        <xsd:restriction base="dms:Lookup"/>
      </xsd:simpleType>
    </xsd:element>
    <xsd:element name="LocPublishedLinkedAssetsLookup" ma:index="83" nillable="true" ma:displayName="Loc Published Linked Assets" ma:default="" ma:list="{23C0E5B4-08EA-4DE1-951E-EEC9D1148E55}" ma:internalName="LocPublishedLinkedAssetsLookup" ma:readOnly="true" ma:showField="PublishedLinkedAssets" ma:web="4eb71313-1cf6-4961-b6ce-0c29fc5284b9">
      <xsd:simpleType>
        <xsd:restriction base="dms:Lookup"/>
      </xsd:simpleType>
    </xsd:element>
    <xsd:element name="LocRecommendedHandoff" ma:index="84" nillable="true" ma:displayName="Loc Recommended Handoff" ma:default="" ma:indexed="true" ma:internalName="LocRecommendedHandoff" ma:readOnly="false">
      <xsd:simpleType>
        <xsd:restriction base="dms:Text"/>
      </xsd:simpleType>
    </xsd:element>
    <xsd:element name="LocalizationTagsTaxHTField0" ma:index="86" nillable="true" ma:taxonomy="true" ma:internalName="LocalizationTagsTaxHTField0" ma:taxonomyFieldName="LocalizationTags" ma:displayName="Localization Tags" ma:readOnly="false" ma:default="" ma:fieldId="{a64f61a5-8dda-4b60-92b7-5d2a1238c06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7" nillable="true" ma:displayName="Machine Translated" ma:default="" ma:internalName="MachineTranslated" ma:readOnly="false">
      <xsd:simpleType>
        <xsd:restriction base="dms:Boolean"/>
      </xsd:simpleType>
    </xsd:element>
    <xsd:element name="Manager" ma:index="88" nillable="true" ma:displayName="Manager" ma:hidden="true" ma:internalName="Manager" ma:readOnly="false">
      <xsd:simpleType>
        <xsd:restriction base="dms:Text"/>
      </xsd:simpleType>
    </xsd:element>
    <xsd:element name="Markets" ma:index="89" nillable="true" ma:displayName="Markets" ma:default="" ma:description="Leave blank to show in all markets" ma:list="{5CA8D83B-96EC-4276-857B-79C0D68D41F2}" ma:internalName="Markets" ma:readOnly="false" ma:showField="MarketName"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Milestone" ma:index="90" nillable="true" ma:displayName="Milestone" ma:default="" ma:internalName="Milestone" ma:readOnly="false">
      <xsd:simpleType>
        <xsd:restriction base="dms:Unknown"/>
      </xsd:simpleType>
    </xsd:element>
    <xsd:element name="TPNamespace" ma:index="93" nillable="true" ma:displayName="Namespace" ma:default="" ma:internalName="TPNamespace">
      <xsd:simpleType>
        <xsd:restriction base="dms:Text"/>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3E8746B6-F860-4147-B98C-956DED1CEF1C}" ma:internalName="NumOfRatingsLookup" ma:readOnly="true" ma:showField="NumOfRatings"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penTemplate" ma:index="97" nillable="true" ma:displayName="Open Template" ma:default="true" ma:internalName="OpenTemplate">
      <xsd:simpleType>
        <xsd:restriction base="dms:Boolean"/>
      </xsd:simpleType>
    </xsd:element>
    <xsd:element name="OriginAsset" ma:index="98" nillable="true" ma:displayName="Origin Asset" ma:default="" ma:internalName="OriginAsset" ma:readOnly="false">
      <xsd:simpleType>
        <xsd:restriction base="dms:Text"/>
      </xsd:simpleType>
    </xsd:element>
    <xsd:element name="OriginalRelease" ma:index="99"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0" nillable="true" ma:displayName="Original Source Market Group" ma:default="" ma:internalName="OriginalSourceMarket" ma:readOnly="false">
      <xsd:simpleType>
        <xsd:restriction base="dms:Text"/>
      </xsd:simpleType>
    </xsd:element>
    <xsd:element name="OutputCachingOn" ma:index="101" nillable="true" ma:displayName="Output Caching" ma:default="true" ma:hidden="true" ma:internalName="OutputCachingOn" ma:readOnly="false">
      <xsd:simpleType>
        <xsd:restriction base="dms:Boolean"/>
      </xsd:simpleType>
    </xsd:element>
    <xsd:element name="ParentAssetId" ma:index="102" nillable="true" ma:displayName="Parent Asset Id" ma:default="" ma:internalName="ParentAssetId" ma:readOnly="false">
      <xsd:simpleType>
        <xsd:restriction base="dms:Text"/>
      </xsd:simpleType>
    </xsd:element>
    <xsd:element name="PlannedPubDate" ma:index="103" nillable="true" ma:displayName="Planned Publish Date" ma:default="" ma:indexed="true" ma:internalName="PlannedPubDate" ma:readOnly="false">
      <xsd:simpleType>
        <xsd:restriction base="dms:DateTime"/>
      </xsd:simpleType>
    </xsd:element>
    <xsd:element name="PolicheckWords" ma:index="104" nillable="true" ma:displayName="Policheck Words" ma:default="" ma:internalName="PolicheckWords" ma:readOnly="false">
      <xsd:simpleType>
        <xsd:restriction base="dms:Text"/>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3E8746B6-F860-4147-B98C-956DED1CEF1C}" ma:internalName="PublishStatusLookup" ma:readOnly="false" ma:showField="PublishStatus"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cb8549bf-ef8d-4a3b-b930-30a5e5f6ddcb}"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4e3c5e03-5af4-47a0-b7f8-ada82367dacf}" ma:internalName="TaxCatchAll" ma:showField="CatchAllData"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4e3c5e03-5af4-47a0-b7f8-ada82367dacf}" ma:internalName="TaxCatchAllLabel" ma:readOnly="true" ma:showField="CatchAllDataLabel" ma:web="4eb71313-1cf6-4961-b6ce-0c29fc5284b9">
      <xsd:complexType>
        <xsd:complexContent>
          <xsd:extension base="dms:MultiChoiceLookup">
            <xsd:sequence>
              <xsd:element name="Value" type="dms:Lookup" maxOccurs="unbounded" minOccurs="0" nillable="true"/>
            </xsd:sequence>
          </xsd:extension>
        </xsd:complexContent>
      </xsd:complexType>
    </xsd:element>
    <xsd:element name="TemplateStatus" ma:index="122" nillable="true" ma:displayName="Template Status" ma:default="" ma:internalName="TemplateStatus">
      <xsd:simpleType>
        <xsd:restriction base="dms:Unknown"/>
      </xsd:simpleType>
    </xsd:element>
    <xsd:element name="TemplateTemplateType" ma:index="123" nillable="true" ma:displayName="Template Type" ma:default="" ma:internalName="TemplateTemplateType">
      <xsd:simpleType>
        <xsd:restriction base="dms:Unknown"/>
      </xsd:simpleType>
    </xsd:element>
    <xsd:element name="ThumbnailAssetId" ma:index="124" nillable="true" ma:displayName="Thumbnail Image Asset" ma:default="" ma:internalName="ThumbnailAssetId" ma:readOnly="false">
      <xsd:simpleType>
        <xsd:restriction base="dms:Text"/>
      </xsd:simpleType>
    </xsd:element>
    <xsd:element name="TimesCloned" ma:index="125" nillable="true" ma:displayName="Times Cloned" ma:default="" ma:internalName="TimesCloned" ma:readOnly="false">
      <xsd:simpleType>
        <xsd:restriction base="dms:Number"/>
      </xsd:simpleType>
    </xsd:element>
    <xsd:element name="TrustLevel" ma:index="127" nillable="true" ma:displayName="Trust Level" ma:default="1 Microsoft Managed Content" ma:internalName="TrustLevel" ma:readOnly="false">
      <xsd:simpleType>
        <xsd:restriction base="dms:Unknown"/>
      </xsd:simpleType>
    </xsd:element>
    <xsd:element name="UALocComments" ma:index="128" nillable="true" ma:displayName="UA Loc Comments" ma:default="" ma:internalName="UALocComments" ma:readOnly="false">
      <xsd:simpleType>
        <xsd:restriction base="dms:Note"/>
      </xsd:simpleType>
    </xsd:element>
    <xsd:element name="UALocRecommendation" ma:index="129"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0" nillable="true" ma:displayName="UA Notes" ma:default="" ma:internalName="UANotes" ma:readOnly="false">
      <xsd:simpleType>
        <xsd:restriction base="dms:Note"/>
      </xsd:simpleType>
    </xsd:element>
    <xsd:element name="TPAppVersion" ma:index="131" nillable="true" ma:displayName="Version" ma:default="" ma:internalName="TPAppVersion">
      <xsd:simpleType>
        <xsd:restriction base="dms:Text"/>
      </xsd:simpleType>
    </xsd:element>
    <xsd:element name="VoteCount" ma:index="132"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index="12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B16176-3C6C-4FDC-BBB2-A72B4AE3EBC3}">
  <ds:schemaRefs>
    <ds:schemaRef ds:uri="http://schemas.microsoft.com/sharepoint/v3/contenttype/forms"/>
  </ds:schemaRefs>
</ds:datastoreItem>
</file>

<file path=customXml/itemProps2.xml><?xml version="1.0" encoding="utf-8"?>
<ds:datastoreItem xmlns:ds="http://schemas.openxmlformats.org/officeDocument/2006/customXml" ds:itemID="{93F67845-8EA9-4368-93D3-31794BEDB037}">
  <ds:schemaRefs>
    <ds:schemaRef ds:uri="http://schemas.microsoft.com/office/2006/metadata/properties"/>
    <ds:schemaRef ds:uri="http://schemas.microsoft.com/office/infopath/2007/PartnerControls"/>
    <ds:schemaRef ds:uri="4eb71313-1cf6-4961-b6ce-0c29fc5284b9"/>
  </ds:schemaRefs>
</ds:datastoreItem>
</file>

<file path=customXml/itemProps3.xml><?xml version="1.0" encoding="utf-8"?>
<ds:datastoreItem xmlns:ds="http://schemas.openxmlformats.org/officeDocument/2006/customXml" ds:itemID="{00D65D60-3B5A-4A9E-9931-7FFFB20526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b71313-1cf6-4961-b6ce-0c29fc5284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tf02895270</Template>
  <TotalTime>0</TotalTime>
  <Words>1555</Words>
  <Application>Microsoft Office PowerPoint</Application>
  <PresentationFormat>Širokoúhlá obrazovka</PresentationFormat>
  <Paragraphs>119</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Cambria</vt:lpstr>
      <vt:lpstr>Wingdings 3</vt:lpstr>
      <vt:lpstr>Back to School 16x9</vt:lpstr>
      <vt:lpstr>Participace mateřské školy a rodiny na výchově dětí předškolního věku</vt:lpstr>
      <vt:lpstr>JAKÝ JE ROZDÍL MEZI SPOLUPRÁCÍ A SPOLUÚČASTÍ?</vt:lpstr>
      <vt:lpstr>PŘÍKLADY</vt:lpstr>
      <vt:lpstr>POŽADAVKY RVP PV</vt:lpstr>
      <vt:lpstr>Různé Role rodičů ve vztahu k Mateřské škole</vt:lpstr>
      <vt:lpstr>POVINNOSTI UČITELE MATEŘSKÉ ŠKOLY VE VZTAHU K RODIČŮM:</vt:lpstr>
      <vt:lpstr>POTŘEBNÉ DOVEDNOSTI učitelE VE VZTAHU K RODIČŮM</vt:lpstr>
      <vt:lpstr>JAK ÚSPĚŠNĚ ZAPOJIT RODIČE DO VZDĚLÁVÁNÍ?</vt:lpstr>
      <vt:lpstr>Prezentace aplikace PowerPoint</vt:lpstr>
      <vt:lpstr>Rozhovor s rodiči - Umění naslouchat</vt:lpstr>
      <vt:lpstr>Prezentace aplikace PowerPoint</vt:lpstr>
      <vt:lpstr>ROZHOVOR S RODIČEM</vt:lpstr>
      <vt:lpstr>Rozhovor s rodiči: rady a doporučení</vt:lpstr>
      <vt:lpstr>Prezentace aplikace PowerPoint</vt:lpstr>
      <vt:lpstr>Co rodiče z úspěšné spolupráce získávají:</vt:lpstr>
      <vt:lpstr>LITERATURA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2020-03-26T19:10:34Z</dcterms:created>
  <dcterms:modified xsi:type="dcterms:W3CDTF">2020-04-01T04:53:26Z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0x010100AC6DD24B17643A43B5911557F59D23340400899CD97D2199F748BA22A48D93649A64</vt:lpwstr>
  </property>
</Properties>
</file>