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35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1" r:id="rId6"/>
    <p:sldId id="262" r:id="rId7"/>
    <p:sldId id="291" r:id="rId8"/>
    <p:sldId id="266" r:id="rId9"/>
    <p:sldId id="267" r:id="rId10"/>
    <p:sldId id="268" r:id="rId11"/>
    <p:sldId id="272" r:id="rId12"/>
    <p:sldId id="287" r:id="rId13"/>
    <p:sldId id="269" r:id="rId14"/>
    <p:sldId id="270" r:id="rId15"/>
    <p:sldId id="274" r:id="rId16"/>
    <p:sldId id="263" r:id="rId17"/>
    <p:sldId id="264" r:id="rId18"/>
    <p:sldId id="265" r:id="rId19"/>
    <p:sldId id="280" r:id="rId20"/>
    <p:sldId id="288" r:id="rId21"/>
    <p:sldId id="289" r:id="rId22"/>
    <p:sldId id="290" r:id="rId23"/>
    <p:sldId id="284" r:id="rId24"/>
    <p:sldId id="292" r:id="rId25"/>
    <p:sldId id="286" r:id="rId26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Bejdáková" initials="SB" lastIdx="1" clrIdx="0">
    <p:extLst>
      <p:ext uri="{19B8F6BF-5375-455C-9EA6-DF929625EA0E}">
        <p15:presenceInfo xmlns:p15="http://schemas.microsoft.com/office/powerpoint/2012/main" userId="Sandra Bejdá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"/>
          <a:ea typeface="Iowan Old Style"/>
          <a:cs typeface="Iowan Old Styl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120" y="6348840"/>
            <a:ext cx="9753600" cy="1699058"/>
          </a:xfrm>
        </p:spPr>
        <p:txBody>
          <a:bodyPr wrap="none" anchor="t">
            <a:normAutofit/>
          </a:bodyPr>
          <a:lstStyle>
            <a:lvl1pPr algn="r">
              <a:defRPr sz="10240" b="0" spc="-32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7119" y="5446938"/>
            <a:ext cx="9753600" cy="879677"/>
          </a:xfrm>
        </p:spPr>
        <p:txBody>
          <a:bodyPr anchor="b">
            <a:normAutofit/>
          </a:bodyPr>
          <a:lstStyle>
            <a:lvl1pPr marL="0" indent="0" algn="r">
              <a:buNone/>
              <a:defRPr sz="3413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87672" indent="0" algn="ctr">
              <a:buNone/>
              <a:defRPr sz="2133"/>
            </a:lvl2pPr>
            <a:lvl3pPr marL="975345" indent="0" algn="ctr">
              <a:buNone/>
              <a:defRPr sz="1920"/>
            </a:lvl3pPr>
            <a:lvl4pPr marL="1463017" indent="0" algn="ctr">
              <a:buNone/>
              <a:defRPr sz="1707"/>
            </a:lvl4pPr>
            <a:lvl5pPr marL="1950690" indent="0" algn="ctr">
              <a:buNone/>
              <a:defRPr sz="1707"/>
            </a:lvl5pPr>
            <a:lvl6pPr marL="2438362" indent="0" algn="ctr">
              <a:buNone/>
              <a:defRPr sz="1707"/>
            </a:lvl6pPr>
            <a:lvl7pPr marL="2926034" indent="0" algn="ctr">
              <a:buNone/>
              <a:defRPr sz="1707"/>
            </a:lvl7pPr>
            <a:lvl8pPr marL="3413707" indent="0" algn="ctr">
              <a:buNone/>
              <a:defRPr sz="1707"/>
            </a:lvl8pPr>
            <a:lvl9pPr marL="3901379" indent="0" algn="ctr">
              <a:buNone/>
              <a:defRPr sz="170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42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211074"/>
            <a:ext cx="11216640" cy="1165305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5774" y="1404340"/>
            <a:ext cx="11216640" cy="4806734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72" indent="0">
              <a:buNone/>
              <a:defRPr sz="2987"/>
            </a:lvl2pPr>
            <a:lvl3pPr marL="975345" indent="0">
              <a:buNone/>
              <a:defRPr sz="2560"/>
            </a:lvl3pPr>
            <a:lvl4pPr marL="1463017" indent="0">
              <a:buNone/>
              <a:defRPr sz="2133"/>
            </a:lvl4pPr>
            <a:lvl5pPr marL="1950690" indent="0">
              <a:buNone/>
              <a:defRPr sz="2133"/>
            </a:lvl5pPr>
            <a:lvl6pPr marL="2438362" indent="0">
              <a:buNone/>
              <a:defRPr sz="2133"/>
            </a:lvl6pPr>
            <a:lvl7pPr marL="2926034" indent="0">
              <a:buNone/>
              <a:defRPr sz="2133"/>
            </a:lvl7pPr>
            <a:lvl8pPr marL="3413707" indent="0">
              <a:buNone/>
              <a:defRPr sz="2133"/>
            </a:lvl8pPr>
            <a:lvl9pPr marL="3901379" indent="0">
              <a:buNone/>
              <a:defRPr sz="2133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5" y="7376378"/>
            <a:ext cx="11214946" cy="970627"/>
          </a:xfrm>
        </p:spPr>
        <p:txBody>
          <a:bodyPr/>
          <a:lstStyle>
            <a:lvl1pPr marL="0" indent="0">
              <a:buNone/>
              <a:defRPr sz="1707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0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89"/>
            <a:ext cx="11216640" cy="5026623"/>
          </a:xfrm>
        </p:spPr>
        <p:txBody>
          <a:bodyPr anchor="ctr"/>
          <a:lstStyle>
            <a:lvl1pPr>
              <a:defRPr sz="34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5" y="6384923"/>
            <a:ext cx="11214946" cy="2135930"/>
          </a:xfrm>
        </p:spPr>
        <p:txBody>
          <a:bodyPr anchor="ctr"/>
          <a:lstStyle>
            <a:lvl1pPr marL="0" indent="0">
              <a:buNone/>
              <a:defRPr sz="1707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28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626" y="519289"/>
            <a:ext cx="9922935" cy="4256575"/>
          </a:xfrm>
        </p:spPr>
        <p:txBody>
          <a:bodyPr anchor="ctr"/>
          <a:lstStyle>
            <a:lvl1pPr>
              <a:defRPr sz="469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835355" y="4786570"/>
            <a:ext cx="9335785" cy="780754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4080" y="6402459"/>
            <a:ext cx="11213252" cy="2118394"/>
          </a:xfrm>
        </p:spPr>
        <p:txBody>
          <a:bodyPr anchor="ctr">
            <a:normAutofit/>
          </a:bodyPr>
          <a:lstStyle>
            <a:lvl1pPr marL="0" indent="0">
              <a:buNone/>
              <a:defRPr sz="1707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1185114" y="1119039"/>
            <a:ext cx="650240" cy="83168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533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33666" y="3901440"/>
            <a:ext cx="650240" cy="83168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533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6415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3309466"/>
            <a:ext cx="11216640" cy="3572388"/>
          </a:xfrm>
        </p:spPr>
        <p:txBody>
          <a:bodyPr anchor="b">
            <a:normAutofit/>
          </a:bodyPr>
          <a:lstStyle>
            <a:lvl1pPr>
              <a:defRPr sz="576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5" y="6898604"/>
            <a:ext cx="11214946" cy="1622249"/>
          </a:xfrm>
        </p:spPr>
        <p:txBody>
          <a:bodyPr anchor="t"/>
          <a:lstStyle>
            <a:lvl1pPr marL="0" indent="0">
              <a:buNone/>
              <a:defRPr sz="1707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288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426434" y="2682240"/>
            <a:ext cx="3143324" cy="819573"/>
          </a:xfrm>
        </p:spPr>
        <p:txBody>
          <a:bodyPr anchor="b">
            <a:noAutofit/>
          </a:bodyPr>
          <a:lstStyle>
            <a:lvl1pPr marL="0" indent="0">
              <a:buNone/>
              <a:defRPr sz="256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447251" y="3657600"/>
            <a:ext cx="3122507" cy="5104836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862" y="2682240"/>
            <a:ext cx="3131991" cy="81957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56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882604" y="3657600"/>
            <a:ext cx="3143248" cy="5104836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50972" y="2682240"/>
            <a:ext cx="3127588" cy="81957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56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350972" y="3657600"/>
            <a:ext cx="3127588" cy="5104836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743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420891" y="6112004"/>
            <a:ext cx="3136054" cy="819573"/>
          </a:xfrm>
        </p:spPr>
        <p:txBody>
          <a:bodyPr anchor="b">
            <a:noAutofit/>
          </a:bodyPr>
          <a:lstStyle>
            <a:lvl1pPr marL="0" indent="0">
              <a:buNone/>
              <a:defRPr sz="256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420891" y="3209037"/>
            <a:ext cx="3136054" cy="21674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72" indent="0">
              <a:buNone/>
              <a:defRPr sz="1707"/>
            </a:lvl2pPr>
            <a:lvl3pPr marL="975345" indent="0">
              <a:buNone/>
              <a:defRPr sz="1707"/>
            </a:lvl3pPr>
            <a:lvl4pPr marL="1463017" indent="0">
              <a:buNone/>
              <a:defRPr sz="1707"/>
            </a:lvl4pPr>
            <a:lvl5pPr marL="1950690" indent="0">
              <a:buNone/>
              <a:defRPr sz="1707"/>
            </a:lvl5pPr>
            <a:lvl6pPr marL="2438362" indent="0">
              <a:buNone/>
              <a:defRPr sz="1707"/>
            </a:lvl6pPr>
            <a:lvl7pPr marL="2926034" indent="0">
              <a:buNone/>
              <a:defRPr sz="1707"/>
            </a:lvl7pPr>
            <a:lvl8pPr marL="3413707" indent="0">
              <a:buNone/>
              <a:defRPr sz="1707"/>
            </a:lvl8pPr>
            <a:lvl9pPr marL="3901379" indent="0">
              <a:buNone/>
              <a:defRPr sz="1707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420891" y="6931579"/>
            <a:ext cx="3136054" cy="937513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597" y="6112004"/>
            <a:ext cx="3125894" cy="819573"/>
          </a:xfrm>
        </p:spPr>
        <p:txBody>
          <a:bodyPr anchor="b">
            <a:noAutofit/>
          </a:bodyPr>
          <a:lstStyle>
            <a:lvl1pPr marL="0" indent="0">
              <a:buNone/>
              <a:defRPr sz="256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73596" y="3209037"/>
            <a:ext cx="3125894" cy="21674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72" indent="0">
              <a:buNone/>
              <a:defRPr sz="1707"/>
            </a:lvl2pPr>
            <a:lvl3pPr marL="975345" indent="0">
              <a:buNone/>
              <a:defRPr sz="1707"/>
            </a:lvl3pPr>
            <a:lvl4pPr marL="1463017" indent="0">
              <a:buNone/>
              <a:defRPr sz="1707"/>
            </a:lvl4pPr>
            <a:lvl5pPr marL="1950690" indent="0">
              <a:buNone/>
              <a:defRPr sz="1707"/>
            </a:lvl5pPr>
            <a:lvl6pPr marL="2438362" indent="0">
              <a:buNone/>
              <a:defRPr sz="1707"/>
            </a:lvl6pPr>
            <a:lvl7pPr marL="2926034" indent="0">
              <a:buNone/>
              <a:defRPr sz="1707"/>
            </a:lvl7pPr>
            <a:lvl8pPr marL="3413707" indent="0">
              <a:buNone/>
              <a:defRPr sz="1707"/>
            </a:lvl8pPr>
            <a:lvl9pPr marL="3901379" indent="0">
              <a:buNone/>
              <a:defRPr sz="1707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872154" y="6931578"/>
            <a:ext cx="3130034" cy="937513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24611" y="6112004"/>
            <a:ext cx="3127588" cy="819573"/>
          </a:xfrm>
        </p:spPr>
        <p:txBody>
          <a:bodyPr anchor="b">
            <a:noAutofit/>
          </a:bodyPr>
          <a:lstStyle>
            <a:lvl1pPr marL="0" indent="0">
              <a:buNone/>
              <a:defRPr sz="256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324610" y="3209037"/>
            <a:ext cx="3127588" cy="21674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72" indent="0">
              <a:buNone/>
              <a:defRPr sz="1707"/>
            </a:lvl2pPr>
            <a:lvl3pPr marL="975345" indent="0">
              <a:buNone/>
              <a:defRPr sz="1707"/>
            </a:lvl3pPr>
            <a:lvl4pPr marL="1463017" indent="0">
              <a:buNone/>
              <a:defRPr sz="1707"/>
            </a:lvl4pPr>
            <a:lvl5pPr marL="1950690" indent="0">
              <a:buNone/>
              <a:defRPr sz="1707"/>
            </a:lvl5pPr>
            <a:lvl6pPr marL="2438362" indent="0">
              <a:buNone/>
              <a:defRPr sz="1707"/>
            </a:lvl6pPr>
            <a:lvl7pPr marL="2926034" indent="0">
              <a:buNone/>
              <a:defRPr sz="1707"/>
            </a:lvl7pPr>
            <a:lvl8pPr marL="3413707" indent="0">
              <a:buNone/>
              <a:defRPr sz="1707"/>
            </a:lvl8pPr>
            <a:lvl9pPr marL="3901379" indent="0">
              <a:buNone/>
              <a:defRPr sz="1707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324477" y="6931575"/>
            <a:ext cx="3131730" cy="937513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72" indent="0">
              <a:buNone/>
              <a:defRPr sz="1280"/>
            </a:lvl2pPr>
            <a:lvl3pPr marL="975345" indent="0">
              <a:buNone/>
              <a:defRPr sz="1067"/>
            </a:lvl3pPr>
            <a:lvl4pPr marL="1463017" indent="0">
              <a:buNone/>
              <a:defRPr sz="960"/>
            </a:lvl4pPr>
            <a:lvl5pPr marL="1950690" indent="0">
              <a:buNone/>
              <a:defRPr sz="960"/>
            </a:lvl5pPr>
            <a:lvl6pPr marL="2438362" indent="0">
              <a:buNone/>
              <a:defRPr sz="960"/>
            </a:lvl6pPr>
            <a:lvl7pPr marL="2926034" indent="0">
              <a:buNone/>
              <a:defRPr sz="960"/>
            </a:lvl7pPr>
            <a:lvl8pPr marL="3413707" indent="0">
              <a:buNone/>
              <a:defRPr sz="960"/>
            </a:lvl8pPr>
            <a:lvl9pPr marL="3901379" indent="0">
              <a:buNone/>
              <a:defRPr sz="96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45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637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19289"/>
            <a:ext cx="2804160" cy="82657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19289"/>
            <a:ext cx="8249920" cy="82657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484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4525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Čára"/>
          <p:cNvSpPr>
            <a:spLocks noGrp="1"/>
          </p:cNvSpPr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3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253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66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501" y="6348840"/>
            <a:ext cx="9753600" cy="1699058"/>
          </a:xfrm>
        </p:spPr>
        <p:txBody>
          <a:bodyPr wrap="none" anchor="t">
            <a:normAutofit/>
          </a:bodyPr>
          <a:lstStyle>
            <a:lvl1pPr algn="l">
              <a:defRPr sz="10240" b="0" spc="-32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501" y="5446938"/>
            <a:ext cx="9753600" cy="878680"/>
          </a:xfrm>
        </p:spPr>
        <p:txBody>
          <a:bodyPr anchor="b">
            <a:normAutofit/>
          </a:bodyPr>
          <a:lstStyle>
            <a:lvl1pPr marL="0" indent="0" algn="l">
              <a:buNone/>
              <a:defRPr sz="3413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87672" indent="0" algn="ctr">
              <a:buNone/>
              <a:defRPr sz="2133"/>
            </a:lvl2pPr>
            <a:lvl3pPr marL="975345" indent="0" algn="ctr">
              <a:buNone/>
              <a:defRPr sz="1920"/>
            </a:lvl3pPr>
            <a:lvl4pPr marL="1463017" indent="0" algn="ctr">
              <a:buNone/>
              <a:defRPr sz="1707"/>
            </a:lvl4pPr>
            <a:lvl5pPr marL="1950690" indent="0" algn="ctr">
              <a:buNone/>
              <a:defRPr sz="1707"/>
            </a:lvl5pPr>
            <a:lvl6pPr marL="2438362" indent="0" algn="ctr">
              <a:buNone/>
              <a:defRPr sz="1707"/>
            </a:lvl6pPr>
            <a:lvl7pPr marL="2926034" indent="0" algn="ctr">
              <a:buNone/>
              <a:defRPr sz="1707"/>
            </a:lvl7pPr>
            <a:lvl8pPr marL="3413707" indent="0" algn="ctr">
              <a:buNone/>
              <a:defRPr sz="1707"/>
            </a:lvl8pPr>
            <a:lvl9pPr marL="3901379" indent="0" algn="ctr">
              <a:buNone/>
              <a:defRPr sz="170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4667" y="2596444"/>
            <a:ext cx="5360230" cy="618857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1163" y="2596444"/>
            <a:ext cx="5369557" cy="618857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50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1"/>
            <a:ext cx="11216640" cy="188524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667" y="2390987"/>
            <a:ext cx="5360230" cy="1171786"/>
          </a:xfrm>
        </p:spPr>
        <p:txBody>
          <a:bodyPr anchor="b">
            <a:normAutofit/>
          </a:bodyPr>
          <a:lstStyle>
            <a:lvl1pPr marL="0" indent="0">
              <a:buNone/>
              <a:defRPr sz="2844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667" y="3562773"/>
            <a:ext cx="5360230" cy="5240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1163" y="2390987"/>
            <a:ext cx="5371251" cy="117178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44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1163" y="3562773"/>
            <a:ext cx="5371251" cy="5240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88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8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40"/>
            <a:ext cx="6583680" cy="693137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667" y="2926080"/>
            <a:ext cx="3895494" cy="5420925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02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40"/>
            <a:ext cx="6583680" cy="6931378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72" indent="0">
              <a:buNone/>
              <a:defRPr sz="2987"/>
            </a:lvl2pPr>
            <a:lvl3pPr marL="975345" indent="0">
              <a:buNone/>
              <a:defRPr sz="2560"/>
            </a:lvl3pPr>
            <a:lvl4pPr marL="1463017" indent="0">
              <a:buNone/>
              <a:defRPr sz="2133"/>
            </a:lvl4pPr>
            <a:lvl5pPr marL="1950690" indent="0">
              <a:buNone/>
              <a:defRPr sz="2133"/>
            </a:lvl5pPr>
            <a:lvl6pPr marL="2438362" indent="0">
              <a:buNone/>
              <a:defRPr sz="2133"/>
            </a:lvl6pPr>
            <a:lvl7pPr marL="2926034" indent="0">
              <a:buNone/>
              <a:defRPr sz="2133"/>
            </a:lvl7pPr>
            <a:lvl8pPr marL="3413707" indent="0">
              <a:buNone/>
              <a:defRPr sz="2133"/>
            </a:lvl8pPr>
            <a:lvl9pPr marL="3901379" indent="0">
              <a:buNone/>
              <a:defRPr sz="2133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667" y="2926080"/>
            <a:ext cx="3895494" cy="5420925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19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667" y="2596444"/>
            <a:ext cx="10916053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6CB4B4D-7CA3-9044-876B-883B54F867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2356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  <p:sldLayoutId id="2147483853" r:id="rId18"/>
    <p:sldLayoutId id="2147483854" r:id="rId19"/>
  </p:sldLayoutIdLst>
  <p:txStyles>
    <p:titleStyle>
      <a:lvl1pPr algn="l" defTabSz="975345" rtl="0" eaLnBrk="1" latinLnBrk="0" hangingPunct="1">
        <a:lnSpc>
          <a:spcPct val="90000"/>
        </a:lnSpc>
        <a:spcBef>
          <a:spcPct val="0"/>
        </a:spcBef>
        <a:buNone/>
        <a:defRPr sz="6258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43836" indent="-243836" algn="l" defTabSz="975345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413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731509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844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219181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276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706853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91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194526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91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682198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69870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543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215" indent="-243836" algn="l" defTabSz="975345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72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45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17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690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362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034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707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379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vidence.mpsv.cz/eEDS/index.php?search&amp;kraj=Jiho%C4%8Desk%C3%BD" TargetMode="External"/><Relationship Id="rId7" Type="http://schemas.openxmlformats.org/officeDocument/2006/relationships/hyperlink" Target="http://evidence.mpsv.cz/eEDS/index.php?search&amp;kraj=Libereck%C3%BD" TargetMode="External"/><Relationship Id="rId2" Type="http://schemas.openxmlformats.org/officeDocument/2006/relationships/hyperlink" Target="http://evidence.mpsv.cz/eEDS/index.php?search&amp;kraj=Hlavn%C3%AD+m%C4%9Bsto+Praha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evidence.mpsv.cz/eEDS/index.php?search&amp;kraj=Kr%C3%A1lov%C3%A9hradeck%C3%BD" TargetMode="External"/><Relationship Id="rId5" Type="http://schemas.openxmlformats.org/officeDocument/2006/relationships/hyperlink" Target="http://evidence.mpsv.cz/eEDS/index.php?search&amp;kraj=Karlovarsk%C3%BD" TargetMode="External"/><Relationship Id="rId4" Type="http://schemas.openxmlformats.org/officeDocument/2006/relationships/hyperlink" Target="http://evidence.mpsv.cz/eEDS/index.php?search&amp;kraj=Jihomoravsk%C3%BD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vidence.mpsv.cz/eEDS/index.php?search&amp;kraj=Vyso%C4%8Dina" TargetMode="External"/><Relationship Id="rId3" Type="http://schemas.openxmlformats.org/officeDocument/2006/relationships/hyperlink" Target="http://evidence.mpsv.cz/eEDS/index.php?search&amp;kraj=Olomouck%C3%BD" TargetMode="External"/><Relationship Id="rId7" Type="http://schemas.openxmlformats.org/officeDocument/2006/relationships/hyperlink" Target="http://evidence.mpsv.cz/eEDS/index.php?search&amp;kraj=%C3%9Asteck%C3%BD" TargetMode="External"/><Relationship Id="rId2" Type="http://schemas.openxmlformats.org/officeDocument/2006/relationships/hyperlink" Target="http://evidence.mpsv.cz/eEDS/index.php?search&amp;kraj=Moravskoslezsk%C3%BD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evidence.mpsv.cz/eEDS/index.php?search&amp;kraj=St%C5%99edo%C4%8Desk%C3%BD" TargetMode="External"/><Relationship Id="rId5" Type="http://schemas.openxmlformats.org/officeDocument/2006/relationships/hyperlink" Target="http://evidence.mpsv.cz/eEDS/index.php?search&amp;kraj=Plze%C5%88sk%C3%BD" TargetMode="External"/><Relationship Id="rId4" Type="http://schemas.openxmlformats.org/officeDocument/2006/relationships/hyperlink" Target="http://evidence.mpsv.cz/eEDS/index.php?search&amp;kraj=Pardubick%C3%BD" TargetMode="External"/><Relationship Id="rId9" Type="http://schemas.openxmlformats.org/officeDocument/2006/relationships/hyperlink" Target="http://evidence.mpsv.cz/eEDS/index.php?search&amp;kraj=Zl%C3%ADnsk%C3%B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Mgr. et Mgr. Lucie Grůzová, Ph.D."/>
          <p:cNvSpPr txBox="1">
            <a:spLocks noGrp="1"/>
          </p:cNvSpPr>
          <p:nvPr>
            <p:ph type="body" idx="4294967295"/>
          </p:nvPr>
        </p:nvSpPr>
        <p:spPr>
          <a:xfrm>
            <a:off x="671513" y="6764890"/>
            <a:ext cx="5106435" cy="762345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3000">
                <a:solidFill>
                  <a:srgbClr val="FEFAC9"/>
                </a:solidFill>
              </a:defRPr>
            </a:lvl1pPr>
          </a:lstStyle>
          <a:p>
            <a:r>
              <a:rPr lang="cs-CZ" dirty="0">
                <a:solidFill>
                  <a:schemeClr val="tx1"/>
                </a:solidFill>
                <a:latin typeface="+mj-lt"/>
              </a:rPr>
              <a:t>Bc. Sandra Bejdáková</a:t>
            </a:r>
            <a:endParaRPr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Mgr. et Mgr. Lucie Grůzová, Ph.D.">
            <a:extLst>
              <a:ext uri="{FF2B5EF4-FFF2-40B4-BE49-F238E27FC236}">
                <a16:creationId xmlns:a16="http://schemas.microsoft.com/office/drawing/2014/main" id="{3F99F314-36A0-43B9-B8DB-4449ABB9E3B7}"/>
              </a:ext>
            </a:extLst>
          </p:cNvPr>
          <p:cNvSpPr txBox="1">
            <a:spLocks/>
          </p:cNvSpPr>
          <p:nvPr/>
        </p:nvSpPr>
        <p:spPr>
          <a:xfrm>
            <a:off x="850417" y="3299447"/>
            <a:ext cx="11407844" cy="266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75345" rtl="0" eaLnBrk="1" latinLnBrk="0" hangingPunct="1">
              <a:lnSpc>
                <a:spcPct val="90000"/>
              </a:lnSpc>
              <a:spcBef>
                <a:spcPts val="1067"/>
              </a:spcBef>
              <a:buSzTx/>
              <a:buFont typeface="Arial" panose="020B0604020202020204" pitchFamily="34" charset="0"/>
              <a:buNone/>
              <a:defRPr sz="3000" kern="1200">
                <a:solidFill>
                  <a:srgbClr val="FEFAC9"/>
                </a:solidFill>
                <a:latin typeface="+mn-lt"/>
                <a:ea typeface="+mn-ea"/>
                <a:cs typeface="+mn-cs"/>
              </a:defRPr>
            </a:lvl1pPr>
            <a:lvl2pPr marL="731509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844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219181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276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706853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9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194526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9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682198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69870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543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45215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Mgr. et Mgr. Lucie Grůzová, Ph.D.">
            <a:extLst>
              <a:ext uri="{FF2B5EF4-FFF2-40B4-BE49-F238E27FC236}">
                <a16:creationId xmlns:a16="http://schemas.microsoft.com/office/drawing/2014/main" id="{659D27C1-6652-4788-B076-5DCAB0C8E590}"/>
              </a:ext>
            </a:extLst>
          </p:cNvPr>
          <p:cNvSpPr txBox="1">
            <a:spLocks/>
          </p:cNvSpPr>
          <p:nvPr/>
        </p:nvSpPr>
        <p:spPr>
          <a:xfrm>
            <a:off x="671513" y="5217181"/>
            <a:ext cx="11661774" cy="1793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75345" rtl="0" eaLnBrk="1" latinLnBrk="0" hangingPunct="1">
              <a:lnSpc>
                <a:spcPct val="90000"/>
              </a:lnSpc>
              <a:spcBef>
                <a:spcPts val="1067"/>
              </a:spcBef>
              <a:buSzTx/>
              <a:buFont typeface="Arial" panose="020B0604020202020204" pitchFamily="34" charset="0"/>
              <a:buNone/>
              <a:defRPr sz="3000" kern="1200">
                <a:solidFill>
                  <a:srgbClr val="FEFAC9"/>
                </a:solidFill>
                <a:latin typeface="+mn-lt"/>
                <a:ea typeface="+mn-ea"/>
                <a:cs typeface="+mn-cs"/>
              </a:defRPr>
            </a:lvl1pPr>
            <a:lvl2pPr marL="731509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844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219181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276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706853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9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194526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91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682198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69870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543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45215" indent="-243836" algn="l" defTabSz="975345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chemeClr val="tx1"/>
                </a:solidFill>
                <a:latin typeface="+mj-lt"/>
              </a:rPr>
              <a:t>Specifika vzdělávání dětí mladší tří let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" name="Tabulka"/>
          <p:cNvGraphicFramePr/>
          <p:nvPr>
            <p:extLst>
              <p:ext uri="{D42A27DB-BD31-4B8C-83A1-F6EECF244321}">
                <p14:modId xmlns:p14="http://schemas.microsoft.com/office/powerpoint/2010/main" val="2970090395"/>
              </p:ext>
            </p:extLst>
          </p:nvPr>
        </p:nvGraphicFramePr>
        <p:xfrm>
          <a:off x="569667" y="3836161"/>
          <a:ext cx="11865466" cy="237210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372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2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2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2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421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 err="1">
                          <a:solidFill>
                            <a:srgbClr val="FFFFFF"/>
                          </a:solidFill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Rok</a:t>
                      </a:r>
                      <a:endParaRPr sz="2800" b="1" dirty="0">
                        <a:solidFill>
                          <a:srgbClr val="FFFFFF"/>
                        </a:solidFill>
                        <a:latin typeface="Palatino"/>
                        <a:ea typeface="Palatino"/>
                        <a:cs typeface="Palatino"/>
                        <a:sym typeface="Palatino"/>
                      </a:endParaRP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50800">
                      <a:solidFill>
                        <a:srgbClr val="FFFFFF"/>
                      </a:solidFill>
                    </a:lnB>
                    <a:solidFill>
                      <a:srgbClr val="A5B5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1990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50800">
                      <a:solidFill>
                        <a:srgbClr val="FFFFFF"/>
                      </a:solidFill>
                    </a:lnB>
                    <a:solidFill>
                      <a:srgbClr val="A5B5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1992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50800">
                      <a:solidFill>
                        <a:srgbClr val="FFFFFF"/>
                      </a:solidFill>
                    </a:lnB>
                    <a:solidFill>
                      <a:srgbClr val="A5B5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2000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50800">
                      <a:solidFill>
                        <a:srgbClr val="FFFFFF"/>
                      </a:solidFill>
                    </a:lnB>
                    <a:solidFill>
                      <a:srgbClr val="A5B5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2007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50800">
                      <a:solidFill>
                        <a:srgbClr val="FFFFFF"/>
                      </a:solidFill>
                    </a:lnB>
                    <a:solidFill>
                      <a:srgbClr val="A5B5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414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ym typeface="Iowan Old Style"/>
                        </a:rPr>
                        <a:t>Počet</a:t>
                      </a:r>
                      <a:r>
                        <a:rPr sz="2400" dirty="0">
                          <a:sym typeface="Iowan Old Style"/>
                        </a:rPr>
                        <a:t> </a:t>
                      </a:r>
                      <a:r>
                        <a:rPr sz="2400" dirty="0" err="1">
                          <a:sym typeface="Iowan Old Style"/>
                        </a:rPr>
                        <a:t>zařízení</a:t>
                      </a:r>
                      <a:endParaRPr sz="2400" dirty="0">
                        <a:sym typeface="Iowan Old Style"/>
                      </a:endParaRP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508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1 043 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508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381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508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65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508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49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508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1E5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271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 err="1">
                          <a:sym typeface="Iowan Old Style"/>
                        </a:rPr>
                        <a:t>Počet</a:t>
                      </a:r>
                      <a:r>
                        <a:rPr sz="2400" dirty="0">
                          <a:sym typeface="Iowan Old Style"/>
                        </a:rPr>
                        <a:t> </a:t>
                      </a:r>
                      <a:r>
                        <a:rPr sz="2400" dirty="0" err="1">
                          <a:sym typeface="Iowan Old Style"/>
                        </a:rPr>
                        <a:t>míst</a:t>
                      </a:r>
                      <a:r>
                        <a:rPr sz="2400" dirty="0">
                          <a:sym typeface="Iowan Old Style"/>
                        </a:rPr>
                        <a:t> v </a:t>
                      </a:r>
                      <a:r>
                        <a:rPr sz="2400" dirty="0" err="1">
                          <a:sym typeface="Iowan Old Style"/>
                        </a:rPr>
                        <a:t>jeslích</a:t>
                      </a:r>
                      <a:endParaRPr sz="2400" dirty="0">
                        <a:sym typeface="Iowan Old Style"/>
                      </a:endParaRP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39 829 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13 196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1867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ym typeface="Iowan Old Style"/>
                        </a:rPr>
                        <a:t>1587</a:t>
                      </a:r>
                    </a:p>
                  </a:txBody>
                  <a:tcPr marL="45706" marR="45706" marT="45706" marB="45706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0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3A3D875E-81D9-4965-9BE1-48611A5F7472}"/>
              </a:ext>
            </a:extLst>
          </p:cNvPr>
          <p:cNvSpPr txBox="1"/>
          <p:nvPr/>
        </p:nvSpPr>
        <p:spPr>
          <a:xfrm>
            <a:off x="2626139" y="861392"/>
            <a:ext cx="7752522" cy="86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Stav jeslí v jednotlivých letech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ětská skupina - Podle záměru zákona o dětské skupině (MPSV, 2013) mohou být 3 druhy dětských skupin:…"/>
          <p:cNvSpPr txBox="1">
            <a:spLocks noGrp="1"/>
          </p:cNvSpPr>
          <p:nvPr>
            <p:ph type="body" idx="4294967295"/>
          </p:nvPr>
        </p:nvSpPr>
        <p:spPr>
          <a:xfrm>
            <a:off x="569843" y="2607950"/>
            <a:ext cx="11012557" cy="56614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b="1" dirty="0"/>
              <a:t>Dětská skupina</a:t>
            </a:r>
          </a:p>
          <a:p>
            <a:r>
              <a:rPr lang="cs-CZ" sz="2600" dirty="0"/>
              <a:t>ukotvena zákonem č. 247/2014 Sb. ze dne 29.11. 2014</a:t>
            </a:r>
          </a:p>
          <a:p>
            <a:r>
              <a:rPr lang="cs-CZ" sz="2600" dirty="0"/>
              <a:t>specifická forma péče o děti od 12 měsíců do 6 let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Firemní školky</a:t>
            </a:r>
          </a:p>
          <a:p>
            <a:r>
              <a:rPr lang="cs-CZ" sz="2600" dirty="0"/>
              <a:t>zřízené podle § 34 odst. 8 školského zákona</a:t>
            </a:r>
          </a:p>
          <a:p>
            <a:r>
              <a:rPr lang="cs-CZ" sz="2600" dirty="0"/>
              <a:t>mateřská škola určená pro vzdělávání dětí zaměstnanců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Dětské koutky</a:t>
            </a:r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Klub maminek</a:t>
            </a:r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sz="26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0FAEAD-981A-41BA-AF96-DAF5EBB9E492}"/>
              </a:ext>
            </a:extLst>
          </p:cNvPr>
          <p:cNvSpPr txBox="1"/>
          <p:nvPr/>
        </p:nvSpPr>
        <p:spPr>
          <a:xfrm>
            <a:off x="2056295" y="737152"/>
            <a:ext cx="8892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Další možnosti ne-veřejné péče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ětská skupina - Podle záměru zákona o dětské skupině (MPSV, 2013) mohou být 3 druhy dětských skupin:…"/>
          <p:cNvSpPr txBox="1">
            <a:spLocks noGrp="1"/>
          </p:cNvSpPr>
          <p:nvPr>
            <p:ph type="body" idx="4294967295"/>
          </p:nvPr>
        </p:nvSpPr>
        <p:spPr>
          <a:xfrm>
            <a:off x="569843" y="1568149"/>
            <a:ext cx="11476383" cy="79469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Mateřská centra</a:t>
            </a:r>
          </a:p>
          <a:p>
            <a:r>
              <a:rPr lang="cs-CZ" sz="2600" dirty="0"/>
              <a:t>síť mateřských center o. s. </a:t>
            </a:r>
            <a:r>
              <a:rPr lang="cs-CZ" sz="2600" dirty="0">
                <a:ea typeface="Constantia"/>
                <a:cs typeface="Constantia"/>
                <a:sym typeface="Constantia"/>
              </a:rPr>
              <a:t>vznikla v roce 2001 na základě dlouholeté neformální spolupráce mateřských center za účelem posilování hodnot rodiny a mezigeneračních vztahů, úlohy rodičů, mateřské a otcovské role ve společnosti; podpory právní ochrany rodiny, mateřství a rovných příležitostí pro všechny; podpory zdravého života ve zdravém prostředí</a:t>
            </a:r>
          </a:p>
          <a:p>
            <a:r>
              <a:rPr lang="cs-CZ" sz="2600" dirty="0"/>
              <a:t>mateřská centra zřizují zpravidla matky na mateřské dovolené, které se zároveň podílejí na jejich samosprávě a zajišťují programy, umožňují matkám s malými dětmi vyjít z izolace, kam se celodenní péčí o dítě dostávají</a:t>
            </a:r>
          </a:p>
          <a:p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Kurzy pro děti do 3 let</a:t>
            </a:r>
          </a:p>
          <a:p>
            <a:r>
              <a:rPr lang="cs-CZ" sz="2600" dirty="0"/>
              <a:t>zaměřené na rozvoj motoriky - plavání kojenců a batolat, cvičení maminek s dětmi, masáže kojenců a batolat</a:t>
            </a:r>
          </a:p>
          <a:p>
            <a:r>
              <a:rPr lang="cs-CZ" sz="2600" dirty="0"/>
              <a:t>zaměřené na rozvoj řečového vývoje - znakování batolat, cizí jazyk (Helle Doron, Go Kids!)</a:t>
            </a:r>
          </a:p>
          <a:p>
            <a:r>
              <a:rPr lang="cs-CZ" sz="2600" dirty="0"/>
              <a:t>zaměřené na hudební rozvoj - hudební škola Yamaha</a:t>
            </a:r>
            <a:endParaRPr lang="cs-CZ" sz="2600" dirty="0">
              <a:ea typeface="Constantia"/>
              <a:cs typeface="Constantia"/>
              <a:sym typeface="Constantia"/>
            </a:endParaRPr>
          </a:p>
          <a:p>
            <a:endParaRPr lang="cs-CZ" sz="2000" b="1" dirty="0"/>
          </a:p>
          <a:p>
            <a:pPr marL="0" indent="0">
              <a:buNone/>
            </a:pPr>
            <a:endParaRPr sz="26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0FAEAD-981A-41BA-AF96-DAF5EBB9E492}"/>
              </a:ext>
            </a:extLst>
          </p:cNvPr>
          <p:cNvSpPr txBox="1"/>
          <p:nvPr/>
        </p:nvSpPr>
        <p:spPr>
          <a:xfrm>
            <a:off x="2056295" y="737152"/>
            <a:ext cx="8892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Další možnosti ne-veřejné péče</a:t>
            </a:r>
          </a:p>
        </p:txBody>
      </p:sp>
    </p:spTree>
    <p:extLst>
      <p:ext uri="{BB962C8B-B14F-4D97-AF65-F5344CB8AC3E}">
        <p14:creationId xmlns:p14="http://schemas.microsoft.com/office/powerpoint/2010/main" val="1523384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lavní město Praha         poskytovatelů: 119   D.skupin: 169   celková kapacita: 2340 míst…"/>
          <p:cNvSpPr txBox="1">
            <a:spLocks noGrp="1"/>
          </p:cNvSpPr>
          <p:nvPr>
            <p:ph type="body" idx="4294967295"/>
          </p:nvPr>
        </p:nvSpPr>
        <p:spPr>
          <a:xfrm>
            <a:off x="451401" y="2080591"/>
            <a:ext cx="10468389" cy="75165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Hlavní město Praha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119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169   celková kapacita: 2340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Jihočeský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29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40   celková kapacita: 454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Jihomoravský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103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147   celková kapacita: 2033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Karlovarský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6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5   celková kapacita: 72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Královéhradecký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44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46   celková kapacita: 503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dirty="0">
                <a:solidFill>
                  <a:schemeClr val="tx1"/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Liberecký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dirty="0">
                <a:solidFill>
                  <a:schemeClr val="tx1"/>
                </a:solidFill>
                <a:latin typeface="+mj-lt"/>
              </a:rPr>
            </a:br>
            <a:r>
              <a:rPr lang="cs-CZ" sz="2400" dirty="0">
                <a:solidFill>
                  <a:schemeClr val="tx1"/>
                </a:solidFill>
                <a:latin typeface="+mj-lt"/>
              </a:rPr>
              <a:t>       poskytovatelů: 28   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D.skupin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: 31   celková kapacita: 457 míst</a:t>
            </a:r>
          </a:p>
          <a:p>
            <a:pPr marL="370801" indent="-370801" defTabSz="566674">
              <a:lnSpc>
                <a:spcPct val="100000"/>
              </a:lnSpc>
              <a:spcBef>
                <a:spcPts val="1700"/>
              </a:spcBef>
              <a:defRPr sz="2716" b="1">
                <a:latin typeface="Palatino"/>
                <a:ea typeface="Palatino"/>
                <a:cs typeface="Palatino"/>
                <a:sym typeface="Palatino"/>
              </a:defRPr>
            </a:pPr>
            <a:endParaRPr sz="1400" dirty="0">
              <a:latin typeface="+mj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037AFB1-B761-4DC0-9DC7-A3C621E0B6E9}"/>
              </a:ext>
            </a:extLst>
          </p:cNvPr>
          <p:cNvSpPr txBox="1"/>
          <p:nvPr/>
        </p:nvSpPr>
        <p:spPr>
          <a:xfrm>
            <a:off x="3286539" y="567659"/>
            <a:ext cx="882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Dětské skupiny (2018)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Moravskoslezský         poskytovatelů: 54   D.skupin: 73   celková kapacita: 995 míst…"/>
          <p:cNvSpPr txBox="1">
            <a:spLocks noGrp="1"/>
          </p:cNvSpPr>
          <p:nvPr>
            <p:ph type="body" idx="1"/>
          </p:nvPr>
        </p:nvSpPr>
        <p:spPr>
          <a:xfrm>
            <a:off x="550898" y="1801313"/>
            <a:ext cx="11425923" cy="72631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Moravskoslezský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54   D.skupin: 73   celková kapacita: 995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Olomoucký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35   D.skupin: 47   celková kapacita: 580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Pardubický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35   D.skupin: 44   celková kapacita: 598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Plzeňský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26   D.skupin: 33   celková kapacita: 397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Středočeský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139   D.skupin: 176   celková kapacita: 2213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Ústecký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37   D.skupin: 49   celková kapacita: 654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Vysočina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17   D.skupin: 18   celková kapacita: 222 míst</a:t>
            </a:r>
          </a:p>
          <a:p>
            <a:pPr marL="364066" indent="-364066">
              <a:lnSpc>
                <a:spcPct val="100000"/>
              </a:lnSpc>
              <a:defRPr sz="2000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400" u="sng" noProof="1">
                <a:solidFill>
                  <a:schemeClr val="tx1"/>
                </a:solidFill>
                <a:latin typeface="+mj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Zlínský</a:t>
            </a:r>
            <a:r>
              <a:rPr lang="cs-CZ" sz="2400" b="0" noProof="1">
                <a:solidFill>
                  <a:schemeClr val="tx1"/>
                </a:solidFill>
                <a:latin typeface="+mj-lt"/>
              </a:rPr>
              <a:t> </a:t>
            </a:r>
            <a:br>
              <a:rPr lang="cs-CZ" sz="2400" b="0" noProof="1">
                <a:solidFill>
                  <a:schemeClr val="tx1"/>
                </a:solidFill>
                <a:latin typeface="+mj-lt"/>
              </a:rPr>
            </a:br>
            <a:r>
              <a:rPr lang="cs-CZ" sz="2400" b="0" noProof="1">
                <a:solidFill>
                  <a:schemeClr val="tx1"/>
                </a:solidFill>
                <a:latin typeface="+mj-lt"/>
              </a:rPr>
              <a:t>       poskytovatelů: 29   D.skupin: 35   celková kapacita: 442 míst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F64066D-E75A-4279-A284-3AFF49707E81}"/>
              </a:ext>
            </a:extLst>
          </p:cNvPr>
          <p:cNvSpPr txBox="1"/>
          <p:nvPr/>
        </p:nvSpPr>
        <p:spPr>
          <a:xfrm>
            <a:off x="3286539" y="567659"/>
            <a:ext cx="8825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Dětské skupiny (2018)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34" y="1961190"/>
            <a:ext cx="12057932" cy="323301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Výzkumy ukazují, že záleží na kvalitě předškolního zařízení…"/>
          <p:cNvSpPr txBox="1">
            <a:spLocks noGrp="1"/>
          </p:cNvSpPr>
          <p:nvPr>
            <p:ph type="body" idx="4294967295"/>
          </p:nvPr>
        </p:nvSpPr>
        <p:spPr>
          <a:xfrm>
            <a:off x="571500" y="5794307"/>
            <a:ext cx="11861800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3000" dirty="0"/>
              <a:t>Výzkumy ukazují, že záleží na kvalitě předškolního zařízení.</a:t>
            </a:r>
          </a:p>
          <a:p>
            <a:r>
              <a:rPr lang="cs-CZ" sz="3000" dirty="0"/>
              <a:t>U dětí, které navštěvovaly kvalitní předškolní zařízení byl naměřen nižší stresový hormon než u dětí, které docházely do méně kvalitních zařízení (</a:t>
            </a:r>
            <a:r>
              <a:rPr lang="cs-CZ" sz="3000" dirty="0" err="1"/>
              <a:t>Sims</a:t>
            </a:r>
            <a:r>
              <a:rPr lang="cs-CZ" sz="3000" dirty="0"/>
              <a:t> et al., 2005).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23854E9-1C41-4991-BE6D-739157DF6E8C}"/>
              </a:ext>
            </a:extLst>
          </p:cNvPr>
          <p:cNvSpPr txBox="1"/>
          <p:nvPr/>
        </p:nvSpPr>
        <p:spPr>
          <a:xfrm>
            <a:off x="2439505" y="530087"/>
            <a:ext cx="9422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Srovnání péče o děti do tří let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Velká Británie…"/>
          <p:cNvSpPr txBox="1">
            <a:spLocks noGrp="1"/>
          </p:cNvSpPr>
          <p:nvPr>
            <p:ph type="body" idx="4294967295"/>
          </p:nvPr>
        </p:nvSpPr>
        <p:spPr>
          <a:xfrm>
            <a:off x="571500" y="1856408"/>
            <a:ext cx="11861800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560831">
              <a:spcBef>
                <a:spcPts val="1700"/>
              </a:spcBef>
              <a:buNone/>
              <a:defRPr sz="3072"/>
            </a:pPr>
            <a:r>
              <a:rPr lang="cs-CZ" sz="3200" b="1" dirty="0"/>
              <a:t>Velká Británie</a:t>
            </a:r>
          </a:p>
          <a:p>
            <a:pPr marL="0" indent="0" defTabSz="560831">
              <a:spcBef>
                <a:spcPts val="1700"/>
              </a:spcBef>
              <a:buNone/>
              <a:defRPr sz="3072"/>
            </a:pPr>
            <a:endParaRPr lang="cs-CZ" sz="2600" b="1" dirty="0"/>
          </a:p>
          <a:p>
            <a:pPr marL="371347" indent="-371347" algn="just" defTabSz="560831">
              <a:spcBef>
                <a:spcPts val="1700"/>
              </a:spcBef>
              <a:defRPr sz="3264"/>
            </a:pPr>
            <a:r>
              <a:rPr lang="cs-CZ" sz="2600" dirty="0"/>
              <a:t>Mateřská dovolená je od roku 2007 stanovena na 13 měsíců (52 týdnů, z toho je necelých 10 měsíců (39 týdnů) finančně kompenzováno.  Prvních 6 měsíců 90% předchozí mzdy, zbytek maximálně 492 GBP</a:t>
            </a:r>
          </a:p>
          <a:p>
            <a:pPr algn="just" defTabSz="560831">
              <a:spcBef>
                <a:spcPts val="1700"/>
              </a:spcBef>
              <a:defRPr sz="3264"/>
            </a:pPr>
            <a:r>
              <a:rPr lang="cs-CZ" sz="2600" dirty="0"/>
              <a:t>K nabízeným službám patří:</a:t>
            </a:r>
          </a:p>
          <a:p>
            <a:pPr marL="0" indent="0" algn="just" defTabSz="560831">
              <a:spcBef>
                <a:spcPts val="1700"/>
              </a:spcBef>
              <a:buNone/>
              <a:defRPr sz="3264"/>
            </a:pPr>
            <a:r>
              <a:rPr lang="cs-CZ" sz="2600" b="1" dirty="0"/>
              <a:t>Denní jesle </a:t>
            </a:r>
            <a:r>
              <a:rPr lang="cs-CZ" sz="2600" dirty="0"/>
              <a:t>(nurseries) s provozem 12 hodin denně</a:t>
            </a:r>
          </a:p>
          <a:p>
            <a:pPr marL="0" indent="0" algn="just" defTabSz="560831">
              <a:spcBef>
                <a:spcPts val="1700"/>
              </a:spcBef>
              <a:buNone/>
              <a:defRPr sz="3264"/>
            </a:pPr>
            <a:r>
              <a:rPr lang="cs-CZ" sz="2600" b="1" dirty="0"/>
              <a:t>Jesle</a:t>
            </a:r>
            <a:r>
              <a:rPr lang="cs-CZ" sz="2600" dirty="0"/>
              <a:t> pro děti 0-5 let</a:t>
            </a:r>
          </a:p>
          <a:p>
            <a:pPr marL="0" indent="0" algn="just" defTabSz="560831">
              <a:spcBef>
                <a:spcPts val="1700"/>
              </a:spcBef>
              <a:buNone/>
              <a:defRPr sz="3264"/>
            </a:pPr>
            <a:r>
              <a:rPr lang="cs-CZ" sz="2600" b="1" dirty="0"/>
              <a:t>Registrované pečovatelky </a:t>
            </a:r>
            <a:r>
              <a:rPr lang="cs-CZ" sz="2600" dirty="0"/>
              <a:t>pečují o max. 4 děti ve své domácnosti</a:t>
            </a:r>
          </a:p>
          <a:p>
            <a:pPr marL="0" indent="0" algn="just" defTabSz="560831">
              <a:spcBef>
                <a:spcPts val="1700"/>
              </a:spcBef>
              <a:buNone/>
              <a:defRPr sz="3264"/>
            </a:pPr>
            <a:r>
              <a:rPr lang="cs-CZ" sz="2600" b="1" dirty="0"/>
              <a:t>Chůvy </a:t>
            </a:r>
            <a:r>
              <a:rPr lang="cs-CZ" sz="2600" dirty="0"/>
              <a:t>(nannies) pečují o dítě v jeho domácím prostředí </a:t>
            </a:r>
          </a:p>
          <a:p>
            <a:pPr marL="0" indent="0" algn="just" defTabSz="560831">
              <a:spcBef>
                <a:spcPts val="1700"/>
              </a:spcBef>
              <a:buNone/>
              <a:defRPr sz="3264"/>
            </a:pPr>
            <a:r>
              <a:rPr lang="cs-CZ" sz="2600" b="1" dirty="0"/>
              <a:t>Dětská centra pro rodinu </a:t>
            </a:r>
            <a:r>
              <a:rPr lang="cs-CZ" sz="2600" dirty="0"/>
              <a:t>(Sure Start Centers) jsou zaměřené předvším na pomoc rodinám ze socioekonomicky a sociokulturně znevýhodněního prostředí</a:t>
            </a:r>
            <a:endParaRPr sz="2600" b="0" dirty="0">
              <a:ea typeface="Constantia"/>
              <a:cs typeface="Constantia"/>
              <a:sym typeface="Constantia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52F1D89-28B2-46D0-8406-D19EA04FC2D4}"/>
              </a:ext>
            </a:extLst>
          </p:cNvPr>
          <p:cNvSpPr txBox="1"/>
          <p:nvPr/>
        </p:nvSpPr>
        <p:spPr>
          <a:xfrm>
            <a:off x="2414104" y="480680"/>
            <a:ext cx="8176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Péče o děti do tří let v zahraničí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odičovská dovolená je poskytována 13 měsíců (480 pracovních dnů) za zhruba 80% částku původního platu. Pro každého rodiče jsou určeny dva měsíce rodičovské dovolené, zbývajících 9 si mohou volit.…"/>
          <p:cNvSpPr txBox="1">
            <a:spLocks noGrp="1"/>
          </p:cNvSpPr>
          <p:nvPr>
            <p:ph type="body" idx="4294967295"/>
          </p:nvPr>
        </p:nvSpPr>
        <p:spPr>
          <a:xfrm>
            <a:off x="463827" y="1833795"/>
            <a:ext cx="11861800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sz="3400"/>
            </a:pPr>
            <a:r>
              <a:rPr lang="cs-CZ" sz="3200" b="1" dirty="0"/>
              <a:t>Švédsko</a:t>
            </a:r>
          </a:p>
          <a:p>
            <a:pPr marL="0" indent="0">
              <a:buNone/>
              <a:defRPr sz="3400"/>
            </a:pPr>
            <a:endParaRPr lang="cs-CZ" sz="3200" dirty="0"/>
          </a:p>
          <a:p>
            <a:pPr marL="386820" indent="-386820" algn="just">
              <a:defRPr sz="3400"/>
            </a:pPr>
            <a:r>
              <a:rPr lang="cs-CZ" sz="2600" dirty="0"/>
              <a:t>Rodičovská dovolená je poskytována 13 měsíců (480 pracovních dnů) za zhruba 80% částku původního platu. Pro každého rodiče jsou určeny dva měsíce rodičovské dovolené, zbývajících 9 si mohou volit. </a:t>
            </a:r>
          </a:p>
          <a:p>
            <a:pPr marL="386820" indent="-386820" algn="just">
              <a:defRPr sz="3400"/>
            </a:pPr>
            <a:endParaRPr lang="cs-CZ" sz="2600" dirty="0"/>
          </a:p>
          <a:p>
            <a:pPr marL="386820" indent="-386820" algn="just">
              <a:defRPr sz="3400"/>
            </a:pPr>
            <a:r>
              <a:rPr lang="cs-CZ" sz="2600" dirty="0"/>
              <a:t>Předškolní zařízení pro děti do 3 let jsou bohatě dotována, stát dohlíží na kvalitu, a proto jsou i hojně využívána. Obecní zákony nařizují zajistit pro děti (zejména předškolního věku) dostatek míst.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351F49A-2515-41EA-90A4-360363D1447F}"/>
              </a:ext>
            </a:extLst>
          </p:cNvPr>
          <p:cNvSpPr txBox="1"/>
          <p:nvPr/>
        </p:nvSpPr>
        <p:spPr>
          <a:xfrm>
            <a:off x="2414104" y="480680"/>
            <a:ext cx="8176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Péče o děti do tří let v zahraničí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ateřská dovolená trvá 16 týdnů, z toho 6 týdnů před narozením dítěte. Při narození třetího a dalšího dítěte se zvyšuje na 26 týdnů. Žena, která byla pojištěná a nejméně 6 měsíců před porodem zaměstnaná dostává 100% předchozí mzdy.…"/>
          <p:cNvSpPr txBox="1">
            <a:spLocks noGrp="1"/>
          </p:cNvSpPr>
          <p:nvPr>
            <p:ph type="body" idx="4294967295"/>
          </p:nvPr>
        </p:nvSpPr>
        <p:spPr>
          <a:xfrm>
            <a:off x="424069" y="1885410"/>
            <a:ext cx="11861800" cy="585385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3500" b="1" dirty="0"/>
              <a:t>Francie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endParaRPr lang="cs-CZ" sz="3200" dirty="0"/>
          </a:p>
          <a:p>
            <a:pPr marL="355875" indent="-355875" algn="just" defTabSz="537463">
              <a:lnSpc>
                <a:spcPct val="120000"/>
              </a:lnSpc>
              <a:spcBef>
                <a:spcPts val="1600"/>
              </a:spcBef>
              <a:defRPr sz="3128"/>
            </a:pPr>
            <a:r>
              <a:rPr lang="cs-CZ" sz="2800" dirty="0"/>
              <a:t>Mateřská dovolená trvá 16 týdnů, z toho 6 týdnů před narozením dítěte.                                 Při narození třetího a dalšího dítěte se zvyšuje na 26 týdnů. Žena, která byla pojištěná a nejméně 6 měsíců před porodem zaměstnaná dostává 100% předchozí mzdy.</a:t>
            </a:r>
          </a:p>
          <a:p>
            <a:pPr marL="355875" indent="-355875" defTabSz="537463">
              <a:spcBef>
                <a:spcPts val="1600"/>
              </a:spcBef>
              <a:defRPr sz="3128"/>
            </a:pPr>
            <a:r>
              <a:rPr lang="cs-CZ" sz="2800" dirty="0"/>
              <a:t>K nabízeným službám patří: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Skupinové (kolektivní) jesle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Rodinné jesle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Rodičovské jesle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Mateřské asistentky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Dětské zahrádky</a:t>
            </a:r>
          </a:p>
          <a:p>
            <a:pPr marL="0" indent="0" defTabSz="537463">
              <a:spcBef>
                <a:spcPts val="1600"/>
              </a:spcBef>
              <a:buNone/>
              <a:defRPr sz="3128"/>
            </a:pPr>
            <a:r>
              <a:rPr lang="cs-CZ" sz="2800" b="1" dirty="0"/>
              <a:t>Mateřské školy</a:t>
            </a:r>
            <a:endParaRPr sz="2800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8DBD949-DCDE-4170-AAB4-E5E9214A1B47}"/>
              </a:ext>
            </a:extLst>
          </p:cNvPr>
          <p:cNvSpPr txBox="1"/>
          <p:nvPr/>
        </p:nvSpPr>
        <p:spPr>
          <a:xfrm>
            <a:off x="2414104" y="480680"/>
            <a:ext cx="8176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Péče o děti do tří let v zahraničí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1) Potřeba jistoty v pečující osobě…"/>
          <p:cNvSpPr txBox="1">
            <a:spLocks noGrp="1"/>
          </p:cNvSpPr>
          <p:nvPr>
            <p:ph type="body" idx="4294967295"/>
          </p:nvPr>
        </p:nvSpPr>
        <p:spPr>
          <a:xfrm>
            <a:off x="260625" y="2161071"/>
            <a:ext cx="12408453" cy="60950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 indent="0">
              <a:buNone/>
              <a:defRPr sz="3400"/>
            </a:pPr>
            <a:r>
              <a:rPr dirty="0"/>
              <a:t>Attachment </a:t>
            </a:r>
            <a:r>
              <a:rPr lang="cs-CZ" dirty="0"/>
              <a:t>= vztahová vazba či citové pouto </a:t>
            </a:r>
          </a:p>
          <a:p>
            <a:pPr marL="0" lvl="1" indent="0">
              <a:buNone/>
              <a:defRPr sz="3400"/>
            </a:pPr>
            <a:endParaRPr lang="cs-CZ" dirty="0"/>
          </a:p>
          <a:p>
            <a:pPr marL="457200" lvl="1" indent="-457200">
              <a:defRPr sz="3400"/>
            </a:pPr>
            <a:r>
              <a:rPr sz="2600" dirty="0" err="1"/>
              <a:t>výzkumy</a:t>
            </a:r>
            <a:r>
              <a:rPr sz="2600" dirty="0"/>
              <a:t> </a:t>
            </a:r>
            <a:r>
              <a:rPr lang="cs-CZ" sz="2600" dirty="0"/>
              <a:t>Johna </a:t>
            </a:r>
            <a:r>
              <a:rPr sz="2600" dirty="0"/>
              <a:t>Bowlby</a:t>
            </a:r>
            <a:r>
              <a:rPr lang="cs-CZ" sz="2600" dirty="0"/>
              <a:t>ho</a:t>
            </a:r>
            <a:r>
              <a:rPr sz="2600" dirty="0"/>
              <a:t>, </a:t>
            </a:r>
            <a:r>
              <a:rPr lang="cs-CZ" sz="2600" dirty="0"/>
              <a:t>Mary </a:t>
            </a:r>
            <a:r>
              <a:rPr sz="2600" dirty="0" err="1"/>
              <a:t>Ainswort</a:t>
            </a:r>
            <a:r>
              <a:rPr lang="cs-CZ" sz="2600" dirty="0"/>
              <a:t> </a:t>
            </a:r>
          </a:p>
          <a:p>
            <a:pPr marL="457200" lvl="1" indent="-457200">
              <a:defRPr sz="3400"/>
            </a:pPr>
            <a:r>
              <a:rPr lang="cs-CZ" sz="2600" dirty="0"/>
              <a:t>vztah, který se vytváří mezi dítětem a osobou, která o ně pečuje (primární attachment)</a:t>
            </a:r>
          </a:p>
          <a:p>
            <a:pPr marL="457200" lvl="1" indent="-457200">
              <a:defRPr sz="3400"/>
            </a:pPr>
            <a:r>
              <a:rPr lang="cs-CZ" sz="2600" dirty="0"/>
              <a:t>dítě potřebuje pro svůj harmonický vývoj přítomnost jedné blízké a bezpečné vztahové osoby</a:t>
            </a:r>
          </a:p>
          <a:p>
            <a:pPr marL="457200" lvl="1" indent="-457200">
              <a:defRPr sz="3400"/>
            </a:pPr>
            <a:r>
              <a:rPr lang="cs-CZ" sz="2600" dirty="0"/>
              <a:t>pokud má dítě k dispozici blízkou a bezpečnou vztahovou osobu, cítí se být v bezpečí a jeho důvěra k lidem i k okolnímu světu roste</a:t>
            </a:r>
          </a:p>
          <a:p>
            <a:pPr marL="457200" lvl="1" indent="-457200">
              <a:defRPr sz="3400"/>
            </a:pPr>
            <a:r>
              <a:rPr lang="cs-CZ" sz="2600" dirty="0"/>
              <a:t>citové pouto se stává bezpečnou základnou, ze které může začít zkoumat okolní svět a ke které se uchýlí vždy, když pocítí nejistotu nebo strach</a:t>
            </a:r>
          </a:p>
          <a:p>
            <a:pPr marL="457200" lvl="1" indent="-457200">
              <a:buFontTx/>
              <a:buChar char="-"/>
              <a:defRPr sz="3400"/>
            </a:pPr>
            <a:endParaRPr lang="cs-CZ" dirty="0"/>
          </a:p>
          <a:p>
            <a:pPr marL="0" lvl="1" indent="0">
              <a:buNone/>
              <a:defRPr sz="3400"/>
            </a:pPr>
            <a:r>
              <a:rPr lang="cs-CZ" sz="2600" b="1" dirty="0"/>
              <a:t>Sekundární attachment </a:t>
            </a:r>
          </a:p>
          <a:p>
            <a:pPr marL="457200" lvl="1" indent="-457200">
              <a:defRPr sz="3400"/>
            </a:pPr>
            <a:r>
              <a:rPr lang="cs-CZ" sz="2600" dirty="0"/>
              <a:t>pevná vazba učitelky s dítětem, vychází ze zkušeností z primárního attachmentu</a:t>
            </a:r>
            <a:endParaRPr sz="26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57A0787-3EA0-41E6-9A9E-B9BB3C13EC4C}"/>
              </a:ext>
            </a:extLst>
          </p:cNvPr>
          <p:cNvSpPr txBox="1"/>
          <p:nvPr/>
        </p:nvSpPr>
        <p:spPr>
          <a:xfrm>
            <a:off x="2946400" y="666498"/>
            <a:ext cx="711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Teorie attachmentu (1969)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499F419-8D16-42B4-AA5A-D151DEA43E44}"/>
              </a:ext>
            </a:extLst>
          </p:cNvPr>
          <p:cNvSpPr txBox="1"/>
          <p:nvPr/>
        </p:nvSpPr>
        <p:spPr>
          <a:xfrm>
            <a:off x="3260031" y="2948873"/>
            <a:ext cx="6957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Co je to rodinná politika státu?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BB1479D-CBFF-40BD-B937-CD60B92823DA}"/>
              </a:ext>
            </a:extLst>
          </p:cNvPr>
          <p:cNvSpPr txBox="1"/>
          <p:nvPr/>
        </p:nvSpPr>
        <p:spPr>
          <a:xfrm>
            <a:off x="5057909" y="4876800"/>
            <a:ext cx="3361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Jaký je její cíl?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F1D98B2-E85D-4F16-BB44-94B44589DEAA}"/>
              </a:ext>
            </a:extLst>
          </p:cNvPr>
          <p:cNvSpPr txBox="1"/>
          <p:nvPr/>
        </p:nvSpPr>
        <p:spPr>
          <a:xfrm>
            <a:off x="3576979" y="713724"/>
            <a:ext cx="6058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Rodinná politika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7A0787-3EA0-41E6-9A9E-B9BB3C13EC4C}"/>
              </a:ext>
            </a:extLst>
          </p:cNvPr>
          <p:cNvSpPr txBox="1"/>
          <p:nvPr/>
        </p:nvSpPr>
        <p:spPr>
          <a:xfrm>
            <a:off x="4014518" y="596345"/>
            <a:ext cx="497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Typy attachmentu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71645F-D6D5-4D48-9292-706AFE505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642" y="2806556"/>
            <a:ext cx="6806349" cy="655238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C2A4C45-8950-4F82-A06E-3D055A99EAE8}"/>
              </a:ext>
            </a:extLst>
          </p:cNvPr>
          <p:cNvSpPr txBox="1"/>
          <p:nvPr/>
        </p:nvSpPr>
        <p:spPr>
          <a:xfrm>
            <a:off x="2778540" y="1725357"/>
            <a:ext cx="7014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rozlišujeme 4 typy attachmentového pouta</a:t>
            </a:r>
          </a:p>
        </p:txBody>
      </p:sp>
    </p:spTree>
    <p:extLst>
      <p:ext uri="{BB962C8B-B14F-4D97-AF65-F5344CB8AC3E}">
        <p14:creationId xmlns:p14="http://schemas.microsoft.com/office/powerpoint/2010/main" val="355960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7A0787-3EA0-41E6-9A9E-B9BB3C13EC4C}"/>
              </a:ext>
            </a:extLst>
          </p:cNvPr>
          <p:cNvSpPr txBox="1"/>
          <p:nvPr/>
        </p:nvSpPr>
        <p:spPr>
          <a:xfrm>
            <a:off x="4014518" y="596345"/>
            <a:ext cx="497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Typy attachmentu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9536647-4CAD-45AE-BC7F-FB512DCAE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993" y="2852123"/>
            <a:ext cx="5117460" cy="481269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D8EB17E-E4B9-4E78-919E-998B9E851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2" y="2852123"/>
            <a:ext cx="5117460" cy="4812698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041037-5FD8-499D-A027-7C7AF8D0297B}"/>
              </a:ext>
            </a:extLst>
          </p:cNvPr>
          <p:cNvSpPr txBox="1"/>
          <p:nvPr/>
        </p:nvSpPr>
        <p:spPr>
          <a:xfrm>
            <a:off x="1132912" y="1919483"/>
            <a:ext cx="3830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ZDRAVÝ ATTACHMENT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CD6EC3B-3E51-4D64-BE37-8E2F70CCEFF3}"/>
              </a:ext>
            </a:extLst>
          </p:cNvPr>
          <p:cNvSpPr txBox="1"/>
          <p:nvPr/>
        </p:nvSpPr>
        <p:spPr>
          <a:xfrm>
            <a:off x="7120837" y="1952571"/>
            <a:ext cx="4209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ODTAŽITÝ ATTACHMENT</a:t>
            </a:r>
          </a:p>
        </p:txBody>
      </p:sp>
    </p:spTree>
    <p:extLst>
      <p:ext uri="{BB962C8B-B14F-4D97-AF65-F5344CB8AC3E}">
        <p14:creationId xmlns:p14="http://schemas.microsoft.com/office/powerpoint/2010/main" val="3579440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7A0787-3EA0-41E6-9A9E-B9BB3C13EC4C}"/>
              </a:ext>
            </a:extLst>
          </p:cNvPr>
          <p:cNvSpPr txBox="1"/>
          <p:nvPr/>
        </p:nvSpPr>
        <p:spPr>
          <a:xfrm>
            <a:off x="4014518" y="596345"/>
            <a:ext cx="497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Typy attachmentu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6D2D021-7B04-4543-88D5-AE1B9C3B9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56" y="2732061"/>
            <a:ext cx="5117460" cy="481269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2385BD1-A760-432E-BB79-937737AE0E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57" y="2732061"/>
            <a:ext cx="5117460" cy="4812698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041037-5FD8-499D-A027-7C7AF8D0297B}"/>
              </a:ext>
            </a:extLst>
          </p:cNvPr>
          <p:cNvSpPr txBox="1"/>
          <p:nvPr/>
        </p:nvSpPr>
        <p:spPr>
          <a:xfrm>
            <a:off x="848139" y="1947231"/>
            <a:ext cx="528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AMBIVALENTNÍ ATTACHMENT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A617849-E754-4DEC-8EB0-F9D8F0772176}"/>
              </a:ext>
            </a:extLst>
          </p:cNvPr>
          <p:cNvSpPr txBox="1"/>
          <p:nvPr/>
        </p:nvSpPr>
        <p:spPr>
          <a:xfrm>
            <a:off x="6387548" y="1947231"/>
            <a:ext cx="5833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DEZORGANIZOVANÝ ATTACHMENT</a:t>
            </a:r>
          </a:p>
        </p:txBody>
      </p:sp>
    </p:spTree>
    <p:extLst>
      <p:ext uri="{BB962C8B-B14F-4D97-AF65-F5344CB8AC3E}">
        <p14:creationId xmlns:p14="http://schemas.microsoft.com/office/powerpoint/2010/main" val="99586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Jaké jsou hlavní důvody pro rozšiřování péče o děti do tří let?…"/>
          <p:cNvSpPr txBox="1">
            <a:spLocks noGrp="1"/>
          </p:cNvSpPr>
          <p:nvPr>
            <p:ph type="body" idx="4294967295"/>
          </p:nvPr>
        </p:nvSpPr>
        <p:spPr>
          <a:xfrm>
            <a:off x="571500" y="2417763"/>
            <a:ext cx="11861800" cy="56975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i="1">
                <a:latin typeface="Palatino"/>
                <a:ea typeface="Palatino"/>
                <a:cs typeface="Palatino"/>
                <a:sym typeface="Palatino"/>
              </a:defRPr>
            </a:pPr>
            <a:endParaRPr lang="cs-CZ" sz="2800" dirty="0">
              <a:latin typeface="Corbel" panose="020B0503020204020204" pitchFamily="34" charset="0"/>
            </a:endParaRPr>
          </a:p>
          <a:p>
            <a:pPr>
              <a:defRPr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800" dirty="0">
                <a:latin typeface="Corbel" panose="020B0503020204020204" pitchFamily="34" charset="0"/>
              </a:rPr>
              <a:t>Jak se měnila v průběhu let koncepce rodinné politiky?</a:t>
            </a:r>
          </a:p>
          <a:p>
            <a:pPr marL="0" indent="0">
              <a:buNone/>
              <a:defRPr i="1">
                <a:latin typeface="Palatino"/>
                <a:ea typeface="Palatino"/>
                <a:cs typeface="Palatino"/>
                <a:sym typeface="Palatino"/>
              </a:defRPr>
            </a:pPr>
            <a:endParaRPr lang="cs-CZ" sz="2800" dirty="0">
              <a:latin typeface="Corbel" panose="020B0503020204020204" pitchFamily="34" charset="0"/>
            </a:endParaRPr>
          </a:p>
          <a:p>
            <a:pPr>
              <a:defRPr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800" dirty="0">
                <a:latin typeface="Corbel" panose="020B0503020204020204" pitchFamily="34" charset="0"/>
              </a:rPr>
              <a:t>Jaké vidíte rozdíly mezi různými zařízeními pro děti mladší 3 let?</a:t>
            </a:r>
          </a:p>
          <a:p>
            <a:pPr>
              <a:defRPr i="1">
                <a:latin typeface="Palatino"/>
                <a:ea typeface="Palatino"/>
                <a:cs typeface="Palatino"/>
                <a:sym typeface="Palatino"/>
              </a:defRPr>
            </a:pPr>
            <a:endParaRPr lang="cs-CZ" sz="2800" dirty="0">
              <a:latin typeface="Corbel" panose="020B0503020204020204" pitchFamily="34" charset="0"/>
            </a:endParaRPr>
          </a:p>
          <a:p>
            <a:pPr>
              <a:defRPr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2800" dirty="0">
                <a:latin typeface="Corbel" panose="020B0503020204020204" pitchFamily="34" charset="0"/>
              </a:rPr>
              <a:t>Jaké vidíte rozdíly ve vzdělávání dětí mladší tří let v ČR a zahraničí?</a:t>
            </a:r>
          </a:p>
          <a:p>
            <a:pPr>
              <a:defRPr i="1">
                <a:latin typeface="Palatino"/>
                <a:ea typeface="Palatino"/>
                <a:cs typeface="Palatino"/>
                <a:sym typeface="Palatino"/>
              </a:defRPr>
            </a:pPr>
            <a:endParaRPr lang="cs-CZ" sz="2800" dirty="0">
              <a:latin typeface="Corbel" panose="020B0503020204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BE81363-2E5E-4594-8849-FDEA9AF86F55}"/>
              </a:ext>
            </a:extLst>
          </p:cNvPr>
          <p:cNvSpPr txBox="1"/>
          <p:nvPr/>
        </p:nvSpPr>
        <p:spPr>
          <a:xfrm>
            <a:off x="5382591" y="596348"/>
            <a:ext cx="2239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Otázky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6C9061A-69F5-4EA7-BC18-4682F910218C}"/>
              </a:ext>
            </a:extLst>
          </p:cNvPr>
          <p:cNvSpPr txBox="1"/>
          <p:nvPr/>
        </p:nvSpPr>
        <p:spPr>
          <a:xfrm>
            <a:off x="3699564" y="689113"/>
            <a:ext cx="6769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Doporučená literatura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7FB2DD9-EDC3-49F8-9BA6-9A3B5F93CBDC}"/>
              </a:ext>
            </a:extLst>
          </p:cNvPr>
          <p:cNvSpPr txBox="1"/>
          <p:nvPr/>
        </p:nvSpPr>
        <p:spPr>
          <a:xfrm>
            <a:off x="854893" y="2430215"/>
            <a:ext cx="10893287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r>
              <a:rPr lang="cs-CZ" sz="2800" dirty="0" err="1"/>
              <a:t>Grůzová</a:t>
            </a:r>
            <a:r>
              <a:rPr lang="cs-CZ" sz="2800" dirty="0"/>
              <a:t>, L., </a:t>
            </a:r>
            <a:r>
              <a:rPr lang="en-US" sz="2800" dirty="0"/>
              <a:t>&amp;</a:t>
            </a:r>
            <a:r>
              <a:rPr lang="cs-CZ" sz="2800" dirty="0"/>
              <a:t> Syslová, Z. (2015). </a:t>
            </a:r>
            <a:r>
              <a:rPr lang="cs-CZ" sz="2800" i="1" dirty="0"/>
              <a:t>Dvouleté dítě v předškolním vzdělávání. </a:t>
            </a:r>
            <a:r>
              <a:rPr lang="cs-CZ" sz="2800" dirty="0"/>
              <a:t>Brno: Masarykova univerzita.</a:t>
            </a:r>
          </a:p>
          <a:p>
            <a:endParaRPr lang="cs-CZ" sz="2800" dirty="0"/>
          </a:p>
          <a:p>
            <a:r>
              <a:rPr lang="cs-CZ" sz="2800" dirty="0"/>
              <a:t>Kopáčková, J., </a:t>
            </a:r>
            <a:r>
              <a:rPr lang="en-US" sz="2800" dirty="0"/>
              <a:t>&amp; </a:t>
            </a:r>
            <a:r>
              <a:rPr lang="cs-CZ" sz="2800" dirty="0" err="1"/>
              <a:t>Splavcová</a:t>
            </a:r>
            <a:r>
              <a:rPr lang="cs-CZ" sz="2800" dirty="0"/>
              <a:t>, H. (2016). </a:t>
            </a:r>
            <a:r>
              <a:rPr lang="cs-CZ" sz="2800" i="1" dirty="0"/>
              <a:t>Dvouleté děti v předškolním vzdělávání. Od podzimu do zimy. </a:t>
            </a:r>
            <a:r>
              <a:rPr lang="cs-CZ" sz="2800" dirty="0"/>
              <a:t>Praha: Raabe.</a:t>
            </a:r>
          </a:p>
          <a:p>
            <a:endParaRPr lang="cs-CZ" sz="2800" dirty="0"/>
          </a:p>
          <a:p>
            <a:r>
              <a:rPr lang="cs-CZ" sz="2800" dirty="0"/>
              <a:t>Kopáčková, J., </a:t>
            </a:r>
            <a:r>
              <a:rPr lang="en-US" sz="2800" dirty="0"/>
              <a:t>&amp; </a:t>
            </a:r>
            <a:r>
              <a:rPr lang="cs-CZ" sz="2800" dirty="0" err="1"/>
              <a:t>Splavcová</a:t>
            </a:r>
            <a:r>
              <a:rPr lang="cs-CZ" sz="2800" dirty="0"/>
              <a:t>, H. (2017). </a:t>
            </a:r>
            <a:r>
              <a:rPr lang="cs-CZ" sz="2800" i="1" dirty="0"/>
              <a:t>Dvouleté děti v předškolním vzdělávání. Od jara do léta. </a:t>
            </a:r>
            <a:r>
              <a:rPr lang="cs-CZ" sz="2800" dirty="0"/>
              <a:t>Praha: Raabe.</a:t>
            </a:r>
          </a:p>
          <a:p>
            <a:endParaRPr lang="cs-CZ" sz="2800" dirty="0"/>
          </a:p>
          <a:p>
            <a:r>
              <a:rPr lang="cs-CZ" sz="2800" dirty="0" err="1"/>
              <a:t>Splavcová</a:t>
            </a:r>
            <a:r>
              <a:rPr lang="cs-CZ" sz="2800" dirty="0"/>
              <a:t>, H., </a:t>
            </a:r>
            <a:r>
              <a:rPr lang="en-US" sz="2800" dirty="0"/>
              <a:t>&amp;</a:t>
            </a:r>
            <a:r>
              <a:rPr lang="cs-CZ" sz="2800" dirty="0"/>
              <a:t> Kopáčková, J. (2016).</a:t>
            </a:r>
            <a:r>
              <a:rPr lang="cs-CZ" sz="2800" i="1" dirty="0"/>
              <a:t>Vzdělávání dětí od dvou let v MŠ. </a:t>
            </a:r>
            <a:r>
              <a:rPr lang="cs-CZ" sz="2800" dirty="0"/>
              <a:t>Praha: Portál.</a:t>
            </a:r>
          </a:p>
          <a:p>
            <a:endParaRPr lang="cs-CZ" sz="2800" dirty="0"/>
          </a:p>
          <a:p>
            <a:r>
              <a:rPr lang="cs-CZ" sz="2800" dirty="0" err="1"/>
              <a:t>Splavcová</a:t>
            </a:r>
            <a:r>
              <a:rPr lang="cs-CZ" sz="2800" dirty="0"/>
              <a:t>, H. (Ed.). (2019). </a:t>
            </a:r>
            <a:r>
              <a:rPr lang="cs-CZ" sz="2800" i="1" dirty="0"/>
              <a:t>Dvouleté děti v předškolním vzdělávání. Aktivity a činnosti. </a:t>
            </a:r>
            <a:r>
              <a:rPr lang="cs-CZ" sz="2800" dirty="0"/>
              <a:t>Praha: Raabe.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687166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Děkuji za pozornost"/>
          <p:cNvSpPr txBox="1">
            <a:spLocks noGrp="1"/>
          </p:cNvSpPr>
          <p:nvPr>
            <p:ph type="body" idx="4294967295"/>
          </p:nvPr>
        </p:nvSpPr>
        <p:spPr>
          <a:xfrm>
            <a:off x="3251200" y="7588940"/>
            <a:ext cx="6502400" cy="1019313"/>
          </a:xfrm>
          <a:prstGeom prst="rect">
            <a:avLst/>
          </a:prstGeom>
        </p:spPr>
        <p:txBody>
          <a:bodyPr/>
          <a:lstStyle>
            <a:lvl1pPr marL="388337" indent="-388337">
              <a:buSzTx/>
              <a:buNone/>
              <a:defRPr sz="5600"/>
            </a:lvl1pPr>
          </a:lstStyle>
          <a:p>
            <a:r>
              <a:rPr lang="cs-CZ" noProof="1"/>
              <a:t>Děkuji za pozornost.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434FC44-855B-4029-A3E0-8FD0547A0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122" y="812938"/>
            <a:ext cx="9753600" cy="6457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95" y="1083732"/>
            <a:ext cx="11862366" cy="8669868"/>
          </a:xfrm>
          <a:prstGeom prst="rect">
            <a:avLst/>
          </a:prstGeom>
          <a:noFill/>
          <a:ln w="12700">
            <a:miter lim="400000"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D4DCBE8-5E2F-4A6E-96FF-2670C32BCD07}"/>
              </a:ext>
            </a:extLst>
          </p:cNvPr>
          <p:cNvSpPr txBox="1"/>
          <p:nvPr/>
        </p:nvSpPr>
        <p:spPr>
          <a:xfrm>
            <a:off x="3136348" y="411995"/>
            <a:ext cx="6732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Koncepce rodinné politiky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17" y="1782299"/>
            <a:ext cx="11862366" cy="6746242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cíl: vytvořit příznivější socio-ekonomické podmínky pro fungování rodin…"/>
          <p:cNvSpPr txBox="1"/>
          <p:nvPr/>
        </p:nvSpPr>
        <p:spPr>
          <a:xfrm>
            <a:off x="6965774" y="3590465"/>
            <a:ext cx="5173217" cy="3426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sz="2400" dirty="0" err="1">
                <a:solidFill>
                  <a:schemeClr val="bg1"/>
                </a:solidFill>
              </a:rPr>
              <a:t>vytvořit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příznivější</a:t>
            </a:r>
            <a:r>
              <a:rPr sz="2400" dirty="0">
                <a:solidFill>
                  <a:schemeClr val="bg1"/>
                </a:solidFill>
              </a:rPr>
              <a:t> socio-</a:t>
            </a:r>
            <a:r>
              <a:rPr sz="2400" dirty="0" err="1">
                <a:solidFill>
                  <a:schemeClr val="bg1"/>
                </a:solidFill>
              </a:rPr>
              <a:t>ekonomické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podmínky</a:t>
            </a:r>
            <a:r>
              <a:rPr sz="2400" dirty="0">
                <a:solidFill>
                  <a:schemeClr val="bg1"/>
                </a:solidFill>
              </a:rPr>
              <a:t> pro </a:t>
            </a:r>
            <a:r>
              <a:rPr sz="2400" dirty="0" err="1">
                <a:solidFill>
                  <a:schemeClr val="bg1"/>
                </a:solidFill>
              </a:rPr>
              <a:t>fungování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rodin</a:t>
            </a:r>
            <a:endParaRPr lang="cs-CZ" sz="2400" dirty="0">
              <a:solidFill>
                <a:schemeClr val="bg1"/>
              </a:solidFill>
            </a:endParaRPr>
          </a:p>
          <a:p>
            <a:endParaRPr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sz="2400" dirty="0" err="1">
                <a:solidFill>
                  <a:schemeClr val="bg1"/>
                </a:solidFill>
              </a:rPr>
              <a:t>odstraňovat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bariéry</a:t>
            </a:r>
            <a:r>
              <a:rPr sz="2400" dirty="0">
                <a:solidFill>
                  <a:schemeClr val="bg1"/>
                </a:solidFill>
              </a:rPr>
              <a:t> a </a:t>
            </a:r>
            <a:r>
              <a:rPr sz="2400" dirty="0" err="1">
                <a:solidFill>
                  <a:schemeClr val="bg1"/>
                </a:solidFill>
              </a:rPr>
              <a:t>společenské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tlaky</a:t>
            </a:r>
            <a:r>
              <a:rPr sz="2400" dirty="0">
                <a:solidFill>
                  <a:schemeClr val="bg1"/>
                </a:solidFill>
              </a:rPr>
              <a:t>, </a:t>
            </a:r>
            <a:r>
              <a:rPr sz="2400" dirty="0" err="1">
                <a:solidFill>
                  <a:schemeClr val="bg1"/>
                </a:solidFill>
              </a:rPr>
              <a:t>kterým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jsou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rodiny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vystaveny</a:t>
            </a:r>
            <a:r>
              <a:rPr sz="2400" dirty="0">
                <a:solidFill>
                  <a:schemeClr val="bg1"/>
                </a:solidFill>
              </a:rPr>
              <a:t> a </a:t>
            </a:r>
            <a:r>
              <a:rPr sz="2400" dirty="0" err="1">
                <a:solidFill>
                  <a:schemeClr val="bg1"/>
                </a:solidFill>
              </a:rPr>
              <a:t>které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ohrožují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jejich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funkčnost</a:t>
            </a: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sz="2400" dirty="0" err="1">
                <a:solidFill>
                  <a:schemeClr val="bg1"/>
                </a:solidFill>
              </a:rPr>
              <a:t>posilovat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vědomí</a:t>
            </a:r>
            <a:r>
              <a:rPr sz="2400" dirty="0">
                <a:solidFill>
                  <a:schemeClr val="bg1"/>
                </a:solidFill>
              </a:rPr>
              <a:t> a </a:t>
            </a:r>
            <a:r>
              <a:rPr sz="2400" dirty="0" err="1">
                <a:solidFill>
                  <a:schemeClr val="bg1"/>
                </a:solidFill>
              </a:rPr>
              <a:t>význam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rodinných</a:t>
            </a:r>
            <a:r>
              <a:rPr sz="2400" dirty="0">
                <a:solidFill>
                  <a:schemeClr val="bg1"/>
                </a:solidFill>
              </a:rPr>
              <a:t> </a:t>
            </a:r>
            <a:r>
              <a:rPr sz="2400" dirty="0" err="1">
                <a:solidFill>
                  <a:schemeClr val="bg1"/>
                </a:solidFill>
              </a:rPr>
              <a:t>hodnot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BEB414D-86EB-4AF3-9B81-99EDAACF2DD2}"/>
              </a:ext>
            </a:extLst>
          </p:cNvPr>
          <p:cNvSpPr txBox="1"/>
          <p:nvPr/>
        </p:nvSpPr>
        <p:spPr>
          <a:xfrm>
            <a:off x="8971723" y="2716696"/>
            <a:ext cx="967408" cy="596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CÍL: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5C201BD-C38F-419D-AF9C-D861F3889FE3}"/>
              </a:ext>
            </a:extLst>
          </p:cNvPr>
          <p:cNvSpPr txBox="1"/>
          <p:nvPr/>
        </p:nvSpPr>
        <p:spPr>
          <a:xfrm>
            <a:off x="2584174" y="510601"/>
            <a:ext cx="10164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Koncepce rodinné politiky, 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orodné (jednorázová peněžitá pomoc při narození prvního dítěte v sociální tísni).…"/>
          <p:cNvSpPr txBox="1">
            <a:spLocks noGrp="1"/>
          </p:cNvSpPr>
          <p:nvPr>
            <p:ph type="body" idx="4294967295"/>
          </p:nvPr>
        </p:nvSpPr>
        <p:spPr>
          <a:xfrm>
            <a:off x="227495" y="1537252"/>
            <a:ext cx="12549810" cy="74607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dirty="0">
                <a:latin typeface="+mj-lt"/>
              </a:rPr>
              <a:t>PORODNÉ</a:t>
            </a:r>
            <a:endParaRPr lang="cs-CZ" sz="3000" dirty="0">
              <a:latin typeface="+mj-lt"/>
              <a:ea typeface="Constantia"/>
              <a:cs typeface="Constantia"/>
              <a:sym typeface="Constantia"/>
            </a:endParaRPr>
          </a:p>
          <a:p>
            <a:pPr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jednorázová peněžitá pomoc při narození prvního dítěte v sociální tísni.</a:t>
            </a:r>
          </a:p>
          <a:p>
            <a:pPr marL="0" indent="0">
              <a:buNone/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endParaRPr lang="cs-CZ" sz="3000" b="0" i="0" dirty="0">
              <a:latin typeface="+mj-lt"/>
              <a:ea typeface="Constantia"/>
              <a:cs typeface="Constantia"/>
              <a:sym typeface="Constantia"/>
            </a:endParaRPr>
          </a:p>
          <a:p>
            <a:pPr marL="0" indent="0">
              <a:buNone/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dirty="0">
                <a:latin typeface="+mj-lt"/>
              </a:rPr>
              <a:t>MATEŘSKÁ DOVOLENÁ</a:t>
            </a:r>
          </a:p>
          <a:p>
            <a:pPr marL="382270" indent="-382270"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dovolená matky před porodem a ihned po porodu, během níž platí pracovní smlouva a je vyplácen tak zvaný příspěvek v mateřství (</a:t>
            </a:r>
            <a:r>
              <a:rPr lang="cs-CZ" sz="3000" b="0" dirty="0">
                <a:latin typeface="+mj-lt"/>
                <a:ea typeface="Constantia"/>
                <a:cs typeface="Constantia"/>
                <a:sym typeface="Constantia"/>
              </a:rPr>
              <a:t>Peněžitá pomoc</a:t>
            </a: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 </a:t>
            </a:r>
            <a:r>
              <a:rPr lang="cs-CZ" sz="3000" b="0" dirty="0">
                <a:latin typeface="+mj-lt"/>
                <a:ea typeface="Constantia"/>
                <a:cs typeface="Constantia"/>
                <a:sym typeface="Constantia"/>
              </a:rPr>
              <a:t>v mateřství).</a:t>
            </a: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 Částka vyplácená státem podle doporučení Mezinárodní organizace práce  má činit minimálně 12 týdnů s náhradou mzdy minimálně 67% předchozí mzdy. Podle EU minimálně 14 týdnů.</a:t>
            </a:r>
          </a:p>
          <a:p>
            <a:pPr marL="0" indent="0">
              <a:buNone/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endParaRPr lang="cs-CZ" sz="3000" b="0" i="0" dirty="0">
              <a:latin typeface="+mj-lt"/>
              <a:ea typeface="Constantia"/>
              <a:cs typeface="Constantia"/>
              <a:sym typeface="Constantia"/>
            </a:endParaRPr>
          </a:p>
          <a:p>
            <a:pPr marL="0" indent="0">
              <a:buNone/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dirty="0">
                <a:latin typeface="+mj-lt"/>
              </a:rPr>
              <a:t>OTCOVSKÁ DOVOLENÁ (otcovské) </a:t>
            </a:r>
          </a:p>
          <a:p>
            <a:pPr marL="382270" indent="-382270">
              <a:defRPr sz="2800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je dovolená otce v období kolem porodu a ihned po narození dítěte. Existují dva „typy“ kolem porodu 2-3 dny, po porodu jako obdoba mateřské dovolené 2 – 4 týdny. Během ní může být otci vyplácen příspěvek v otcovství. (Ve Švédsku a Německu tzv. </a:t>
            </a:r>
            <a:r>
              <a:rPr lang="cs-CZ" sz="3000" b="0" dirty="0">
                <a:latin typeface="+mj-lt"/>
                <a:ea typeface="Constantia"/>
                <a:cs typeface="Constantia"/>
                <a:sym typeface="Constantia"/>
              </a:rPr>
              <a:t>otcovská kvóta</a:t>
            </a: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 v průměru 2 měsíce.)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40CAD5F-C7E8-43EC-8D60-0462E47AD014}"/>
              </a:ext>
            </a:extLst>
          </p:cNvPr>
          <p:cNvSpPr txBox="1"/>
          <p:nvPr/>
        </p:nvSpPr>
        <p:spPr>
          <a:xfrm>
            <a:off x="3719443" y="503803"/>
            <a:ext cx="5565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Prorodinná opatření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odičovská dovolená určená pro oba rodiče pro péči o dítě po skončení mateřské dovolené.…"/>
          <p:cNvSpPr txBox="1">
            <a:spLocks noGrp="1"/>
          </p:cNvSpPr>
          <p:nvPr>
            <p:ph type="body" idx="4294967295"/>
          </p:nvPr>
        </p:nvSpPr>
        <p:spPr>
          <a:xfrm>
            <a:off x="477079" y="1750391"/>
            <a:ext cx="11861800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549148">
              <a:spcBef>
                <a:spcPts val="1600"/>
              </a:spcBef>
              <a:buNone/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cap="all" dirty="0">
                <a:latin typeface="+mj-lt"/>
              </a:rPr>
              <a:t>rodičovská dovolená</a:t>
            </a:r>
            <a:r>
              <a:rPr lang="cs-CZ" sz="3000" i="0" cap="all" dirty="0">
                <a:latin typeface="+mj-lt"/>
                <a:ea typeface="Constantia"/>
                <a:cs typeface="Constantia"/>
                <a:sym typeface="Constantia"/>
              </a:rPr>
              <a:t> </a:t>
            </a:r>
          </a:p>
          <a:p>
            <a:pPr marL="363611" indent="-363611" defTabSz="549148">
              <a:spcBef>
                <a:spcPts val="1600"/>
              </a:spcBef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určená pro oba rodiče pro péči o dítě po skončení mateřské dovolené.</a:t>
            </a:r>
          </a:p>
          <a:p>
            <a:pPr marL="0" indent="0" defTabSz="549148">
              <a:spcBef>
                <a:spcPts val="1600"/>
              </a:spcBef>
              <a:buNone/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cap="all" dirty="0">
                <a:latin typeface="+mj-lt"/>
              </a:rPr>
              <a:t>rodinné dávky</a:t>
            </a:r>
            <a:r>
              <a:rPr lang="cs-CZ" sz="3000" i="0" cap="all" dirty="0">
                <a:latin typeface="+mj-lt"/>
                <a:ea typeface="Constantia"/>
                <a:cs typeface="Constantia"/>
                <a:sym typeface="Constantia"/>
              </a:rPr>
              <a:t> </a:t>
            </a:r>
          </a:p>
          <a:p>
            <a:pPr defTabSz="549148">
              <a:spcBef>
                <a:spcPts val="1600"/>
              </a:spcBef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především přídavky na děti (plošné nebo testované), diferencované podle počtu, věku dětí nebo univerzální, dávky spojené se specifickou situací rodiny (neúplné rodiny, rodiny se zdravotně postiženým dítětem, sociální příplatky).</a:t>
            </a:r>
          </a:p>
          <a:p>
            <a:pPr marL="0" indent="0" defTabSz="549148">
              <a:spcBef>
                <a:spcPts val="1600"/>
              </a:spcBef>
              <a:buNone/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cap="all" dirty="0">
                <a:latin typeface="+mj-lt"/>
              </a:rPr>
              <a:t>daňová politika</a:t>
            </a:r>
            <a:r>
              <a:rPr lang="cs-CZ" sz="3000" i="0" cap="all" dirty="0">
                <a:latin typeface="+mj-lt"/>
                <a:ea typeface="Constantia"/>
                <a:cs typeface="Constantia"/>
                <a:sym typeface="Constantia"/>
              </a:rPr>
              <a:t> </a:t>
            </a:r>
          </a:p>
          <a:p>
            <a:pPr defTabSz="549148">
              <a:spcBef>
                <a:spcPts val="1600"/>
              </a:spcBef>
              <a:defRPr sz="3196" b="1" i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i="0" dirty="0">
                <a:latin typeface="+mj-lt"/>
                <a:ea typeface="Constantia"/>
                <a:cs typeface="Constantia"/>
                <a:sym typeface="Constantia"/>
              </a:rPr>
              <a:t>ve vztahu k rodinám (zdanění příjmů - společné zdanění, odečitatelné položky podle situace v rodině).</a:t>
            </a:r>
          </a:p>
          <a:p>
            <a:pPr marL="0" indent="0" defTabSz="549148">
              <a:spcBef>
                <a:spcPts val="1600"/>
              </a:spcBef>
              <a:buNone/>
              <a:defRPr sz="319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cap="all" dirty="0">
                <a:latin typeface="+mj-lt"/>
              </a:rPr>
              <a:t>služby a péče o děti</a:t>
            </a:r>
          </a:p>
          <a:p>
            <a:pPr defTabSz="549148">
              <a:spcBef>
                <a:spcPts val="1600"/>
              </a:spcBef>
              <a:defRPr sz="3196" b="1">
                <a:latin typeface="Palatino"/>
                <a:ea typeface="Palatino"/>
                <a:cs typeface="Palatino"/>
                <a:sym typeface="Palatino"/>
              </a:defRPr>
            </a:pPr>
            <a:r>
              <a:rPr lang="cs-CZ" sz="3000" b="0" dirty="0">
                <a:latin typeface="+mj-lt"/>
                <a:ea typeface="Constantia"/>
                <a:cs typeface="Constantia"/>
                <a:sym typeface="Constantia"/>
              </a:rPr>
              <a:t>představují různé formy podpory státem dotované péče pro děti od narození do jejich 18 let.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1DF2B0D-9AEB-4873-8DC7-2A7F49603AAE}"/>
              </a:ext>
            </a:extLst>
          </p:cNvPr>
          <p:cNvSpPr txBox="1"/>
          <p:nvPr/>
        </p:nvSpPr>
        <p:spPr>
          <a:xfrm>
            <a:off x="3719443" y="503803"/>
            <a:ext cx="5565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Prorodinná opatření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3C7F134-B89C-4774-A5BE-796B43213185}"/>
              </a:ext>
            </a:extLst>
          </p:cNvPr>
          <p:cNvSpPr txBox="1"/>
          <p:nvPr/>
        </p:nvSpPr>
        <p:spPr>
          <a:xfrm>
            <a:off x="441740" y="3608481"/>
            <a:ext cx="12377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/>
              <a:t>Jaké jsou zákonné možnosti pro vznik zařízení pro vzdělávání dětí mladších 3 let?</a:t>
            </a:r>
          </a:p>
        </p:txBody>
      </p:sp>
    </p:spTree>
    <p:extLst>
      <p:ext uri="{BB962C8B-B14F-4D97-AF65-F5344CB8AC3E}">
        <p14:creationId xmlns:p14="http://schemas.microsoft.com/office/powerpoint/2010/main" val="368623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V současné době lze podle platné legislativy poskytovat služby péče o děti:…"/>
          <p:cNvSpPr txBox="1">
            <a:spLocks noGrp="1"/>
          </p:cNvSpPr>
          <p:nvPr>
            <p:ph type="body" idx="4294967295"/>
          </p:nvPr>
        </p:nvSpPr>
        <p:spPr>
          <a:xfrm>
            <a:off x="424070" y="1944204"/>
            <a:ext cx="11861800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4454" indent="-384454" algn="just" defTabSz="578358">
              <a:lnSpc>
                <a:spcPct val="80000"/>
              </a:lnSpc>
              <a:spcBef>
                <a:spcPts val="1700"/>
              </a:spcBef>
              <a:buSzTx/>
              <a:buNone/>
              <a:defRPr sz="2970">
                <a:solidFill>
                  <a:srgbClr val="C4B6D9"/>
                </a:solidFill>
              </a:defRPr>
            </a:pPr>
            <a:r>
              <a:rPr lang="cs-CZ" sz="3000" dirty="0">
                <a:solidFill>
                  <a:schemeClr val="tx1"/>
                </a:solidFill>
              </a:rPr>
              <a:t>V současné době lze podle platné legislativy poskytovat služby péče o děti: </a:t>
            </a:r>
          </a:p>
          <a:p>
            <a:pPr marL="368617" indent="-368617" algn="just" defTabSz="578358">
              <a:lnSpc>
                <a:spcPct val="80000"/>
              </a:lnSpc>
              <a:spcBef>
                <a:spcPts val="1700"/>
              </a:spcBef>
              <a:defRPr sz="2970">
                <a:solidFill>
                  <a:srgbClr val="7153A1"/>
                </a:solidFill>
              </a:defRPr>
            </a:pPr>
            <a:r>
              <a:rPr lang="cs-CZ" sz="3000" b="1" u="sng" dirty="0">
                <a:solidFill>
                  <a:schemeClr val="tx1"/>
                </a:solidFill>
              </a:rPr>
              <a:t>zřízením mateřské školy </a:t>
            </a:r>
            <a:r>
              <a:rPr lang="cs-CZ" sz="3000" dirty="0">
                <a:solidFill>
                  <a:schemeClr val="tx1"/>
                </a:solidFill>
              </a:rPr>
              <a:t>podle zákona č. 561/2004 Sb., o předškolním, základním, středním, vyšším odborném a jiném vzdělávání, ve znění pozdějších předpisů (školský zákon) - věcně spadá pod Ministerstvo školství, mládeže a tělovýchovy; </a:t>
            </a:r>
          </a:p>
          <a:p>
            <a:pPr marL="0" indent="0" algn="just" defTabSz="578358">
              <a:lnSpc>
                <a:spcPct val="80000"/>
              </a:lnSpc>
              <a:spcBef>
                <a:spcPts val="1700"/>
              </a:spcBef>
              <a:buNone/>
              <a:defRPr sz="2970">
                <a:solidFill>
                  <a:srgbClr val="7153A1"/>
                </a:solidFill>
              </a:defRPr>
            </a:pPr>
            <a:endParaRPr lang="cs-CZ" sz="3000" dirty="0">
              <a:solidFill>
                <a:schemeClr val="tx1"/>
              </a:solidFill>
            </a:endParaRPr>
          </a:p>
          <a:p>
            <a:pPr marL="368617" indent="-368617" algn="just" defTabSz="578358">
              <a:lnSpc>
                <a:spcPct val="80000"/>
              </a:lnSpc>
              <a:spcBef>
                <a:spcPts val="1700"/>
              </a:spcBef>
              <a:defRPr sz="2970"/>
            </a:pPr>
            <a:r>
              <a:rPr lang="cs-CZ" sz="3000" dirty="0">
                <a:solidFill>
                  <a:schemeClr val="tx1"/>
                </a:solidFill>
              </a:rPr>
              <a:t>provozováním některé </a:t>
            </a:r>
            <a:r>
              <a:rPr lang="cs-CZ" sz="3000" b="1" u="sng" dirty="0">
                <a:solidFill>
                  <a:schemeClr val="tx1"/>
                </a:solidFill>
              </a:rPr>
              <a:t>z živností péče o děti </a:t>
            </a:r>
            <a:r>
              <a:rPr lang="cs-CZ" sz="3000" dirty="0">
                <a:solidFill>
                  <a:schemeClr val="tx1"/>
                </a:solidFill>
              </a:rPr>
              <a:t>podle zákona č. 455/1991 Sb., o živnostenském podnikání, ve znění pozdějších předpisů (zákon o živnostenském podnikání) - věcně spadá pod Ministerstvo průmyslu a obchodu; </a:t>
            </a:r>
          </a:p>
          <a:p>
            <a:pPr marL="0" indent="0" algn="just" defTabSz="578358">
              <a:lnSpc>
                <a:spcPct val="80000"/>
              </a:lnSpc>
              <a:spcBef>
                <a:spcPts val="1700"/>
              </a:spcBef>
              <a:buNone/>
              <a:defRPr sz="2970"/>
            </a:pPr>
            <a:endParaRPr lang="cs-CZ" sz="3000" dirty="0">
              <a:solidFill>
                <a:schemeClr val="tx1"/>
              </a:solidFill>
            </a:endParaRPr>
          </a:p>
          <a:p>
            <a:pPr marL="368617" indent="-368617" algn="just" defTabSz="578358">
              <a:lnSpc>
                <a:spcPct val="80000"/>
              </a:lnSpc>
              <a:spcBef>
                <a:spcPts val="1700"/>
              </a:spcBef>
              <a:defRPr sz="2970"/>
            </a:pPr>
            <a:r>
              <a:rPr lang="cs-CZ" sz="3000" dirty="0">
                <a:solidFill>
                  <a:schemeClr val="tx1"/>
                </a:solidFill>
              </a:rPr>
              <a:t>poskytováním služby </a:t>
            </a:r>
            <a:r>
              <a:rPr lang="cs-CZ" sz="3000" b="1" u="sng" dirty="0">
                <a:solidFill>
                  <a:schemeClr val="tx1"/>
                </a:solidFill>
              </a:rPr>
              <a:t>péče o dítě v dětské skupině </a:t>
            </a:r>
            <a:r>
              <a:rPr lang="cs-CZ" sz="3000" dirty="0">
                <a:solidFill>
                  <a:schemeClr val="tx1"/>
                </a:solidFill>
              </a:rPr>
              <a:t>podle zákona č. 247/2014 Sb., o poskytování služby péče o dítě v dětské skupině a o změně souvisejících zákonů, ve znění pozdějších předpisů (zákon o dětské skupině) - věcně spadá pod Ministerstvo práce a sociálních věcí.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4AE408F-9223-4E75-AF51-3866A77FEEDA}"/>
              </a:ext>
            </a:extLst>
          </p:cNvPr>
          <p:cNvSpPr txBox="1"/>
          <p:nvPr/>
        </p:nvSpPr>
        <p:spPr>
          <a:xfrm>
            <a:off x="3946939" y="583096"/>
            <a:ext cx="5110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Služby péče o dítě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Historie…"/>
          <p:cNvSpPr txBox="1">
            <a:spLocks noGrp="1"/>
          </p:cNvSpPr>
          <p:nvPr>
            <p:ph type="body" idx="4294967295"/>
          </p:nvPr>
        </p:nvSpPr>
        <p:spPr>
          <a:xfrm>
            <a:off x="340967" y="1374886"/>
            <a:ext cx="12663833" cy="7226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200" b="1" dirty="0"/>
              <a:t>Historie</a:t>
            </a:r>
          </a:p>
          <a:p>
            <a:r>
              <a:rPr lang="cs-CZ" sz="3000" dirty="0"/>
              <a:t>1832 - první opatrovny pro chudé</a:t>
            </a:r>
          </a:p>
          <a:p>
            <a:r>
              <a:rPr lang="cs-CZ" sz="3000" dirty="0"/>
              <a:t>1884 - první městské jesle</a:t>
            </a:r>
          </a:p>
          <a:p>
            <a:r>
              <a:rPr lang="cs-CZ" sz="3000" dirty="0"/>
              <a:t>od r. 1960 - snaha o ucelený systém jeslí a mateřských škol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/>
              <a:t>Současnost</a:t>
            </a:r>
          </a:p>
          <a:p>
            <a:r>
              <a:rPr lang="cs-CZ" sz="3000" dirty="0"/>
              <a:t>31.3.2013 - konec jeslí jako zdravotnických zařízení, přechází pod resort MPSV</a:t>
            </a:r>
          </a:p>
          <a:p>
            <a:r>
              <a:rPr lang="cs-CZ" sz="3000" dirty="0"/>
              <a:t>2014 - Zákon o dětské skupině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2E4A8CF-F352-4E64-B99B-C2FFEF5DD6EA}"/>
              </a:ext>
            </a:extLst>
          </p:cNvPr>
          <p:cNvSpPr txBox="1"/>
          <p:nvPr/>
        </p:nvSpPr>
        <p:spPr>
          <a:xfrm>
            <a:off x="2766391" y="543889"/>
            <a:ext cx="9095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Institucionální péče - Jesle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DIN Alternate"/>
            <a:ea typeface="DIN Alternate"/>
            <a:cs typeface="DIN Alternate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1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TM04033923[[fn=Hloubka]]</Template>
  <TotalTime>1982</TotalTime>
  <Words>1665</Words>
  <Application>Microsoft Office PowerPoint</Application>
  <PresentationFormat>Vlastní</PresentationFormat>
  <Paragraphs>172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Corbel</vt:lpstr>
      <vt:lpstr>Helvetica</vt:lpstr>
      <vt:lpstr>Helvetica Neue</vt:lpstr>
      <vt:lpstr>Iowan Old Style</vt:lpstr>
      <vt:lpstr>Palatino</vt:lpstr>
      <vt:lpstr>Hloubka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lektor</dc:creator>
  <cp:lastModifiedBy>Syslová</cp:lastModifiedBy>
  <cp:revision>44</cp:revision>
  <dcterms:modified xsi:type="dcterms:W3CDTF">2020-03-22T06:27:21Z</dcterms:modified>
</cp:coreProperties>
</file>