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0" r:id="rId3"/>
    <p:sldId id="268" r:id="rId4"/>
    <p:sldId id="269" r:id="rId5"/>
    <p:sldId id="266" r:id="rId6"/>
    <p:sldId id="259" r:id="rId7"/>
    <p:sldId id="261" r:id="rId8"/>
    <p:sldId id="262" r:id="rId9"/>
    <p:sldId id="263" r:id="rId10"/>
    <p:sldId id="273" r:id="rId11"/>
    <p:sldId id="271" r:id="rId12"/>
    <p:sldId id="272" r:id="rId1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5" d="100"/>
          <a:sy n="55" d="100"/>
        </p:scale>
        <p:origin x="206"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10.06.2020</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1951629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10.06.2020</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4186331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10.06.2020</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5FCBEF">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5FCBEF">
                    <a:lumMod val="60000"/>
                    <a:lumOff val="40000"/>
                  </a:srgbClr>
                </a:solidFill>
                <a:latin typeface="Arial"/>
              </a:rPr>
              <a:t>”</a:t>
            </a:r>
          </a:p>
        </p:txBody>
      </p:sp>
    </p:spTree>
    <p:extLst>
      <p:ext uri="{BB962C8B-B14F-4D97-AF65-F5344CB8AC3E}">
        <p14:creationId xmlns:p14="http://schemas.microsoft.com/office/powerpoint/2010/main" val="903168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10.06.2020</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3693056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10.06.2020</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5FCBEF">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5FCBEF">
                    <a:lumMod val="60000"/>
                    <a:lumOff val="40000"/>
                  </a:srgbClr>
                </a:solidFill>
                <a:latin typeface="Arial"/>
              </a:rPr>
              <a:t>”</a:t>
            </a:r>
          </a:p>
        </p:txBody>
      </p:sp>
    </p:spTree>
    <p:extLst>
      <p:ext uri="{BB962C8B-B14F-4D97-AF65-F5344CB8AC3E}">
        <p14:creationId xmlns:p14="http://schemas.microsoft.com/office/powerpoint/2010/main" val="18560786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10.06.2020</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1685346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10.06.2020</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1072727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10.06.2020</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735451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10.06.2020</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2361031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10.06.2020</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2996658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206DA83-DDAE-4A74-B29B-4FA8C5ACED99}" type="datetimeFigureOut">
              <a:rPr lang="cs-CZ" smtClean="0">
                <a:solidFill>
                  <a:prstClr val="black">
                    <a:tint val="75000"/>
                  </a:prstClr>
                </a:solidFill>
              </a:rPr>
              <a:pPr/>
              <a:t>10.06.2020</a:t>
            </a:fld>
            <a:endParaRPr lang="cs-CZ">
              <a:solidFill>
                <a:prstClr val="black">
                  <a:tint val="75000"/>
                </a:prstClr>
              </a:solidFill>
            </a:endParaRPr>
          </a:p>
        </p:txBody>
      </p:sp>
      <p:sp>
        <p:nvSpPr>
          <p:cNvPr id="6" name="Footer Placeholder 5"/>
          <p:cNvSpPr>
            <a:spLocks noGrp="1"/>
          </p:cNvSpPr>
          <p:nvPr>
            <p:ph type="ftr" sz="quarter" idx="11"/>
          </p:nvPr>
        </p:nvSpPr>
        <p:spPr/>
        <p:txBody>
          <a:bodyPr/>
          <a:lstStyle/>
          <a:p>
            <a:endParaRPr lang="cs-CZ">
              <a:solidFill>
                <a:prstClr val="black">
                  <a:tint val="75000"/>
                </a:prstClr>
              </a:solidFill>
            </a:endParaRPr>
          </a:p>
        </p:txBody>
      </p:sp>
      <p:sp>
        <p:nvSpPr>
          <p:cNvPr id="7" name="Slide Number Placeholder 6"/>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2810302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206DA83-DDAE-4A74-B29B-4FA8C5ACED99}" type="datetimeFigureOut">
              <a:rPr lang="cs-CZ" smtClean="0">
                <a:solidFill>
                  <a:prstClr val="black">
                    <a:tint val="75000"/>
                  </a:prstClr>
                </a:solidFill>
              </a:rPr>
              <a:pPr/>
              <a:t>10.06.2020</a:t>
            </a:fld>
            <a:endParaRPr lang="cs-CZ">
              <a:solidFill>
                <a:prstClr val="black">
                  <a:tint val="75000"/>
                </a:prstClr>
              </a:solidFill>
            </a:endParaRPr>
          </a:p>
        </p:txBody>
      </p:sp>
      <p:sp>
        <p:nvSpPr>
          <p:cNvPr id="8" name="Footer Placeholder 7"/>
          <p:cNvSpPr>
            <a:spLocks noGrp="1"/>
          </p:cNvSpPr>
          <p:nvPr>
            <p:ph type="ftr" sz="quarter" idx="11"/>
          </p:nvPr>
        </p:nvSpPr>
        <p:spPr/>
        <p:txBody>
          <a:bodyPr/>
          <a:lstStyle/>
          <a:p>
            <a:endParaRPr lang="cs-CZ">
              <a:solidFill>
                <a:prstClr val="black">
                  <a:tint val="75000"/>
                </a:prstClr>
              </a:solidFill>
            </a:endParaRPr>
          </a:p>
        </p:txBody>
      </p:sp>
      <p:sp>
        <p:nvSpPr>
          <p:cNvPr id="9" name="Slide Number Placeholder 8"/>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3286941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9206DA83-DDAE-4A74-B29B-4FA8C5ACED99}" type="datetimeFigureOut">
              <a:rPr lang="cs-CZ" smtClean="0">
                <a:solidFill>
                  <a:prstClr val="black">
                    <a:tint val="75000"/>
                  </a:prstClr>
                </a:solidFill>
              </a:rPr>
              <a:pPr/>
              <a:t>10.06.2020</a:t>
            </a:fld>
            <a:endParaRPr lang="cs-CZ">
              <a:solidFill>
                <a:prstClr val="black">
                  <a:tint val="75000"/>
                </a:prstClr>
              </a:solidFill>
            </a:endParaRPr>
          </a:p>
        </p:txBody>
      </p:sp>
      <p:sp>
        <p:nvSpPr>
          <p:cNvPr id="4" name="Footer Placeholder 3"/>
          <p:cNvSpPr>
            <a:spLocks noGrp="1"/>
          </p:cNvSpPr>
          <p:nvPr>
            <p:ph type="ftr" sz="quarter" idx="11"/>
          </p:nvPr>
        </p:nvSpPr>
        <p:spPr/>
        <p:txBody>
          <a:bodyPr/>
          <a:lstStyle/>
          <a:p>
            <a:endParaRPr lang="cs-CZ">
              <a:solidFill>
                <a:prstClr val="black">
                  <a:tint val="75000"/>
                </a:prstClr>
              </a:solidFill>
            </a:endParaRPr>
          </a:p>
        </p:txBody>
      </p:sp>
      <p:sp>
        <p:nvSpPr>
          <p:cNvPr id="5" name="Slide Number Placeholder 4"/>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3140096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06DA83-DDAE-4A74-B29B-4FA8C5ACED99}" type="datetimeFigureOut">
              <a:rPr lang="cs-CZ" smtClean="0">
                <a:solidFill>
                  <a:prstClr val="black">
                    <a:tint val="75000"/>
                  </a:prstClr>
                </a:solidFill>
              </a:rPr>
              <a:pPr/>
              <a:t>10.06.2020</a:t>
            </a:fld>
            <a:endParaRPr lang="cs-CZ">
              <a:solidFill>
                <a:prstClr val="black">
                  <a:tint val="75000"/>
                </a:prstClr>
              </a:solidFill>
            </a:endParaRPr>
          </a:p>
        </p:txBody>
      </p:sp>
      <p:sp>
        <p:nvSpPr>
          <p:cNvPr id="3" name="Footer Placeholder 2"/>
          <p:cNvSpPr>
            <a:spLocks noGrp="1"/>
          </p:cNvSpPr>
          <p:nvPr>
            <p:ph type="ftr" sz="quarter" idx="11"/>
          </p:nvPr>
        </p:nvSpPr>
        <p:spPr/>
        <p:txBody>
          <a:bodyPr/>
          <a:lstStyle/>
          <a:p>
            <a:endParaRPr lang="cs-CZ">
              <a:solidFill>
                <a:prstClr val="black">
                  <a:tint val="75000"/>
                </a:prstClr>
              </a:solidFill>
            </a:endParaRPr>
          </a:p>
        </p:txBody>
      </p:sp>
      <p:sp>
        <p:nvSpPr>
          <p:cNvPr id="4" name="Slide Number Placeholder 3"/>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2183906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9206DA83-DDAE-4A74-B29B-4FA8C5ACED99}" type="datetimeFigureOut">
              <a:rPr lang="cs-CZ" smtClean="0">
                <a:solidFill>
                  <a:prstClr val="black">
                    <a:tint val="75000"/>
                  </a:prstClr>
                </a:solidFill>
              </a:rPr>
              <a:pPr/>
              <a:t>10.06.2020</a:t>
            </a:fld>
            <a:endParaRPr lang="cs-CZ">
              <a:solidFill>
                <a:prstClr val="black">
                  <a:tint val="75000"/>
                </a:prstClr>
              </a:solidFill>
            </a:endParaRPr>
          </a:p>
        </p:txBody>
      </p:sp>
      <p:sp>
        <p:nvSpPr>
          <p:cNvPr id="6" name="Footer Placeholder 5"/>
          <p:cNvSpPr>
            <a:spLocks noGrp="1"/>
          </p:cNvSpPr>
          <p:nvPr>
            <p:ph type="ftr" sz="quarter" idx="11"/>
          </p:nvPr>
        </p:nvSpPr>
        <p:spPr/>
        <p:txBody>
          <a:bodyPr/>
          <a:lstStyle/>
          <a:p>
            <a:endParaRPr lang="cs-CZ">
              <a:solidFill>
                <a:prstClr val="black">
                  <a:tint val="75000"/>
                </a:prstClr>
              </a:solidFill>
            </a:endParaRPr>
          </a:p>
        </p:txBody>
      </p:sp>
      <p:sp>
        <p:nvSpPr>
          <p:cNvPr id="7" name="Slide Number Placeholder 6"/>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3402868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6" name="Footer Placeholder 5"/>
          <p:cNvSpPr>
            <a:spLocks noGrp="1"/>
          </p:cNvSpPr>
          <p:nvPr>
            <p:ph type="ftr" sz="quarter" idx="11"/>
          </p:nvPr>
        </p:nvSpPr>
        <p:spPr/>
        <p:txBody>
          <a:bodyPr/>
          <a:lstStyle/>
          <a:p>
            <a:endParaRPr lang="cs-CZ">
              <a:solidFill>
                <a:prstClr val="black">
                  <a:tint val="75000"/>
                </a:prstClr>
              </a:solidFill>
            </a:endParaRPr>
          </a:p>
        </p:txBody>
      </p:sp>
      <p:sp>
        <p:nvSpPr>
          <p:cNvPr id="7" name="Slide Number Placeholder 6"/>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
        <p:nvSpPr>
          <p:cNvPr id="5" name="Date Placeholder 4"/>
          <p:cNvSpPr>
            <a:spLocks noGrp="1"/>
          </p:cNvSpPr>
          <p:nvPr>
            <p:ph type="dt" sz="half" idx="10"/>
          </p:nvPr>
        </p:nvSpPr>
        <p:spPr/>
        <p:txBody>
          <a:bodyPr/>
          <a:lstStyle/>
          <a:p>
            <a:fld id="{9206DA83-DDAE-4A74-B29B-4FA8C5ACED99}" type="datetimeFigureOut">
              <a:rPr lang="cs-CZ" smtClean="0">
                <a:solidFill>
                  <a:prstClr val="black">
                    <a:tint val="75000"/>
                  </a:prstClr>
                </a:solidFill>
              </a:rPr>
              <a:pPr/>
              <a:t>10.06.2020</a:t>
            </a:fld>
            <a:endParaRPr lang="cs-CZ">
              <a:solidFill>
                <a:prstClr val="black">
                  <a:tint val="75000"/>
                </a:prstClr>
              </a:solidFill>
            </a:endParaRPr>
          </a:p>
        </p:txBody>
      </p:sp>
    </p:spTree>
    <p:extLst>
      <p:ext uri="{BB962C8B-B14F-4D97-AF65-F5344CB8AC3E}">
        <p14:creationId xmlns:p14="http://schemas.microsoft.com/office/powerpoint/2010/main" val="1739429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206DA83-DDAE-4A74-B29B-4FA8C5ACED99}" type="datetimeFigureOut">
              <a:rPr lang="cs-CZ" smtClean="0">
                <a:solidFill>
                  <a:prstClr val="black">
                    <a:tint val="75000"/>
                  </a:prstClr>
                </a:solidFill>
              </a:rPr>
              <a:pPr/>
              <a:t>10.06.2020</a:t>
            </a:fld>
            <a:endParaRPr lang="cs-CZ">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36879780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publicdomainq.net/business-woman-0007163/"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hyperlink" Target="http://www.davidmikolas.cz/"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999584" y="3644186"/>
            <a:ext cx="7766936" cy="1646302"/>
          </a:xfrm>
        </p:spPr>
        <p:txBody>
          <a:bodyPr/>
          <a:lstStyle/>
          <a:p>
            <a:pPr algn="ctr"/>
            <a:r>
              <a:rPr lang="cs-CZ" dirty="0"/>
              <a:t>PRŮBĚŽNÁ PEDAGOGICKÁ PRAXE</a:t>
            </a:r>
          </a:p>
        </p:txBody>
      </p:sp>
      <p:sp>
        <p:nvSpPr>
          <p:cNvPr id="5" name="Podnadpis 4"/>
          <p:cNvSpPr>
            <a:spLocks noGrp="1"/>
          </p:cNvSpPr>
          <p:nvPr>
            <p:ph type="subTitle" idx="1"/>
          </p:nvPr>
        </p:nvSpPr>
        <p:spPr>
          <a:xfrm>
            <a:off x="1676399" y="5463997"/>
            <a:ext cx="6974149" cy="1096899"/>
          </a:xfrm>
        </p:spPr>
        <p:txBody>
          <a:bodyPr>
            <a:normAutofit/>
          </a:bodyPr>
          <a:lstStyle/>
          <a:p>
            <a:pPr algn="ctr"/>
            <a:r>
              <a:rPr lang="cs-CZ" sz="2400" dirty="0"/>
              <a:t>11.6.2020</a:t>
            </a:r>
          </a:p>
        </p:txBody>
      </p:sp>
      <p:pic>
        <p:nvPicPr>
          <p:cNvPr id="4" name="Obrázek 3"/>
          <p:cNvPicPr/>
          <p:nvPr/>
        </p:nvPicPr>
        <p:blipFill>
          <a:blip r:embed="rId2">
            <a:extLst>
              <a:ext uri="{28A0092B-C50C-407E-A947-70E740481C1C}">
                <a14:useLocalDpi xmlns:a14="http://schemas.microsoft.com/office/drawing/2010/main" val="0"/>
              </a:ext>
            </a:extLst>
          </a:blip>
          <a:stretch>
            <a:fillRect/>
          </a:stretch>
        </p:blipFill>
        <p:spPr>
          <a:xfrm>
            <a:off x="1013315" y="205103"/>
            <a:ext cx="7753205" cy="3337014"/>
          </a:xfrm>
          <a:prstGeom prst="rect">
            <a:avLst/>
          </a:prstGeom>
        </p:spPr>
      </p:pic>
    </p:spTree>
    <p:extLst>
      <p:ext uri="{BB962C8B-B14F-4D97-AF65-F5344CB8AC3E}">
        <p14:creationId xmlns:p14="http://schemas.microsoft.com/office/powerpoint/2010/main" val="28903609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r">
              <a:spcBef>
                <a:spcPts val="600"/>
              </a:spcBef>
              <a:spcAft>
                <a:spcPts val="600"/>
              </a:spcAft>
            </a:pPr>
            <a:r>
              <a:rPr lang="cs-CZ" dirty="0" smtClean="0"/>
              <a:t>Efektivní </a:t>
            </a:r>
            <a:r>
              <a:rPr lang="cs-CZ" dirty="0"/>
              <a:t>komunikační dovednosti a </a:t>
            </a:r>
            <a:r>
              <a:rPr lang="cs-CZ" dirty="0" smtClean="0"/>
              <a:t>postupy</a:t>
            </a:r>
            <a:r>
              <a:rPr lang="cs-CZ" dirty="0"/>
              <a:t/>
            </a:r>
            <a:br>
              <a:rPr lang="cs-CZ" dirty="0"/>
            </a:br>
            <a:r>
              <a:rPr lang="cs-CZ" dirty="0" smtClean="0"/>
              <a:t/>
            </a:r>
            <a:br>
              <a:rPr lang="cs-CZ" dirty="0" smtClean="0"/>
            </a:br>
            <a:r>
              <a:rPr lang="cs-CZ" sz="1800" dirty="0" smtClean="0"/>
              <a:t>KOPŘIVA</a:t>
            </a:r>
            <a:r>
              <a:rPr lang="cs-CZ" sz="1800" dirty="0"/>
              <a:t>, P. </a:t>
            </a:r>
            <a:r>
              <a:rPr lang="cs-CZ" sz="1800" dirty="0" smtClean="0"/>
              <a:t>et al.,  </a:t>
            </a:r>
            <a:r>
              <a:rPr lang="cs-CZ" sz="1800" i="1" dirty="0"/>
              <a:t>Respektovat a být respektován</a:t>
            </a:r>
            <a:r>
              <a:rPr lang="cs-CZ" sz="1800" dirty="0"/>
              <a:t>. Kroměříž:  Spirála, 2005</a:t>
            </a:r>
            <a:r>
              <a:rPr lang="cs-CZ" dirty="0"/>
              <a:t/>
            </a:r>
            <a:br>
              <a:rPr lang="cs-CZ" dirty="0"/>
            </a:br>
            <a:endParaRPr lang="cs-CZ" dirty="0"/>
          </a:p>
        </p:txBody>
      </p:sp>
      <p:sp>
        <p:nvSpPr>
          <p:cNvPr id="3" name="Zástupný symbol pro obsah 2"/>
          <p:cNvSpPr>
            <a:spLocks noGrp="1"/>
          </p:cNvSpPr>
          <p:nvPr>
            <p:ph idx="1"/>
          </p:nvPr>
        </p:nvSpPr>
        <p:spPr>
          <a:xfrm>
            <a:off x="677334" y="1930401"/>
            <a:ext cx="8596668" cy="4530360"/>
          </a:xfrm>
        </p:spPr>
        <p:txBody>
          <a:bodyPr>
            <a:noAutofit/>
          </a:bodyPr>
          <a:lstStyle/>
          <a:p>
            <a:r>
              <a:rPr lang="cs-CZ" sz="2000" dirty="0"/>
              <a:t>popis, </a:t>
            </a:r>
            <a:r>
              <a:rPr lang="cs-CZ" sz="2000" dirty="0" smtClean="0"/>
              <a:t>konstatování - </a:t>
            </a:r>
            <a:r>
              <a:rPr lang="cs-CZ" sz="2000" i="1" dirty="0" smtClean="0"/>
              <a:t>Vidím </a:t>
            </a:r>
            <a:r>
              <a:rPr lang="cs-CZ" sz="2000" i="1" dirty="0"/>
              <a:t>(slyším), že... </a:t>
            </a:r>
          </a:p>
          <a:p>
            <a:r>
              <a:rPr lang="cs-CZ" sz="2000" dirty="0"/>
              <a:t>informace, </a:t>
            </a:r>
            <a:r>
              <a:rPr lang="cs-CZ" sz="2000" dirty="0" smtClean="0"/>
              <a:t>sdělení -  </a:t>
            </a:r>
            <a:r>
              <a:rPr lang="cs-CZ" sz="2000" i="1" dirty="0"/>
              <a:t>Je potřeba…; Tohle děláme (tak a tak)...; Pomůže, když…; Když…, tak</a:t>
            </a:r>
            <a:r>
              <a:rPr lang="cs-CZ" sz="2000" i="1" dirty="0" smtClean="0"/>
              <a:t>…</a:t>
            </a:r>
            <a:endParaRPr lang="cs-CZ" sz="2000" i="1" dirty="0"/>
          </a:p>
          <a:p>
            <a:r>
              <a:rPr lang="cs-CZ" sz="2000" dirty="0"/>
              <a:t>vyjádření vlastních očekávání a </a:t>
            </a:r>
            <a:r>
              <a:rPr lang="cs-CZ" sz="2000" dirty="0" smtClean="0"/>
              <a:t>potřeb - </a:t>
            </a:r>
            <a:r>
              <a:rPr lang="cs-CZ" sz="2000" i="1" dirty="0" smtClean="0"/>
              <a:t>Očekávám</a:t>
            </a:r>
            <a:r>
              <a:rPr lang="cs-CZ" sz="2000" i="1" dirty="0"/>
              <a:t>, že... Pomohlo by mi, kdyby... </a:t>
            </a:r>
          </a:p>
          <a:p>
            <a:r>
              <a:rPr lang="cs-CZ" sz="2000" dirty="0"/>
              <a:t>možnost </a:t>
            </a:r>
            <a:r>
              <a:rPr lang="cs-CZ" sz="2000" dirty="0" smtClean="0"/>
              <a:t>volby - </a:t>
            </a:r>
            <a:r>
              <a:rPr lang="cs-CZ" sz="2000" i="1" dirty="0"/>
              <a:t>Uděláš to tak… nebo tak…? Můžeš si vybrat. </a:t>
            </a:r>
          </a:p>
          <a:p>
            <a:r>
              <a:rPr lang="cs-CZ" sz="2000" dirty="0"/>
              <a:t>dvě </a:t>
            </a:r>
            <a:r>
              <a:rPr lang="cs-CZ" sz="2000" dirty="0" smtClean="0"/>
              <a:t>slova - Kostky</a:t>
            </a:r>
            <a:r>
              <a:rPr lang="cs-CZ" sz="2000" i="1" dirty="0" smtClean="0"/>
              <a:t>,…! </a:t>
            </a:r>
            <a:endParaRPr lang="cs-CZ" sz="2000" i="1" dirty="0"/>
          </a:p>
          <a:p>
            <a:r>
              <a:rPr lang="cs-CZ" sz="2000" dirty="0" smtClean="0"/>
              <a:t>prostor </a:t>
            </a:r>
            <a:r>
              <a:rPr lang="cs-CZ" sz="2000" dirty="0"/>
              <a:t>pro spoluúčast a </a:t>
            </a:r>
            <a:r>
              <a:rPr lang="cs-CZ" sz="2000" dirty="0" smtClean="0"/>
              <a:t>aktivitu dětí - </a:t>
            </a:r>
            <a:r>
              <a:rPr lang="cs-CZ" sz="2000" i="1" dirty="0"/>
              <a:t>Co s tím uděláme? A co si o tom myslíš ty? </a:t>
            </a:r>
            <a:endParaRPr lang="cs-CZ" sz="2000" i="1" dirty="0" smtClean="0"/>
          </a:p>
          <a:p>
            <a:r>
              <a:rPr lang="cs-CZ" sz="2000" dirty="0" smtClean="0"/>
              <a:t>empatická reakce - </a:t>
            </a:r>
            <a:r>
              <a:rPr lang="cs-CZ" sz="2000" i="1" dirty="0" smtClean="0"/>
              <a:t>Hm, chápu …</a:t>
            </a:r>
          </a:p>
          <a:p>
            <a:r>
              <a:rPr lang="cs-CZ" sz="2000" dirty="0" smtClean="0"/>
              <a:t>já-výroky -  </a:t>
            </a:r>
            <a:r>
              <a:rPr lang="cs-CZ" sz="2000" i="1" dirty="0" smtClean="0"/>
              <a:t>Opravdu se zlobím … Teď už jsem fakt naštvaná …</a:t>
            </a:r>
            <a:endParaRPr lang="cs-CZ" sz="2000" i="1" dirty="0"/>
          </a:p>
        </p:txBody>
      </p:sp>
    </p:spTree>
    <p:extLst>
      <p:ext uri="{BB962C8B-B14F-4D97-AF65-F5344CB8AC3E}">
        <p14:creationId xmlns:p14="http://schemas.microsoft.com/office/powerpoint/2010/main" val="16926008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Pozorovací arch</a:t>
            </a:r>
            <a:endParaRPr lang="cs-CZ" dirty="0"/>
          </a:p>
        </p:txBody>
      </p:sp>
      <p:sp>
        <p:nvSpPr>
          <p:cNvPr id="3" name="Zástupný symbol pro obsah 2"/>
          <p:cNvSpPr>
            <a:spLocks noGrp="1"/>
          </p:cNvSpPr>
          <p:nvPr>
            <p:ph idx="1"/>
          </p:nvPr>
        </p:nvSpPr>
        <p:spPr>
          <a:xfrm>
            <a:off x="677334" y="1496291"/>
            <a:ext cx="8596668" cy="4946072"/>
          </a:xfrm>
        </p:spPr>
        <p:txBody>
          <a:bodyPr>
            <a:normAutofit fontScale="92500" lnSpcReduction="10000"/>
          </a:bodyPr>
          <a:lstStyle/>
          <a:p>
            <a:pPr marL="0" indent="0">
              <a:lnSpc>
                <a:spcPct val="120000"/>
              </a:lnSpc>
              <a:spcBef>
                <a:spcPts val="300"/>
              </a:spcBef>
              <a:buNone/>
            </a:pPr>
            <a:r>
              <a:rPr lang="cs-CZ" dirty="0" smtClean="0"/>
              <a:t>Učitelka při komunikaci s dětmi:</a:t>
            </a:r>
          </a:p>
          <a:p>
            <a:pPr>
              <a:lnSpc>
                <a:spcPct val="120000"/>
              </a:lnSpc>
              <a:spcBef>
                <a:spcPts val="300"/>
              </a:spcBef>
            </a:pPr>
            <a:r>
              <a:rPr lang="cs-CZ" dirty="0" smtClean="0"/>
              <a:t>povzbuzuje a oceňuje je,						</a:t>
            </a:r>
          </a:p>
          <a:p>
            <a:pPr>
              <a:lnSpc>
                <a:spcPct val="120000"/>
              </a:lnSpc>
              <a:spcBef>
                <a:spcPts val="300"/>
              </a:spcBef>
            </a:pPr>
            <a:r>
              <a:rPr lang="cs-CZ" dirty="0" smtClean="0"/>
              <a:t>zaměřuje se na pozitiva, </a:t>
            </a:r>
          </a:p>
          <a:p>
            <a:pPr>
              <a:lnSpc>
                <a:spcPct val="120000"/>
              </a:lnSpc>
              <a:spcBef>
                <a:spcPts val="300"/>
              </a:spcBef>
            </a:pPr>
            <a:r>
              <a:rPr lang="cs-CZ" dirty="0" smtClean="0"/>
              <a:t>dává jim možnost volby,</a:t>
            </a:r>
          </a:p>
          <a:p>
            <a:pPr>
              <a:lnSpc>
                <a:spcPct val="120000"/>
              </a:lnSpc>
              <a:spcBef>
                <a:spcPts val="300"/>
              </a:spcBef>
            </a:pPr>
            <a:r>
              <a:rPr lang="cs-CZ" dirty="0" smtClean="0"/>
              <a:t>umožňuje jim spoluúčast na řešení situací a konfliktů,</a:t>
            </a:r>
          </a:p>
          <a:p>
            <a:pPr>
              <a:lnSpc>
                <a:spcPct val="120000"/>
              </a:lnSpc>
              <a:spcBef>
                <a:spcPts val="300"/>
              </a:spcBef>
            </a:pPr>
            <a:r>
              <a:rPr lang="cs-CZ" dirty="0" smtClean="0"/>
              <a:t>popisuje a přijímá jejich emoce bez předsudků,</a:t>
            </a:r>
          </a:p>
          <a:p>
            <a:pPr>
              <a:lnSpc>
                <a:spcPct val="120000"/>
              </a:lnSpc>
              <a:spcBef>
                <a:spcPts val="300"/>
              </a:spcBef>
            </a:pPr>
            <a:r>
              <a:rPr lang="cs-CZ" dirty="0" smtClean="0"/>
              <a:t>dává jim možnost, aby kladly otázky,</a:t>
            </a:r>
          </a:p>
          <a:p>
            <a:pPr>
              <a:lnSpc>
                <a:spcPct val="120000"/>
              </a:lnSpc>
              <a:spcBef>
                <a:spcPts val="300"/>
              </a:spcBef>
            </a:pPr>
            <a:r>
              <a:rPr lang="cs-CZ" dirty="0" smtClean="0"/>
              <a:t>je oslovuje jménem, </a:t>
            </a:r>
          </a:p>
          <a:p>
            <a:pPr>
              <a:lnSpc>
                <a:spcPct val="120000"/>
              </a:lnSpc>
              <a:spcBef>
                <a:spcPts val="300"/>
              </a:spcBef>
            </a:pPr>
            <a:r>
              <a:rPr lang="cs-CZ" dirty="0" smtClean="0"/>
              <a:t>využívá pozitivní popis,</a:t>
            </a:r>
          </a:p>
          <a:p>
            <a:pPr>
              <a:lnSpc>
                <a:spcPct val="120000"/>
              </a:lnSpc>
              <a:spcBef>
                <a:spcPts val="300"/>
              </a:spcBef>
            </a:pPr>
            <a:r>
              <a:rPr lang="cs-CZ" dirty="0" smtClean="0"/>
              <a:t>je zdvořilá/ý,</a:t>
            </a:r>
          </a:p>
          <a:p>
            <a:pPr>
              <a:lnSpc>
                <a:spcPct val="120000"/>
              </a:lnSpc>
              <a:spcBef>
                <a:spcPts val="300"/>
              </a:spcBef>
            </a:pPr>
            <a:r>
              <a:rPr lang="cs-CZ" dirty="0" smtClean="0"/>
              <a:t>naslouchá jim,								</a:t>
            </a:r>
          </a:p>
          <a:p>
            <a:pPr>
              <a:lnSpc>
                <a:spcPct val="120000"/>
              </a:lnSpc>
              <a:spcBef>
                <a:spcPts val="300"/>
              </a:spcBef>
            </a:pPr>
            <a:r>
              <a:rPr lang="cs-CZ" dirty="0" smtClean="0"/>
              <a:t>dokáže se jim omluvit,</a:t>
            </a:r>
          </a:p>
          <a:p>
            <a:pPr>
              <a:lnSpc>
                <a:spcPct val="120000"/>
              </a:lnSpc>
              <a:spcBef>
                <a:spcPts val="300"/>
              </a:spcBef>
            </a:pPr>
            <a:r>
              <a:rPr lang="cs-CZ" dirty="0" smtClean="0"/>
              <a:t>vyjadřuje svá očekávání, </a:t>
            </a:r>
          </a:p>
          <a:p>
            <a:pPr>
              <a:lnSpc>
                <a:spcPct val="120000"/>
              </a:lnSpc>
              <a:spcBef>
                <a:spcPts val="300"/>
              </a:spcBef>
            </a:pPr>
            <a:r>
              <a:rPr lang="cs-CZ" dirty="0" smtClean="0"/>
              <a:t>snižuje polohu a udržuje oční kontakt,</a:t>
            </a:r>
          </a:p>
          <a:p>
            <a:pPr>
              <a:lnSpc>
                <a:spcPct val="120000"/>
              </a:lnSpc>
              <a:spcBef>
                <a:spcPts val="300"/>
              </a:spcBef>
            </a:pPr>
            <a:r>
              <a:rPr lang="cs-CZ" dirty="0" smtClean="0"/>
              <a:t>upozorňuje na pravidla chování …</a:t>
            </a:r>
          </a:p>
          <a:p>
            <a:endParaRPr lang="cs-CZ" dirty="0"/>
          </a:p>
        </p:txBody>
      </p:sp>
    </p:spTree>
    <p:extLst>
      <p:ext uri="{BB962C8B-B14F-4D97-AF65-F5344CB8AC3E}">
        <p14:creationId xmlns:p14="http://schemas.microsoft.com/office/powerpoint/2010/main" val="2243032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normAutofit fontScale="90000"/>
          </a:bodyPr>
          <a:lstStyle/>
          <a:p>
            <a:r>
              <a:rPr lang="cs-CZ" dirty="0" smtClean="0"/>
              <a:t/>
            </a:r>
            <a:br>
              <a:rPr lang="cs-CZ" dirty="0" smtClean="0"/>
            </a:br>
            <a:r>
              <a:rPr lang="cs-CZ" sz="5300" dirty="0" smtClean="0"/>
              <a:t>UŽ VÍTE JAKÝ BUDE VÁŠ CÍL?</a:t>
            </a:r>
            <a:br>
              <a:rPr lang="cs-CZ" sz="5300" dirty="0" smtClean="0"/>
            </a:br>
            <a:r>
              <a:rPr lang="cs-CZ" sz="5300" dirty="0" smtClean="0"/>
              <a:t/>
            </a:r>
            <a:br>
              <a:rPr lang="cs-CZ" sz="5300" dirty="0" smtClean="0"/>
            </a:br>
            <a:r>
              <a:rPr lang="cs-CZ" dirty="0" smtClean="0"/>
              <a:t/>
            </a:r>
            <a:br>
              <a:rPr lang="cs-CZ" dirty="0" smtClean="0"/>
            </a:br>
            <a:r>
              <a:rPr lang="cs-CZ" dirty="0"/>
              <a:t/>
            </a:r>
            <a:br>
              <a:rPr lang="cs-CZ" dirty="0"/>
            </a:br>
            <a:r>
              <a:rPr lang="cs-CZ" dirty="0" smtClean="0"/>
              <a:t/>
            </a:r>
            <a:br>
              <a:rPr lang="cs-CZ" dirty="0" smtClean="0"/>
            </a:br>
            <a:r>
              <a:rPr lang="cs-CZ" dirty="0"/>
              <a:t/>
            </a:r>
            <a:br>
              <a:rPr lang="cs-CZ" dirty="0"/>
            </a:br>
            <a:r>
              <a:rPr lang="cs-CZ" dirty="0" smtClean="0"/>
              <a:t/>
            </a:r>
            <a:br>
              <a:rPr lang="cs-CZ" dirty="0" smtClean="0"/>
            </a:br>
            <a:r>
              <a:rPr lang="cs-CZ" dirty="0"/>
              <a:t/>
            </a:r>
            <a:br>
              <a:rPr lang="cs-CZ" dirty="0"/>
            </a:br>
            <a:r>
              <a:rPr lang="cs-CZ" dirty="0" smtClean="0"/>
              <a:t>												</a:t>
            </a:r>
            <a:r>
              <a:rPr lang="cs-CZ" sz="2700" dirty="0" smtClean="0"/>
              <a:t>Děkuji za pozornost.</a:t>
            </a:r>
            <a:endParaRPr lang="cs-CZ" dirty="0"/>
          </a:p>
        </p:txBody>
      </p:sp>
      <p:pic>
        <p:nvPicPr>
          <p:cNvPr id="10" name="Zástupný symbol pro obsah 9">
            <a:extLst>
              <a:ext uri="{FF2B5EF4-FFF2-40B4-BE49-F238E27FC236}">
                <a16:creationId xmlns:a16="http://schemas.microsoft.com/office/drawing/2014/main" xmlns="" id="{6324D19B-A6C6-4D81-904D-D448D8C82626}"/>
              </a:ext>
            </a:extLst>
          </p:cNvPr>
          <p:cNvPicPr>
            <a:picLocks noGrp="1" noChangeAspect="1"/>
          </p:cNvPicPr>
          <p:nvPr>
            <p:ph idx="1"/>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3676176" y="2090118"/>
            <a:ext cx="3077482" cy="3196305"/>
          </a:xfrm>
          <a:prstGeom prst="rect">
            <a:avLst/>
          </a:prstGeom>
        </p:spPr>
      </p:pic>
    </p:spTree>
    <p:extLst>
      <p:ext uri="{BB962C8B-B14F-4D97-AF65-F5344CB8AC3E}">
        <p14:creationId xmlns:p14="http://schemas.microsoft.com/office/powerpoint/2010/main" val="38227942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4 kroky plánování cílů</a:t>
            </a:r>
            <a:endParaRPr lang="cs-CZ" dirty="0"/>
          </a:p>
        </p:txBody>
      </p:sp>
      <p:sp>
        <p:nvSpPr>
          <p:cNvPr id="3" name="Zástupný symbol pro obsah 2"/>
          <p:cNvSpPr>
            <a:spLocks noGrp="1"/>
          </p:cNvSpPr>
          <p:nvPr>
            <p:ph idx="1"/>
          </p:nvPr>
        </p:nvSpPr>
        <p:spPr/>
        <p:txBody>
          <a:bodyPr>
            <a:normAutofit fontScale="92500" lnSpcReduction="10000"/>
          </a:bodyPr>
          <a:lstStyle/>
          <a:p>
            <a:r>
              <a:rPr lang="cs-CZ" sz="2800" dirty="0" smtClean="0"/>
              <a:t>Analýza současného stavu </a:t>
            </a:r>
          </a:p>
          <a:p>
            <a:pPr marL="0" indent="0">
              <a:buNone/>
            </a:pPr>
            <a:r>
              <a:rPr lang="cs-CZ" sz="2800" dirty="0" smtClean="0"/>
              <a:t>		</a:t>
            </a:r>
            <a:r>
              <a:rPr lang="cs-CZ" sz="2800" dirty="0" smtClean="0">
                <a:solidFill>
                  <a:schemeClr val="accent1">
                    <a:lumMod val="50000"/>
                  </a:schemeClr>
                </a:solidFill>
              </a:rPr>
              <a:t>Kde </a:t>
            </a:r>
            <a:r>
              <a:rPr lang="cs-CZ" sz="2800" dirty="0">
                <a:solidFill>
                  <a:schemeClr val="accent1">
                    <a:lumMod val="50000"/>
                  </a:schemeClr>
                </a:solidFill>
              </a:rPr>
              <a:t>jsme nyní?</a:t>
            </a:r>
          </a:p>
          <a:p>
            <a:r>
              <a:rPr lang="cs-CZ" sz="2800" dirty="0" smtClean="0"/>
              <a:t>Stanovené cílů </a:t>
            </a:r>
          </a:p>
          <a:p>
            <a:pPr marL="0" indent="0">
              <a:buNone/>
            </a:pPr>
            <a:r>
              <a:rPr lang="cs-CZ" sz="2800" dirty="0" smtClean="0"/>
              <a:t>		</a:t>
            </a:r>
            <a:r>
              <a:rPr lang="cs-CZ" sz="2800" dirty="0" smtClean="0">
                <a:solidFill>
                  <a:schemeClr val="accent1">
                    <a:lumMod val="50000"/>
                  </a:schemeClr>
                </a:solidFill>
              </a:rPr>
              <a:t>Kde </a:t>
            </a:r>
            <a:r>
              <a:rPr lang="cs-CZ" sz="2800" dirty="0">
                <a:solidFill>
                  <a:schemeClr val="accent1">
                    <a:lumMod val="50000"/>
                  </a:schemeClr>
                </a:solidFill>
              </a:rPr>
              <a:t>bychom chtěli být? Kam směřujeme?</a:t>
            </a:r>
          </a:p>
          <a:p>
            <a:r>
              <a:rPr lang="cs-CZ" sz="2800" dirty="0" smtClean="0"/>
              <a:t>Strategie </a:t>
            </a:r>
          </a:p>
          <a:p>
            <a:pPr marL="0" indent="0">
              <a:buNone/>
            </a:pPr>
            <a:r>
              <a:rPr lang="cs-CZ" sz="2800" dirty="0" smtClean="0"/>
              <a:t>		</a:t>
            </a:r>
            <a:r>
              <a:rPr lang="cs-CZ" sz="2800" dirty="0" smtClean="0">
                <a:solidFill>
                  <a:schemeClr val="accent1">
                    <a:lumMod val="50000"/>
                  </a:schemeClr>
                </a:solidFill>
              </a:rPr>
              <a:t>Jak </a:t>
            </a:r>
            <a:r>
              <a:rPr lang="cs-CZ" sz="2800" dirty="0">
                <a:solidFill>
                  <a:schemeClr val="accent1">
                    <a:lumMod val="50000"/>
                  </a:schemeClr>
                </a:solidFill>
              </a:rPr>
              <a:t>se tam dostaneme?</a:t>
            </a:r>
          </a:p>
          <a:p>
            <a:r>
              <a:rPr lang="cs-CZ" sz="2800" dirty="0" smtClean="0"/>
              <a:t>Kontrola </a:t>
            </a:r>
          </a:p>
          <a:p>
            <a:pPr marL="0" indent="0">
              <a:buNone/>
            </a:pPr>
            <a:r>
              <a:rPr lang="cs-CZ" sz="2800" dirty="0"/>
              <a:t>	</a:t>
            </a:r>
            <a:r>
              <a:rPr lang="cs-CZ" sz="2800" dirty="0" smtClean="0"/>
              <a:t>	</a:t>
            </a:r>
            <a:r>
              <a:rPr lang="cs-CZ" sz="2800" dirty="0" smtClean="0">
                <a:solidFill>
                  <a:schemeClr val="accent1">
                    <a:lumMod val="50000"/>
                  </a:schemeClr>
                </a:solidFill>
              </a:rPr>
              <a:t>Jak </a:t>
            </a:r>
            <a:r>
              <a:rPr lang="cs-CZ" sz="2800" dirty="0">
                <a:solidFill>
                  <a:schemeClr val="accent1">
                    <a:lumMod val="50000"/>
                  </a:schemeClr>
                </a:solidFill>
              </a:rPr>
              <a:t>poznáme, že jsme se tam dostali?</a:t>
            </a:r>
            <a:endParaRPr lang="cs-CZ" dirty="0">
              <a:solidFill>
                <a:schemeClr val="accent1">
                  <a:lumMod val="50000"/>
                </a:schemeClr>
              </a:solidFill>
            </a:endParaRPr>
          </a:p>
          <a:p>
            <a:endParaRPr lang="cs-CZ" dirty="0"/>
          </a:p>
        </p:txBody>
      </p:sp>
    </p:spTree>
    <p:extLst>
      <p:ext uri="{BB962C8B-B14F-4D97-AF65-F5344CB8AC3E}">
        <p14:creationId xmlns:p14="http://schemas.microsoft.com/office/powerpoint/2010/main" val="3882559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EC44E73-085E-4011-ABB9-B1A7791C2DB0}"/>
              </a:ext>
            </a:extLst>
          </p:cNvPr>
          <p:cNvSpPr>
            <a:spLocks noGrp="1"/>
          </p:cNvSpPr>
          <p:nvPr>
            <p:ph type="title"/>
          </p:nvPr>
        </p:nvSpPr>
        <p:spPr/>
        <p:txBody>
          <a:bodyPr/>
          <a:lstStyle/>
          <a:p>
            <a:r>
              <a:rPr lang="cs-CZ" b="1" dirty="0"/>
              <a:t>Plán osobního pedagogického rozvoje </a:t>
            </a:r>
            <a:endParaRPr lang="cs-CZ" dirty="0"/>
          </a:p>
        </p:txBody>
      </p:sp>
      <p:sp>
        <p:nvSpPr>
          <p:cNvPr id="3" name="Zástupný obsah 2">
            <a:extLst>
              <a:ext uri="{FF2B5EF4-FFF2-40B4-BE49-F238E27FC236}">
                <a16:creationId xmlns:a16="http://schemas.microsoft.com/office/drawing/2014/main" xmlns="" id="{5E8A3C92-E75C-47EF-AF39-BB9D93B4B0E8}"/>
              </a:ext>
            </a:extLst>
          </p:cNvPr>
          <p:cNvSpPr>
            <a:spLocks noGrp="1"/>
          </p:cNvSpPr>
          <p:nvPr>
            <p:ph idx="1"/>
          </p:nvPr>
        </p:nvSpPr>
        <p:spPr>
          <a:xfrm>
            <a:off x="491597" y="1930401"/>
            <a:ext cx="8596668" cy="4568162"/>
          </a:xfrm>
        </p:spPr>
        <p:txBody>
          <a:bodyPr>
            <a:normAutofit fontScale="92500" lnSpcReduction="10000"/>
          </a:bodyPr>
          <a:lstStyle/>
          <a:p>
            <a:r>
              <a:rPr lang="cs-CZ" sz="2400" b="1" i="1" dirty="0" smtClean="0"/>
              <a:t>oblast, do které cíl míří</a:t>
            </a:r>
            <a:endParaRPr lang="cs-CZ" sz="2400" b="1" dirty="0" smtClean="0"/>
          </a:p>
          <a:p>
            <a:r>
              <a:rPr lang="cs-CZ" sz="2400" b="1" i="1" dirty="0" smtClean="0"/>
              <a:t>jak si v současnosti v dané oblasti vedu</a:t>
            </a:r>
            <a:endParaRPr lang="cs-CZ" sz="2400" b="1" dirty="0" smtClean="0"/>
          </a:p>
          <a:p>
            <a:r>
              <a:rPr lang="cs-CZ" sz="2400" b="1" i="1" dirty="0" smtClean="0"/>
              <a:t>formulace cíle na školní rok</a:t>
            </a:r>
            <a:endParaRPr lang="cs-CZ" sz="2400" b="1" dirty="0" smtClean="0"/>
          </a:p>
          <a:p>
            <a:r>
              <a:rPr lang="cs-CZ" sz="2400" b="1" i="1" dirty="0" smtClean="0"/>
              <a:t>cesta </a:t>
            </a:r>
            <a:endParaRPr lang="cs-CZ" sz="2400" b="1" dirty="0" smtClean="0"/>
          </a:p>
          <a:p>
            <a:r>
              <a:rPr lang="cs-CZ" sz="2400" b="1" i="1" dirty="0" smtClean="0"/>
              <a:t>jakou podporu potřebuji a co je prostředkem naplnění cíle</a:t>
            </a:r>
            <a:endParaRPr lang="cs-CZ" sz="2400" b="1" dirty="0" smtClean="0"/>
          </a:p>
          <a:p>
            <a:r>
              <a:rPr lang="cs-CZ" sz="2400" b="1" i="1" dirty="0" smtClean="0"/>
              <a:t>čím doložím, že jsem cíl (s)plnil (v portfoliu, v náslechových hodinách)</a:t>
            </a:r>
            <a:endParaRPr lang="cs-CZ" sz="2400" b="1" dirty="0" smtClean="0"/>
          </a:p>
          <a:p>
            <a:r>
              <a:rPr lang="cs-CZ" sz="2400" b="1" i="1" dirty="0" smtClean="0"/>
              <a:t>jak se splnění tohoto cíle odrazí v práci a výkonech dětí (učitelů) naší školy</a:t>
            </a:r>
            <a:endParaRPr lang="cs-CZ" sz="2400" b="1" dirty="0" smtClean="0"/>
          </a:p>
          <a:p>
            <a:r>
              <a:rPr lang="cs-CZ" sz="2400" b="1" i="1" dirty="0" smtClean="0"/>
              <a:t>k jakému dlouhodobému cíli mířím</a:t>
            </a:r>
          </a:p>
          <a:p>
            <a:pPr marL="0" indent="0">
              <a:buNone/>
            </a:pPr>
            <a:r>
              <a:rPr lang="cs-CZ" sz="2400" b="1" i="1" dirty="0" smtClean="0"/>
              <a:t>                                                               (Schenková, H., 2020)</a:t>
            </a:r>
            <a:endParaRPr lang="cs-CZ" sz="2400" b="1" dirty="0"/>
          </a:p>
          <a:p>
            <a:endParaRPr lang="cs-CZ" dirty="0"/>
          </a:p>
          <a:p>
            <a:endParaRPr lang="cs-CZ" dirty="0"/>
          </a:p>
        </p:txBody>
      </p:sp>
    </p:spTree>
    <p:extLst>
      <p:ext uri="{BB962C8B-B14F-4D97-AF65-F5344CB8AC3E}">
        <p14:creationId xmlns:p14="http://schemas.microsoft.com/office/powerpoint/2010/main" val="17560390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Cíl průběžné pedagogické praxe </a:t>
            </a:r>
            <a:br>
              <a:rPr lang="cs-CZ" dirty="0" smtClean="0"/>
            </a:br>
            <a:endParaRPr lang="cs-CZ" dirty="0"/>
          </a:p>
        </p:txBody>
      </p:sp>
      <p:sp>
        <p:nvSpPr>
          <p:cNvPr id="3" name="Zástupný symbol pro obsah 2"/>
          <p:cNvSpPr>
            <a:spLocks noGrp="1"/>
          </p:cNvSpPr>
          <p:nvPr>
            <p:ph idx="1"/>
          </p:nvPr>
        </p:nvSpPr>
        <p:spPr/>
        <p:txBody>
          <a:bodyPr>
            <a:normAutofit fontScale="92500"/>
          </a:bodyPr>
          <a:lstStyle/>
          <a:p>
            <a:r>
              <a:rPr lang="cs-CZ" sz="2800" dirty="0" smtClean="0"/>
              <a:t>Zadání PPP - EFEKTIVNÍ KOMUNIKACE;</a:t>
            </a:r>
          </a:p>
          <a:p>
            <a:r>
              <a:rPr lang="cs-CZ" sz="2800" dirty="0" smtClean="0"/>
              <a:t>Analýza současného stavu – Rámec profesních kvalit …, kritéria efektivní komunikace;</a:t>
            </a:r>
          </a:p>
          <a:p>
            <a:r>
              <a:rPr lang="cs-CZ" sz="2800" dirty="0" smtClean="0"/>
              <a:t>Formulace konkrétních cílů pro příští semestr – Hodnocení studenta …;</a:t>
            </a:r>
          </a:p>
          <a:p>
            <a:r>
              <a:rPr lang="cs-CZ" sz="2800" dirty="0" smtClean="0"/>
              <a:t>Jak </a:t>
            </a:r>
            <a:r>
              <a:rPr lang="cs-CZ" sz="2800" dirty="0"/>
              <a:t>toho dosáhnu </a:t>
            </a:r>
            <a:r>
              <a:rPr lang="cs-CZ" sz="2800" dirty="0" smtClean="0"/>
              <a:t>- prostředky </a:t>
            </a:r>
            <a:r>
              <a:rPr lang="cs-CZ" sz="2800" dirty="0"/>
              <a:t>k naplnění </a:t>
            </a:r>
            <a:r>
              <a:rPr lang="cs-CZ" sz="2800" dirty="0" smtClean="0"/>
              <a:t>cíle – praxe, literatura, analýza videa;</a:t>
            </a:r>
          </a:p>
          <a:p>
            <a:r>
              <a:rPr lang="cs-CZ" sz="2800" dirty="0" smtClean="0"/>
              <a:t> Jak doložím, že jsem došel k cíli – </a:t>
            </a:r>
            <a:r>
              <a:rPr lang="cs-CZ" sz="2800" dirty="0"/>
              <a:t>p</a:t>
            </a:r>
            <a:r>
              <a:rPr lang="cs-CZ" sz="2800" dirty="0" smtClean="0"/>
              <a:t>ortfolio studenta.</a:t>
            </a:r>
          </a:p>
          <a:p>
            <a:endParaRPr lang="cs-CZ" dirty="0" smtClean="0"/>
          </a:p>
          <a:p>
            <a:endParaRPr lang="cs-CZ" dirty="0"/>
          </a:p>
        </p:txBody>
      </p:sp>
    </p:spTree>
    <p:extLst>
      <p:ext uri="{BB962C8B-B14F-4D97-AF65-F5344CB8AC3E}">
        <p14:creationId xmlns:p14="http://schemas.microsoft.com/office/powerpoint/2010/main" val="40398832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DA323704-6BA6-4C98-8AD9-96A00295F237}"/>
              </a:ext>
            </a:extLst>
          </p:cNvPr>
          <p:cNvSpPr>
            <a:spLocks noGrp="1"/>
          </p:cNvSpPr>
          <p:nvPr>
            <p:ph type="title"/>
          </p:nvPr>
        </p:nvSpPr>
        <p:spPr>
          <a:xfrm>
            <a:off x="677334" y="528917"/>
            <a:ext cx="8596668" cy="1320800"/>
          </a:xfrm>
        </p:spPr>
        <p:txBody>
          <a:bodyPr>
            <a:normAutofit/>
          </a:bodyPr>
          <a:lstStyle/>
          <a:p>
            <a:r>
              <a:rPr lang="cs-CZ" dirty="0"/>
              <a:t>Skupinová </a:t>
            </a:r>
            <a:r>
              <a:rPr lang="cs-CZ" dirty="0" smtClean="0"/>
              <a:t>práce</a:t>
            </a:r>
            <a:r>
              <a:rPr lang="cs-CZ" sz="3100" dirty="0"/>
              <a:t/>
            </a:r>
            <a:br>
              <a:rPr lang="cs-CZ" sz="3100" dirty="0"/>
            </a:br>
            <a:endParaRPr lang="cs-CZ" dirty="0"/>
          </a:p>
        </p:txBody>
      </p:sp>
      <p:sp>
        <p:nvSpPr>
          <p:cNvPr id="3" name="Zástupný obsah 2">
            <a:extLst>
              <a:ext uri="{FF2B5EF4-FFF2-40B4-BE49-F238E27FC236}">
                <a16:creationId xmlns:a16="http://schemas.microsoft.com/office/drawing/2014/main" xmlns="" id="{A935189B-B224-45C8-BD72-32A36557BE17}"/>
              </a:ext>
            </a:extLst>
          </p:cNvPr>
          <p:cNvSpPr>
            <a:spLocks noGrp="1"/>
          </p:cNvSpPr>
          <p:nvPr>
            <p:ph idx="1"/>
          </p:nvPr>
        </p:nvSpPr>
        <p:spPr>
          <a:xfrm>
            <a:off x="677334" y="1585913"/>
            <a:ext cx="8596668" cy="4455449"/>
          </a:xfrm>
        </p:spPr>
        <p:txBody>
          <a:bodyPr>
            <a:normAutofit lnSpcReduction="10000"/>
          </a:bodyPr>
          <a:lstStyle/>
          <a:p>
            <a:pPr marL="0" indent="0">
              <a:buNone/>
            </a:pPr>
            <a:r>
              <a:rPr lang="cs-CZ" sz="2000" dirty="0" smtClean="0"/>
              <a:t>Hodnocení </a:t>
            </a:r>
            <a:r>
              <a:rPr lang="cs-CZ" sz="2000" dirty="0"/>
              <a:t>studenta na průběžné pedagogické praxi </a:t>
            </a:r>
            <a:br>
              <a:rPr lang="cs-CZ" sz="2000" dirty="0"/>
            </a:br>
            <a:endParaRPr lang="cs-CZ" dirty="0"/>
          </a:p>
          <a:p>
            <a:pPr marL="0" indent="0">
              <a:buNone/>
            </a:pPr>
            <a:r>
              <a:rPr lang="cs-CZ" dirty="0" smtClean="0"/>
              <a:t>         4. </a:t>
            </a:r>
            <a:r>
              <a:rPr lang="cs-CZ" dirty="0" smtClean="0"/>
              <a:t>Pro </a:t>
            </a:r>
            <a:r>
              <a:rPr lang="cs-CZ" dirty="0"/>
              <a:t>příští semestr navrhuji tyto cíle svého profesního rozvoje:</a:t>
            </a:r>
          </a:p>
          <a:p>
            <a:pPr>
              <a:buAutoNum type="arabicPeriod" startAt="3"/>
            </a:pPr>
            <a:endParaRPr lang="cs-CZ" dirty="0"/>
          </a:p>
          <a:p>
            <a:endParaRPr lang="cs-CZ" dirty="0" smtClean="0"/>
          </a:p>
          <a:p>
            <a:pPr marL="0" indent="0">
              <a:buNone/>
            </a:pPr>
            <a:endParaRPr lang="cs-CZ" dirty="0" smtClean="0"/>
          </a:p>
          <a:p>
            <a:pPr marL="0" indent="0">
              <a:buNone/>
            </a:pPr>
            <a:r>
              <a:rPr lang="cs-CZ" sz="2400" dirty="0" smtClean="0">
                <a:solidFill>
                  <a:schemeClr val="accent1">
                    <a:lumMod val="50000"/>
                  </a:schemeClr>
                </a:solidFill>
              </a:rPr>
              <a:t>Prodiskutujte</a:t>
            </a:r>
            <a:r>
              <a:rPr lang="cs-CZ" sz="2400" dirty="0">
                <a:solidFill>
                  <a:schemeClr val="accent1">
                    <a:lumMod val="50000"/>
                  </a:schemeClr>
                </a:solidFill>
              </a:rPr>
              <a:t>, </a:t>
            </a:r>
            <a:r>
              <a:rPr lang="cs-CZ" sz="2400" dirty="0" smtClean="0">
                <a:solidFill>
                  <a:schemeClr val="accent1">
                    <a:lumMod val="50000"/>
                  </a:schemeClr>
                </a:solidFill>
              </a:rPr>
              <a:t>nad cíli </a:t>
            </a:r>
            <a:r>
              <a:rPr lang="cs-CZ" sz="2400" dirty="0">
                <a:solidFill>
                  <a:schemeClr val="accent1">
                    <a:lumMod val="50000"/>
                  </a:schemeClr>
                </a:solidFill>
              </a:rPr>
              <a:t>profesního </a:t>
            </a:r>
            <a:r>
              <a:rPr lang="cs-CZ" sz="2400" dirty="0" smtClean="0">
                <a:solidFill>
                  <a:schemeClr val="accent1">
                    <a:lumMod val="50000"/>
                  </a:schemeClr>
                </a:solidFill>
              </a:rPr>
              <a:t>rozvoje, které </a:t>
            </a:r>
            <a:r>
              <a:rPr lang="cs-CZ" sz="2400" dirty="0">
                <a:solidFill>
                  <a:schemeClr val="accent1">
                    <a:lumMod val="50000"/>
                  </a:schemeClr>
                </a:solidFill>
              </a:rPr>
              <a:t>jste si </a:t>
            </a:r>
            <a:r>
              <a:rPr lang="cs-CZ" sz="2400" dirty="0" smtClean="0">
                <a:solidFill>
                  <a:schemeClr val="accent1">
                    <a:lumMod val="50000"/>
                  </a:schemeClr>
                </a:solidFill>
              </a:rPr>
              <a:t>stanovily:</a:t>
            </a:r>
          </a:p>
          <a:p>
            <a:pPr>
              <a:buFontTx/>
              <a:buChar char="-"/>
            </a:pPr>
            <a:r>
              <a:rPr lang="cs-CZ" sz="2400" dirty="0" smtClean="0">
                <a:solidFill>
                  <a:schemeClr val="accent1">
                    <a:lumMod val="50000"/>
                  </a:schemeClr>
                </a:solidFill>
              </a:rPr>
              <a:t>Směřují ke zkvalitnění mých komunikačních dovedností?</a:t>
            </a:r>
          </a:p>
          <a:p>
            <a:pPr>
              <a:buFontTx/>
              <a:buChar char="-"/>
            </a:pPr>
            <a:r>
              <a:rPr lang="cs-CZ" sz="2400" dirty="0" smtClean="0">
                <a:solidFill>
                  <a:schemeClr val="accent1">
                    <a:lumMod val="50000"/>
                  </a:schemeClr>
                </a:solidFill>
              </a:rPr>
              <a:t>Jsou jejich formulace konkrétní?</a:t>
            </a:r>
          </a:p>
          <a:p>
            <a:pPr>
              <a:buFontTx/>
              <a:buChar char="-"/>
            </a:pPr>
            <a:r>
              <a:rPr lang="cs-CZ" sz="2400" dirty="0" smtClean="0">
                <a:solidFill>
                  <a:schemeClr val="accent1">
                    <a:lumMod val="50000"/>
                  </a:schemeClr>
                </a:solidFill>
              </a:rPr>
              <a:t>Jsou vyhodnotitelné?</a:t>
            </a:r>
            <a:endParaRPr lang="cs-CZ" sz="2400" dirty="0">
              <a:solidFill>
                <a:schemeClr val="accent1">
                  <a:lumMod val="50000"/>
                </a:schemeClr>
              </a:solidFill>
            </a:endParaRPr>
          </a:p>
        </p:txBody>
      </p:sp>
      <p:pic>
        <p:nvPicPr>
          <p:cNvPr id="7" name="Obrázek 6" descr="Obsah obrázku muž, lyžování, zebra, letecká doprava&#10;&#10;Popis byl vytvořen automaticky">
            <a:extLst>
              <a:ext uri="{FF2B5EF4-FFF2-40B4-BE49-F238E27FC236}">
                <a16:creationId xmlns:a16="http://schemas.microsoft.com/office/drawing/2014/main" xmlns="" id="{E0EC7A76-7F5A-4655-B140-205CA1D5031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5"/>
              </a:ext>
            </a:extLst>
          </a:blip>
          <a:stretch>
            <a:fillRect/>
          </a:stretch>
        </p:blipFill>
        <p:spPr>
          <a:xfrm>
            <a:off x="7771577" y="1338725"/>
            <a:ext cx="1828800" cy="2152650"/>
          </a:xfrm>
          <a:prstGeom prst="rect">
            <a:avLst/>
          </a:prstGeom>
        </p:spPr>
      </p:pic>
    </p:spTree>
    <p:extLst>
      <p:ext uri="{BB962C8B-B14F-4D97-AF65-F5344CB8AC3E}">
        <p14:creationId xmlns:p14="http://schemas.microsoft.com/office/powerpoint/2010/main" val="40686870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Profesní činnosti</a:t>
            </a:r>
          </a:p>
        </p:txBody>
      </p:sp>
      <p:sp>
        <p:nvSpPr>
          <p:cNvPr id="3" name="Zástupný symbol pro obsah 2"/>
          <p:cNvSpPr>
            <a:spLocks noGrp="1"/>
          </p:cNvSpPr>
          <p:nvPr>
            <p:ph idx="1"/>
          </p:nvPr>
        </p:nvSpPr>
        <p:spPr>
          <a:xfrm>
            <a:off x="677333" y="1662545"/>
            <a:ext cx="9006993" cy="4378817"/>
          </a:xfrm>
        </p:spPr>
        <p:txBody>
          <a:bodyPr/>
          <a:lstStyle/>
          <a:p>
            <a:pPr marL="0" indent="0">
              <a:buNone/>
            </a:pPr>
            <a:r>
              <a:rPr lang="cs-CZ" dirty="0"/>
              <a:t>V Rámci profesních kvalit učitele jsou vyjádřeny v podobě </a:t>
            </a:r>
            <a:r>
              <a:rPr lang="cs-CZ" b="1" dirty="0"/>
              <a:t>kritérií kvality </a:t>
            </a:r>
            <a:r>
              <a:rPr lang="cs-CZ" dirty="0"/>
              <a:t>v osmi oblastech:</a:t>
            </a:r>
            <a:endParaRPr lang="cs-CZ" b="1" i="1" dirty="0"/>
          </a:p>
          <a:p>
            <a:pPr marL="0" indent="0">
              <a:buNone/>
            </a:pPr>
            <a:r>
              <a:rPr lang="cs-CZ" dirty="0"/>
              <a:t>1. Plánování vzdělávací nabídky</a:t>
            </a:r>
            <a:endParaRPr lang="cs-CZ" b="1" i="1" dirty="0"/>
          </a:p>
          <a:p>
            <a:pPr marL="0" indent="0">
              <a:buNone/>
            </a:pPr>
            <a:r>
              <a:rPr lang="cs-CZ" dirty="0"/>
              <a:t>2. Prostředí pro učení</a:t>
            </a:r>
            <a:r>
              <a:rPr lang="cs-CZ" i="1" dirty="0"/>
              <a:t> </a:t>
            </a:r>
            <a:endParaRPr lang="cs-CZ" b="1" i="1" dirty="0"/>
          </a:p>
          <a:p>
            <a:pPr marL="0" indent="0">
              <a:buNone/>
            </a:pPr>
            <a:r>
              <a:rPr lang="cs-CZ" dirty="0"/>
              <a:t>3. Procesy učení</a:t>
            </a:r>
            <a:endParaRPr lang="cs-CZ" b="1" i="1" dirty="0"/>
          </a:p>
          <a:p>
            <a:pPr marL="0" indent="0">
              <a:buNone/>
            </a:pPr>
            <a:r>
              <a:rPr lang="cs-CZ" dirty="0"/>
              <a:t>4. Hodnocení vzdělávacích pokroků dětí</a:t>
            </a:r>
            <a:r>
              <a:rPr lang="cs-CZ" i="1" dirty="0"/>
              <a:t> </a:t>
            </a:r>
            <a:endParaRPr lang="cs-CZ" b="1" i="1" dirty="0"/>
          </a:p>
          <a:p>
            <a:pPr marL="0" indent="0">
              <a:buNone/>
            </a:pPr>
            <a:r>
              <a:rPr lang="cs-CZ" dirty="0"/>
              <a:t>5. Reflexe vzdělávání</a:t>
            </a:r>
            <a:endParaRPr lang="cs-CZ" b="1" i="1" dirty="0"/>
          </a:p>
          <a:p>
            <a:pPr marL="0" indent="0">
              <a:buNone/>
            </a:pPr>
            <a:r>
              <a:rPr lang="cs-CZ" dirty="0"/>
              <a:t>6. Rozvoj školy a spolupráce s kolegy</a:t>
            </a:r>
            <a:r>
              <a:rPr lang="cs-CZ" i="1" dirty="0"/>
              <a:t>   </a:t>
            </a:r>
            <a:endParaRPr lang="cs-CZ" b="1" i="1" dirty="0"/>
          </a:p>
          <a:p>
            <a:pPr marL="0" indent="0">
              <a:buNone/>
            </a:pPr>
            <a:r>
              <a:rPr lang="cs-CZ" dirty="0"/>
              <a:t>7. Spolupráce s rodiči a širší veřejností</a:t>
            </a:r>
            <a:endParaRPr lang="cs-CZ" b="1" i="1" dirty="0"/>
          </a:p>
          <a:p>
            <a:pPr marL="0" indent="0">
              <a:buNone/>
            </a:pPr>
            <a:r>
              <a:rPr lang="cs-CZ" dirty="0"/>
              <a:t>8. Profesní rozvoj učitele </a:t>
            </a:r>
            <a:endParaRPr lang="cs-CZ" b="1" i="1" dirty="0"/>
          </a:p>
          <a:p>
            <a:endParaRPr lang="cs-CZ" dirty="0"/>
          </a:p>
        </p:txBody>
      </p:sp>
    </p:spTree>
    <p:extLst>
      <p:ext uri="{BB962C8B-B14F-4D97-AF65-F5344CB8AC3E}">
        <p14:creationId xmlns:p14="http://schemas.microsoft.com/office/powerpoint/2010/main" val="18003583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2.1	vytváří prostředí vzájemné úcty a respektu</a:t>
            </a:r>
          </a:p>
        </p:txBody>
      </p:sp>
      <p:sp>
        <p:nvSpPr>
          <p:cNvPr id="3" name="Zástupný symbol pro obsah 2"/>
          <p:cNvSpPr>
            <a:spLocks noGrp="1"/>
          </p:cNvSpPr>
          <p:nvPr>
            <p:ph idx="1"/>
          </p:nvPr>
        </p:nvSpPr>
        <p:spPr/>
        <p:txBody>
          <a:bodyPr>
            <a:normAutofit lnSpcReduction="10000"/>
          </a:bodyPr>
          <a:lstStyle/>
          <a:p>
            <a:r>
              <a:rPr lang="cs-CZ" dirty="0"/>
              <a:t>je ke každému dítěti zdvořilý a důsledně vyžaduje od dětí, aby byly zdvořilé vůči sobě navzájem, vyhýbá se ironii; </a:t>
            </a:r>
          </a:p>
          <a:p>
            <a:r>
              <a:rPr lang="cs-CZ" dirty="0"/>
              <a:t>dává prostor k vyjádření vlastních zkušeností, názorů a představ dětí;</a:t>
            </a:r>
          </a:p>
          <a:p>
            <a:r>
              <a:rPr lang="cs-CZ" dirty="0"/>
              <a:t>projevuje vstřícnost, vřelost, zájem a respekt každému dítěti.</a:t>
            </a:r>
          </a:p>
          <a:p>
            <a:pPr marL="0" indent="0" algn="just">
              <a:lnSpc>
                <a:spcPct val="150000"/>
              </a:lnSpc>
              <a:buNone/>
            </a:pPr>
            <a:r>
              <a:rPr lang="cs-CZ" dirty="0"/>
              <a:t>Učitel jde dítěti příkladem v chování a jednání. Měl by tedy být sám vzorem respektujícího chování (Kopřiva et al., 2008). Používá popisný jazyk, který dětem umožňuje lepší orientaci v sobě, ale i v prostředí celé třídy. V jeho komunikaci nepřevládají jeho názory, zkušenosti a požadavky na děti, ale naopak častěji se obrací na děti s dotazy na jejich názory a zkušenosti. Využívá aktivní naslouchání a pozitivní neverbální komunikaci (úsměv), projevuje zájem o děti.</a:t>
            </a:r>
          </a:p>
          <a:p>
            <a:endParaRPr lang="cs-CZ" dirty="0"/>
          </a:p>
        </p:txBody>
      </p:sp>
    </p:spTree>
    <p:extLst>
      <p:ext uri="{BB962C8B-B14F-4D97-AF65-F5344CB8AC3E}">
        <p14:creationId xmlns:p14="http://schemas.microsoft.com/office/powerpoint/2010/main" val="18327726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2.3 vyjadřuje dětem důvěru a pozitivní očekávání, podporuje jejich sebedůvěru:</a:t>
            </a:r>
            <a:br>
              <a:rPr lang="cs-CZ" dirty="0"/>
            </a:br>
            <a:endParaRPr lang="cs-CZ" dirty="0"/>
          </a:p>
        </p:txBody>
      </p:sp>
      <p:sp>
        <p:nvSpPr>
          <p:cNvPr id="3" name="Zástupný symbol pro obsah 2"/>
          <p:cNvSpPr>
            <a:spLocks noGrp="1"/>
          </p:cNvSpPr>
          <p:nvPr>
            <p:ph idx="1"/>
          </p:nvPr>
        </p:nvSpPr>
        <p:spPr>
          <a:xfrm>
            <a:off x="677334" y="2160589"/>
            <a:ext cx="8596668" cy="4212502"/>
          </a:xfrm>
        </p:spPr>
        <p:txBody>
          <a:bodyPr>
            <a:normAutofit/>
          </a:bodyPr>
          <a:lstStyle/>
          <a:p>
            <a:r>
              <a:rPr lang="cs-CZ" dirty="0"/>
              <a:t>staví na silných stránkách dítěte; </a:t>
            </a:r>
          </a:p>
          <a:p>
            <a:r>
              <a:rPr lang="cs-CZ" dirty="0"/>
              <a:t>vytváří situace, ve kterých může dítě prožít úspěch, podporuje snahu dítěte, povzbuzuje ho („Zkus to ještě jednou, už jsi blízko, to dokážeš, neboj se…“).</a:t>
            </a:r>
          </a:p>
          <a:p>
            <a:pPr marL="0" indent="0" algn="just">
              <a:lnSpc>
                <a:spcPct val="150000"/>
              </a:lnSpc>
              <a:buNone/>
            </a:pPr>
            <a:r>
              <a:rPr lang="cs-CZ" dirty="0"/>
              <a:t>V souladu s RVP PV „podporuje děti v samostatných pokusech, je uznalý, dostatečně oceňuje a vyhodnocuje konkrétní projevy a výkony dítěte a přiměřeně na ně reaguje pozitivním oceněním, vyvaruje se paušálních pochval stejně jako odsudků“. Zaměřuje se na silné stránky, tzn. oceňuje, co se dítěti již podařilo a neupozorňuje na to, co se dítěti nedaří. Využívá dětí, které mají větší zkušenosti nebo se jim daří některé činnosti víc k tomu, aby např. vedly skupinovou práci.</a:t>
            </a:r>
            <a:endParaRPr lang="cs-CZ" b="1" i="1" dirty="0"/>
          </a:p>
          <a:p>
            <a:endParaRPr lang="cs-CZ" dirty="0"/>
          </a:p>
        </p:txBody>
      </p:sp>
    </p:spTree>
    <p:extLst>
      <p:ext uri="{BB962C8B-B14F-4D97-AF65-F5344CB8AC3E}">
        <p14:creationId xmlns:p14="http://schemas.microsoft.com/office/powerpoint/2010/main" val="1634628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3.5 komunikuje s dětmi způsobem, který odpovídá jejich věku, kultivovaně, jasně, srozumitelně  </a:t>
            </a:r>
            <a:r>
              <a:rPr lang="cs-CZ" dirty="0">
                <a:solidFill>
                  <a:srgbClr val="000000"/>
                </a:solidFill>
                <a:latin typeface="Times New Roman" panose="02020603050405020304" pitchFamily="18" charset="0"/>
                <a:ea typeface="Times New Roman" panose="02020603050405020304" pitchFamily="18" charset="0"/>
              </a:rPr>
              <a:t>  </a:t>
            </a:r>
            <a:r>
              <a:rPr lang="cs-CZ" b="1" i="1" dirty="0">
                <a:solidFill>
                  <a:srgbClr val="000000"/>
                </a:solidFill>
                <a:latin typeface="Times New Roman" panose="02020603050405020304" pitchFamily="18" charset="0"/>
                <a:ea typeface="Times New Roman" panose="02020603050405020304" pitchFamily="18" charset="0"/>
              </a:rPr>
              <a:t/>
            </a:r>
            <a:br>
              <a:rPr lang="cs-CZ" b="1" i="1" dirty="0">
                <a:solidFill>
                  <a:srgbClr val="000000"/>
                </a:solidFill>
                <a:latin typeface="Times New Roman" panose="02020603050405020304" pitchFamily="18" charset="0"/>
                <a:ea typeface="Times New Roman" panose="02020603050405020304" pitchFamily="18" charset="0"/>
              </a:rPr>
            </a:br>
            <a:endParaRPr lang="cs-CZ" dirty="0"/>
          </a:p>
        </p:txBody>
      </p:sp>
      <p:sp>
        <p:nvSpPr>
          <p:cNvPr id="3" name="Zástupný symbol pro obsah 2"/>
          <p:cNvSpPr>
            <a:spLocks noGrp="1"/>
          </p:cNvSpPr>
          <p:nvPr>
            <p:ph idx="1"/>
          </p:nvPr>
        </p:nvSpPr>
        <p:spPr>
          <a:xfrm>
            <a:off x="677334" y="2437680"/>
            <a:ext cx="8596668" cy="3880773"/>
          </a:xfrm>
        </p:spPr>
        <p:txBody>
          <a:bodyPr/>
          <a:lstStyle/>
          <a:p>
            <a:pPr lvl="0">
              <a:lnSpc>
                <a:spcPct val="150000"/>
              </a:lnSpc>
              <a:tabLst>
                <a:tab pos="571500" algn="l"/>
              </a:tabLst>
            </a:pPr>
            <a:r>
              <a:rPr lang="cs-CZ" dirty="0"/>
              <a:t>při vzdělávání používá spisovnou češtinu;</a:t>
            </a:r>
          </a:p>
          <a:p>
            <a:pPr lvl="0">
              <a:lnSpc>
                <a:spcPct val="150000"/>
              </a:lnSpc>
              <a:tabLst>
                <a:tab pos="571500" algn="l"/>
              </a:tabLst>
            </a:pPr>
            <a:r>
              <a:rPr lang="cs-CZ" dirty="0"/>
              <a:t>vyjadřuje se jazykem srozumitelným pro děti;</a:t>
            </a:r>
          </a:p>
          <a:p>
            <a:pPr lvl="0">
              <a:lnSpc>
                <a:spcPct val="150000"/>
              </a:lnSpc>
              <a:tabLst>
                <a:tab pos="571500" algn="l"/>
              </a:tabLst>
            </a:pPr>
            <a:r>
              <a:rPr lang="cs-CZ" dirty="0"/>
              <a:t>hojně využívá prostředky neverbální komunikace.</a:t>
            </a:r>
          </a:p>
          <a:p>
            <a:pPr marL="0" indent="0" algn="just">
              <a:lnSpc>
                <a:spcPct val="150000"/>
              </a:lnSpc>
              <a:buNone/>
            </a:pPr>
            <a:r>
              <a:rPr lang="cs-CZ" dirty="0"/>
              <a:t>Učitel používá jednoduché výrazy, ale nerezignuje při tom na odborný jazyk. Srozumitelnost neznamená používat zdrobněliny. Naopak, těm se vyhýbá. Tam, kde je to vhodné, např. při oceňování dětí, používá např. zvednutý palec, zvednuté obočí jako znak údivu apod.</a:t>
            </a:r>
          </a:p>
          <a:p>
            <a:endParaRPr lang="cs-CZ" dirty="0"/>
          </a:p>
        </p:txBody>
      </p:sp>
    </p:spTree>
    <p:extLst>
      <p:ext uri="{BB962C8B-B14F-4D97-AF65-F5344CB8AC3E}">
        <p14:creationId xmlns:p14="http://schemas.microsoft.com/office/powerpoint/2010/main" val="314108521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otalTime>396</TotalTime>
  <Words>587</Words>
  <Application>Microsoft Office PowerPoint</Application>
  <PresentationFormat>Širokoúhlá obrazovka</PresentationFormat>
  <Paragraphs>87</Paragraphs>
  <Slides>12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12</vt:i4>
      </vt:variant>
    </vt:vector>
  </HeadingPairs>
  <TitlesOfParts>
    <vt:vector size="17" baseType="lpstr">
      <vt:lpstr>Arial</vt:lpstr>
      <vt:lpstr>Times New Roman</vt:lpstr>
      <vt:lpstr>Trebuchet MS</vt:lpstr>
      <vt:lpstr>Wingdings 3</vt:lpstr>
      <vt:lpstr>Faseta</vt:lpstr>
      <vt:lpstr>PRŮBĚŽNÁ PEDAGOGICKÁ PRAXE</vt:lpstr>
      <vt:lpstr>4 kroky plánování cílů</vt:lpstr>
      <vt:lpstr>Plán osobního pedagogického rozvoje </vt:lpstr>
      <vt:lpstr>Cíl průběžné pedagogické praxe  </vt:lpstr>
      <vt:lpstr>Skupinová práce </vt:lpstr>
      <vt:lpstr>Profesní činnosti</vt:lpstr>
      <vt:lpstr>2.1 vytváří prostředí vzájemné úcty a respektu</vt:lpstr>
      <vt:lpstr>2.3 vyjadřuje dětem důvěru a pozitivní očekávání, podporuje jejich sebedůvěru: </vt:lpstr>
      <vt:lpstr>3.5 komunikuje s dětmi způsobem, který odpovídá jejich věku, kultivovaně, jasně, srozumitelně     </vt:lpstr>
      <vt:lpstr>Efektivní komunikační dovednosti a postupy  KOPŘIVA, P. et al.,  Respektovat a být respektován. Kroměříž:  Spirála, 2005 </vt:lpstr>
      <vt:lpstr>Pozorovací arch</vt:lpstr>
      <vt:lpstr> UŽ VÍTE JAKÝ BUDE VÁŠ CÍL?                    Děkuji za pozornost.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PRŮBĚŽNÁ PEDAGOGICKÁ PRAXE</dc:title>
  <dc:creator>Lucie Štěpánková</dc:creator>
  <cp:lastModifiedBy>Lucie Štěpánková</cp:lastModifiedBy>
  <cp:revision>23</cp:revision>
  <dcterms:created xsi:type="dcterms:W3CDTF">2020-02-18T18:24:07Z</dcterms:created>
  <dcterms:modified xsi:type="dcterms:W3CDTF">2020-06-10T22:17:36Z</dcterms:modified>
</cp:coreProperties>
</file>