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264" r:id="rId39"/>
    <p:sldId id="267" r:id="rId40"/>
    <p:sldId id="301" r:id="rId41"/>
    <p:sldId id="302" r:id="rId42"/>
    <p:sldId id="300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 dětmi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ZŠ, 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4978"/>
            <a:ext cx="8915400" cy="5413022"/>
          </a:xfrm>
        </p:spPr>
        <p:txBody>
          <a:bodyPr>
            <a:normAutofit fontScale="92500"/>
          </a:bodyPr>
          <a:lstStyle/>
          <a:p>
            <a:r>
              <a:rPr lang="cs-CZ" i="1" dirty="0" smtClean="0"/>
              <a:t>„</a:t>
            </a:r>
            <a:r>
              <a:rPr lang="cs-CZ" sz="2400" i="1" dirty="0" smtClean="0"/>
              <a:t>Nesahej na ta kamna, spálíš se!“  </a:t>
            </a:r>
            <a:r>
              <a:rPr lang="cs-CZ" sz="2400" dirty="0" smtClean="0"/>
              <a:t>(zákaz)</a:t>
            </a:r>
          </a:p>
          <a:p>
            <a:r>
              <a:rPr lang="cs-CZ" sz="2400" dirty="0" smtClean="0"/>
              <a:t>„Co s tebe jednou bude? Rosteš pro kriminál.“ (negativní scénář)</a:t>
            </a:r>
          </a:p>
          <a:p>
            <a:r>
              <a:rPr lang="cs-CZ" sz="2400" i="1" dirty="0" smtClean="0"/>
              <a:t>„Ten koberec jsi vyluxoval špatně, zůstalo ti tam spoustu smetí.“ </a:t>
            </a:r>
            <a:r>
              <a:rPr lang="cs-CZ" sz="2400" dirty="0" smtClean="0"/>
              <a:t>(kritika)</a:t>
            </a:r>
          </a:p>
          <a:p>
            <a:r>
              <a:rPr lang="cs-CZ" sz="2400" i="1" dirty="0" smtClean="0"/>
              <a:t>„Kdo </a:t>
            </a:r>
            <a:r>
              <a:rPr lang="cs-CZ" sz="2400" i="1" dirty="0"/>
              <a:t>se má pořád dívat na ta roztahaná trička? Já už nevím, co si s tebou mám počít</a:t>
            </a:r>
            <a:r>
              <a:rPr lang="cs-CZ" sz="2400" i="1" dirty="0" smtClean="0"/>
              <a:t>!“</a:t>
            </a:r>
            <a:r>
              <a:rPr lang="cs-CZ" sz="2400" dirty="0" smtClean="0"/>
              <a:t> (výčitky, obviňování)</a:t>
            </a:r>
          </a:p>
          <a:p>
            <a:r>
              <a:rPr lang="cs-CZ" sz="2400" i="1" dirty="0" smtClean="0"/>
              <a:t>„Kolikrát </a:t>
            </a:r>
            <a:r>
              <a:rPr lang="cs-CZ" sz="2400" i="1" dirty="0"/>
              <a:t>jsem ti říkala, že bez pravidelné přípravy na vyučování nemůžeš mít dobré výsledky</a:t>
            </a:r>
            <a:r>
              <a:rPr lang="cs-CZ" sz="2400" i="1" dirty="0" smtClean="0"/>
              <a:t>.“ </a:t>
            </a:r>
            <a:r>
              <a:rPr lang="cs-CZ" sz="2400" dirty="0" smtClean="0"/>
              <a:t>(moralizování, poučování)</a:t>
            </a:r>
          </a:p>
          <a:p>
            <a:r>
              <a:rPr lang="cs-CZ" sz="2400" i="1" dirty="0" smtClean="0"/>
              <a:t>„Je </a:t>
            </a:r>
            <a:r>
              <a:rPr lang="cs-CZ" sz="2400" i="1" dirty="0"/>
              <a:t>to matematický </a:t>
            </a:r>
            <a:r>
              <a:rPr lang="cs-CZ" sz="2400" i="1" dirty="0" err="1"/>
              <a:t>antitalent</a:t>
            </a:r>
            <a:r>
              <a:rPr lang="cs-CZ" sz="2400" i="1" dirty="0" smtClean="0"/>
              <a:t>.“ </a:t>
            </a:r>
            <a:r>
              <a:rPr lang="cs-CZ" sz="2400" dirty="0" smtClean="0"/>
              <a:t>(nálepkování)</a:t>
            </a:r>
          </a:p>
          <a:p>
            <a:r>
              <a:rPr lang="cs-CZ" sz="2400" i="1" dirty="0" smtClean="0"/>
              <a:t>„Přestaň </a:t>
            </a:r>
            <a:r>
              <a:rPr lang="cs-CZ" sz="2400" i="1" dirty="0"/>
              <a:t>už házet tím pískem, nebo tě plácnu</a:t>
            </a:r>
            <a:r>
              <a:rPr lang="cs-CZ" sz="2400" i="1" dirty="0" smtClean="0"/>
              <a:t>.“  </a:t>
            </a:r>
            <a:r>
              <a:rPr lang="cs-CZ" sz="2400" dirty="0" smtClean="0"/>
              <a:t>(vyhrožování)</a:t>
            </a:r>
          </a:p>
          <a:p>
            <a:r>
              <a:rPr lang="cs-CZ" sz="2400" i="1" dirty="0" smtClean="0"/>
              <a:t>„Tak </a:t>
            </a:r>
            <a:r>
              <a:rPr lang="cs-CZ" sz="2400" i="1" dirty="0"/>
              <a:t>pojď nám předvést hvězdu, ty naše hvězdo</a:t>
            </a:r>
            <a:r>
              <a:rPr lang="cs-CZ" sz="2400" i="1" dirty="0" smtClean="0"/>
              <a:t>.“  </a:t>
            </a:r>
            <a:r>
              <a:rPr lang="cs-CZ" sz="2400" dirty="0" smtClean="0"/>
              <a:t>(ironie)</a:t>
            </a:r>
            <a:endParaRPr lang="cs-CZ" sz="2400" dirty="0"/>
          </a:p>
          <a:p>
            <a:endParaRPr lang="cs-CZ" sz="2400" i="1" dirty="0" smtClean="0"/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58470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</a:t>
            </a:r>
            <a:r>
              <a:rPr lang="cs-CZ" sz="2000" b="1" u="sng" dirty="0" smtClean="0"/>
              <a:t>obviňování</a:t>
            </a:r>
            <a:endParaRPr lang="cs-CZ" dirty="0"/>
          </a:p>
          <a:p>
            <a:pPr marL="0" indent="0">
              <a:buNone/>
            </a:pPr>
            <a:r>
              <a:rPr lang="cs-CZ" sz="1300" dirty="0"/>
              <a:t>KOPŘIVA, Pavel a kol</a:t>
            </a:r>
            <a:r>
              <a:rPr lang="cs-CZ" sz="1300" dirty="0" smtClean="0"/>
              <a:t>., 2012.</a:t>
            </a:r>
            <a:endParaRPr lang="cs-CZ" sz="1300" dirty="0"/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nachystané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hračky!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se má s tebou pořád zdržovat? Kdybys to aspoň jednou udělal bez říkání, opravdu ti to musím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pořád připomínat?“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Mnohem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efektivnější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bylo použít jiný způsob komunikace, např.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endParaRPr lang="cs-CZ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Honzo,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vidím, že nemáš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své hračky,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které budeme potřebovat. Byla bych ráda, kdybys je příště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sebou vzal,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,,Honzo,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tvoje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750150"/>
            <a:ext cx="9298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r>
              <a:rPr lang="cs-CZ" dirty="0" smtClean="0"/>
              <a:t> </a:t>
            </a:r>
            <a:r>
              <a:rPr lang="cs-CZ" dirty="0"/>
              <a:t>KOPŘIVA, Pavel a kol., 2012.</a:t>
            </a:r>
          </a:p>
          <a:p>
            <a:pPr lvl="0"/>
            <a:r>
              <a:rPr lang="cs-CZ" dirty="0" smtClean="0"/>
              <a:t> </a:t>
            </a:r>
          </a:p>
          <a:p>
            <a:endParaRPr lang="cs-CZ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umytí rukou nemůžeme jít ke stolu obědvat.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Mluvit 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měly dostat co největší prostor k vyjádření vlastních názorů a návrhů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společně potom dojít k dohodám, které jsou přijatelné pro všechny strany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podílet na rozhodování o tom, co se jich týká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vyjádření dohod a pravidel, tím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budou cítit zodpovědnost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0712" y="249190"/>
            <a:ext cx="85399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</a:p>
          <a:p>
            <a:r>
              <a:rPr lang="cs-CZ" dirty="0"/>
              <a:t>KOPŘIVA, Pavel a kol., 2012.</a:t>
            </a:r>
          </a:p>
          <a:p>
            <a:pPr lvl="0"/>
            <a:endParaRPr lang="cs-CZ" b="1" u="sng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cvičení jsi teda dost zvoral. Máš tam jednu chybu vedle druhé. 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Podaná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se dotýká přímo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naší vlastní hodnoty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To, jak byla řečena, v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yvolává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kritiky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potřebujeme spíše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  <a:endParaRPr lang="cs-CZ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věty se ti povedly bez chyby. Ale podívej, v těch ostatních větách to 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se vyznačuje tím, že začíná pozitivním popisem nebo informací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4845" y="1132163"/>
            <a:ext cx="868465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r>
              <a:rPr lang="cs-CZ" dirty="0"/>
              <a:t> KOPŘIVA, Pavel a kol., 2012.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Takové 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to ale děti mohou takhle pochopit a jejich trauma z toho, co ,,způsobily“, může být dlouhodobé.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r>
              <a:rPr lang="cs-CZ" dirty="0"/>
              <a:t> KOPŘIVA, Pavel a kol., 2012.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,,Mně se přeci nemůže nic stát!“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formulovaný pokyn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slyší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dítě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pokyn k tomu, aby onu činnost uskutečnilo, jakoby slyšelo ,,sahej“, ,,lítej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Někdy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pro děti přímo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Strach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si ublíží, jim může bránit v rozvíjení motorických a dalších dovedností.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,,Lavice slouží na psaní, ne k tomu, abychom na ni lezli. Můžeme ji využít, když chceme dosáhnout někam výš, ale to pouze v dohledu dospělého.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965" y="1242413"/>
            <a:ext cx="904027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r>
              <a:rPr lang="cs-CZ" b="1" dirty="0"/>
              <a:t> </a:t>
            </a:r>
            <a:r>
              <a:rPr lang="cs-CZ" sz="1600" dirty="0"/>
              <a:t>KOPŘIVA, Pavel a kol., 2012.</a:t>
            </a:r>
          </a:p>
          <a:p>
            <a:pPr lvl="0"/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i="1" dirty="0"/>
              <a:t>,,Co z tebe bude? </a:t>
            </a:r>
            <a:endParaRPr lang="cs-CZ" sz="2000" dirty="0"/>
          </a:p>
          <a:p>
            <a:r>
              <a:rPr lang="cs-CZ" sz="2000" i="1" dirty="0"/>
              <a:t>          ,,S tebou nemá cenu se zdržovat, ty jsi ztracený případ.“</a:t>
            </a:r>
            <a:endParaRPr lang="cs-CZ" sz="2000" dirty="0"/>
          </a:p>
          <a:p>
            <a:r>
              <a:rPr lang="cs-CZ" sz="2000" i="1" dirty="0"/>
              <a:t>         </a:t>
            </a:r>
            <a:endParaRPr lang="cs-CZ" sz="2000" i="1" dirty="0" smtClean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dirty="0"/>
              <a:t>První reakcí dítěte může </a:t>
            </a:r>
            <a:r>
              <a:rPr lang="cs-CZ" sz="2000" dirty="0" smtClean="0"/>
              <a:t>být </a:t>
            </a:r>
            <a:r>
              <a:rPr lang="cs-CZ" sz="2000" dirty="0"/>
              <a:t>vzdor. To, co dítě o sobě slyší, vytváří představu o sobě samém, a podle toho se také chová.</a:t>
            </a:r>
          </a:p>
          <a:p>
            <a:r>
              <a:rPr lang="cs-CZ" sz="2000" b="1" dirty="0"/>
              <a:t>Negativní hodnocení utvrzuje dítě v představě vlastní neschopnosti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218940"/>
            <a:ext cx="915687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r>
              <a:rPr lang="cs-CZ" dirty="0"/>
              <a:t> KOPŘIVA, Pavel a kol., 2012.</a:t>
            </a:r>
          </a:p>
          <a:p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,,Už se to o mě ví,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teď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nemám žádnou šanci.“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Ilonka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vždy vzorně připravená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72744" y="535901"/>
            <a:ext cx="90667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</a:t>
            </a:r>
            <a:r>
              <a:rPr lang="cs-CZ" b="1" u="sng" dirty="0" smtClean="0"/>
              <a:t>pokyny</a:t>
            </a:r>
          </a:p>
          <a:p>
            <a:endParaRPr lang="cs-CZ" b="1" u="sng" dirty="0"/>
          </a:p>
          <a:p>
            <a:r>
              <a:rPr lang="cs-CZ" dirty="0"/>
              <a:t>KOPŘIVA, Pavel a kol., 2012.</a:t>
            </a:r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bývají vysloveny většinou mírným tónem, nevyvolávají tedy pocit hrozby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plnit pokyny, učíme se 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 –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přijatelných způsobů sdělování požadavků je také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smysluplnost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vědět proč mám něco udělat. Příkazy nedávají odpověď na naše ,,proč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Jedním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přijatelných způsobů sdělování požadavků je objasnění jejich smysluplnosti, informace o tom, proč se má něco udělat.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793767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r>
              <a:rPr lang="cs-CZ" sz="2000" dirty="0"/>
              <a:t>KOPŘIVA, Pavel a kol., 2012.</a:t>
            </a:r>
          </a:p>
          <a:p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zamknu.“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věty vyvolávají v prvé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řadě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Děti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brzy zjistí, že dospělí mají pramalou chuť své hrozby plnit, a to pak vždycky stojí za to zkusit neposlechnout. Vyhrožovat a pak své hrozby neplnit je jeden z důvodů snížení naší autority.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Nejde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 plnit výhružky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přestat vyhrožovat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děti učí vyhovět dospělému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strachu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 to, že je to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ně výhodné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 proto, že uznávají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smysluplnost a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správnost na ně kladených požadavků.</a:t>
            </a: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 </a:t>
            </a:r>
          </a:p>
          <a:p>
            <a:r>
              <a:rPr lang="cs-CZ" dirty="0"/>
              <a:t>KOPŘIVA, Pavel a kol., 2012.</a:t>
            </a:r>
          </a:p>
          <a:p>
            <a:endParaRPr lang="cs-CZ" dirty="0"/>
          </a:p>
          <a:p>
            <a:pPr lvl="0"/>
            <a:r>
              <a:rPr lang="cs-CZ" sz="2000" dirty="0"/>
              <a:t>K</a:t>
            </a:r>
            <a:r>
              <a:rPr lang="cs-CZ" sz="2000" dirty="0" smtClean="0"/>
              <a:t>řik </a:t>
            </a:r>
            <a:r>
              <a:rPr lang="cs-CZ" sz="2000" dirty="0"/>
              <a:t>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ůže </a:t>
            </a:r>
            <a:r>
              <a:rPr lang="cs-CZ" sz="2000" dirty="0"/>
              <a:t>u dětí vyvolat ještě větší strach, vzdor, případně </a:t>
            </a:r>
            <a:r>
              <a:rPr lang="cs-CZ" sz="2000" dirty="0" smtClean="0"/>
              <a:t>proti agresi </a:t>
            </a:r>
            <a:r>
              <a:rPr lang="cs-CZ" sz="2000" dirty="0"/>
              <a:t>(na křik reaguji křikem, házením </a:t>
            </a:r>
            <a:r>
              <a:rPr lang="cs-CZ" sz="2000" dirty="0" smtClean="0"/>
              <a:t>věcí).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K</a:t>
            </a:r>
            <a:r>
              <a:rPr lang="cs-CZ" sz="2000" b="1" dirty="0" smtClean="0"/>
              <a:t>řik </a:t>
            </a:r>
            <a:r>
              <a:rPr lang="cs-CZ" sz="2000" b="1" dirty="0"/>
              <a:t>je většinou projevem hněvu, zlosti, ale také </a:t>
            </a:r>
            <a:r>
              <a:rPr lang="cs-CZ" sz="2000" b="1" dirty="0" smtClean="0"/>
              <a:t>bezmoci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Citlivost </a:t>
            </a:r>
            <a:r>
              <a:rPr lang="cs-CZ" sz="2000" dirty="0"/>
              <a:t>na křik bývá hodně individuální, někomu vadí už jen málo zvýšený tón</a:t>
            </a:r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r>
              <a:rPr lang="cs-CZ" dirty="0"/>
              <a:t> KOPŘIVA, Pavel a kol., 2012.</a:t>
            </a:r>
          </a:p>
          <a:p>
            <a:pPr lvl="0"/>
            <a:endParaRPr lang="cs-CZ" dirty="0" smtClean="0"/>
          </a:p>
          <a:p>
            <a:pPr lvl="0"/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vypadat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uklizená skříň.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dotýká jejich sebeúcty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34525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r>
              <a:rPr lang="cs-CZ" sz="1600" dirty="0"/>
              <a:t> KOPŘIVA, Pavel a kol., 2012.</a:t>
            </a:r>
          </a:p>
          <a:p>
            <a:pPr lvl="0"/>
            <a:endParaRPr lang="cs-CZ" sz="1600" dirty="0" smtClean="0"/>
          </a:p>
          <a:p>
            <a:pPr lvl="0"/>
            <a:endParaRPr lang="cs-CZ" sz="1600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se vyznačuje tím, že se na ni neočekává odpověď, a pokud by zazněla, bylo by dítě nejspíše nařčeno z drzosti. Ten, kdo v běžné komunikaci takové otázky klade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signalizuje druhému i tónem hlasu despekt a nadřazenost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Mohou vzbuzovat pocit bezmoci a následně vzteku.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židli nelezeme, mohli bychom spadnout.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779601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b="1" dirty="0" smtClean="0"/>
          </a:p>
          <a:p>
            <a:pPr lvl="0"/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dirty="0"/>
              <a:t>,,</a:t>
            </a:r>
            <a:r>
              <a:rPr lang="cs-CZ" sz="2000" i="1" dirty="0"/>
              <a:t>Takhle se utírá </a:t>
            </a:r>
            <a:r>
              <a:rPr lang="cs-CZ" sz="2000" i="1" dirty="0" smtClean="0"/>
              <a:t>stůl? </a:t>
            </a:r>
            <a:r>
              <a:rPr lang="cs-CZ" sz="2000" i="1" dirty="0"/>
              <a:t>Tak to asi u vás doma vypadá</a:t>
            </a:r>
            <a:r>
              <a:rPr lang="cs-CZ" sz="2000" i="1" dirty="0" smtClean="0"/>
              <a:t>!“   </a:t>
            </a:r>
            <a:r>
              <a:rPr lang="cs-CZ" sz="2000" i="1" dirty="0"/>
              <a:t>,, Vy snad ani nejste lidi, chováte se jako zvěř!“</a:t>
            </a:r>
            <a:endParaRPr lang="cs-CZ" sz="2000" dirty="0"/>
          </a:p>
          <a:p>
            <a:r>
              <a:rPr lang="cs-CZ" sz="2000" i="1" dirty="0"/>
              <a:t> </a:t>
            </a:r>
            <a:r>
              <a:rPr lang="cs-CZ" sz="2000" i="1" dirty="0" smtClean="0"/>
              <a:t> </a:t>
            </a:r>
            <a:r>
              <a:rPr lang="cs-CZ" sz="2000" i="1" dirty="0"/>
              <a:t>,,Ty jsi ale nechápavá, já už nevím, jak ti to mám vysvětlit!“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</a:t>
            </a:r>
            <a:r>
              <a:rPr lang="cs-CZ" sz="2000" b="1" dirty="0"/>
              <a:t>, urážky zraňují naši sebeúctu</a:t>
            </a:r>
            <a:r>
              <a:rPr lang="cs-CZ" sz="2000" dirty="0"/>
              <a:t>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dirty="0"/>
              <a:t>Někdy si dospělí ani neuvědomují, že používají urážky, protože je sdělují celkem mírným tónem, dokonce je považují za vtipné. </a:t>
            </a:r>
            <a:r>
              <a:rPr lang="cs-CZ" sz="2000" b="1" i="1" dirty="0"/>
              <a:t>To je naše čuňátko.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08991" y="501701"/>
            <a:ext cx="81695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b="1" dirty="0" smtClean="0"/>
          </a:p>
          <a:p>
            <a:pPr lvl="0"/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Honzík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a ponižování jsou přímou agresí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ironie je agrese skrytá pod rouškou humoru a o to je zákeřnější.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Starší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už vědí, o co jde, a zasáhne je to. Pokud se to netýká jich samotných, často se smějí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učitel ukazoval na některé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3"/>
            <a:ext cx="8915400" cy="49970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na to,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na to, kdo to udělal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slůvka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že…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+ co s tím uděláme?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jedna ze základních komunikačních strategií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Podáváme informace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tom, co pomáhá v určité situaci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důsledcích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vidět souvislosti, popisovat jak úspěchy , tak neúspěchy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zvyklostech a domluvených pravidlech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na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vybranou,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</a:t>
            </a:r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nesmí být manipulativní, musí být přijatelný pro obě strany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stačí jen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pohled, gesto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863143"/>
            <a:ext cx="8915400" cy="4750307"/>
          </a:xfrm>
        </p:spPr>
        <p:txBody>
          <a:bodyPr>
            <a:normAutofit fontScale="85000" lnSpcReduction="20000"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Popis, konstatování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výrok, vyjádření emocí 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Informace, sdělení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vlastních očekávání a potřeb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kdyby…)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slova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spoluúčast a aktivitu dětí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Zaměřujeme se na to, CO se stalo</a:t>
            </a:r>
          </a:p>
          <a:p>
            <a:r>
              <a:rPr lang="cs-CZ" sz="2800" dirty="0" smtClean="0"/>
              <a:t>Pomáhají slůvka vidím, slyším, cítím, že…</a:t>
            </a:r>
          </a:p>
          <a:p>
            <a:r>
              <a:rPr lang="cs-CZ" sz="2800" dirty="0" smtClean="0"/>
              <a:t>Můžeme popsat i to, co se opakuje</a:t>
            </a:r>
          </a:p>
          <a:p>
            <a:r>
              <a:rPr lang="cs-CZ" sz="2800" dirty="0" smtClean="0"/>
              <a:t>Popis dává více prostoru než otázky</a:t>
            </a:r>
          </a:p>
          <a:p>
            <a:r>
              <a:rPr lang="cs-CZ" sz="2800" dirty="0" smtClean="0"/>
              <a:t>Při použití popisu, většinou zjistíme důvody</a:t>
            </a:r>
          </a:p>
          <a:p>
            <a:r>
              <a:rPr lang="cs-CZ" sz="2800" dirty="0" smtClean="0"/>
              <a:t>Pomáhá dítěti „uvidět“ souvislosti</a:t>
            </a:r>
          </a:p>
          <a:p>
            <a:r>
              <a:rPr lang="cs-CZ" sz="2800" dirty="0" smtClean="0"/>
              <a:t>Popisovat jak úspěchy tak neúspěchy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víc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47647"/>
            <a:ext cx="8911687" cy="1280890"/>
          </a:xfrm>
        </p:spPr>
        <p:txBody>
          <a:bodyPr/>
          <a:lstStyle/>
          <a:p>
            <a:r>
              <a:rPr lang="cs-CZ" b="1" dirty="0" smtClean="0"/>
              <a:t>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čísla, </a:t>
            </a:r>
            <a:r>
              <a:rPr lang="cs-CZ" sz="3200" b="1" dirty="0" smtClean="0"/>
              <a:t>já výrok </a:t>
            </a:r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b="1" dirty="0" smtClean="0"/>
              <a:t>Vyjádření vlastních 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0356" y="1540189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Zvažování pro a proti</a:t>
            </a:r>
          </a:p>
          <a:p>
            <a:r>
              <a:rPr lang="cs-CZ" sz="2800" dirty="0" smtClean="0"/>
              <a:t>Konkrétní dvě nebo více možností</a:t>
            </a:r>
          </a:p>
          <a:p>
            <a:r>
              <a:rPr lang="cs-CZ" sz="2800" dirty="0" smtClean="0"/>
              <a:t>Výběr:  „co, kdy, pořadí, jak nebo čím, sám nebo ve spolupráci, kolik“</a:t>
            </a:r>
          </a:p>
          <a:p>
            <a:r>
              <a:rPr lang="cs-CZ" sz="2800" dirty="0" smtClean="0"/>
              <a:t>Výběr musí být přijatelný pro obě strany</a:t>
            </a:r>
          </a:p>
          <a:p>
            <a:r>
              <a:rPr lang="cs-CZ" sz="2800" dirty="0" smtClean="0"/>
              <a:t>Nesmí být manipulací</a:t>
            </a:r>
          </a:p>
          <a:p>
            <a:r>
              <a:rPr lang="cs-CZ" sz="2800" dirty="0" smtClean="0"/>
              <a:t>Je to dovednost pro každodenní použití</a:t>
            </a:r>
          </a:p>
          <a:p>
            <a:r>
              <a:rPr lang="cs-CZ" sz="2800" dirty="0" smtClean="0"/>
              <a:t>Podmínkou, převzetí zodpovědnosti nad vlastní volbou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osoby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Pomohou i otázky: </a:t>
            </a:r>
            <a:r>
              <a:rPr lang="cs-CZ" sz="2800" b="1" dirty="0" smtClean="0"/>
              <a:t>„Co navrhuješ?“  „Co s tím uděláme?“</a:t>
            </a:r>
          </a:p>
          <a:p>
            <a:r>
              <a:rPr lang="cs-CZ" sz="2800" dirty="0" smtClean="0"/>
              <a:t>Návrh jako další alternativa k pokynům a radám</a:t>
            </a:r>
          </a:p>
          <a:p>
            <a:r>
              <a:rPr lang="cs-CZ" sz="2800" dirty="0" smtClean="0"/>
              <a:t>Šetřit otázkami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Křičíš jako tygr, kdo to má poslouchat?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to tady neuklidili.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4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7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1843" y="1308833"/>
            <a:ext cx="9379250" cy="4654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5417" y="1540189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Efektivní komunikace naplňuje všechny tři oblasti výchovy, o které se jako učitelé musíme starat:</a:t>
            </a:r>
          </a:p>
          <a:p>
            <a:endParaRPr lang="cs-CZ" sz="2800" dirty="0" smtClean="0"/>
          </a:p>
          <a:p>
            <a:pPr lvl="1"/>
            <a:r>
              <a:rPr lang="cs-CZ" sz="2800" dirty="0" smtClean="0"/>
              <a:t>1. Učit děti důležitým dovednostem a návykům pro život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2. Rozvíjet jejich osobnost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3. Být současně s dětmi v dobrých vztazích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6681" y="1474381"/>
            <a:ext cx="8915400" cy="5181600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„</a:t>
            </a:r>
            <a:r>
              <a:rPr lang="cs-CZ" sz="2800" i="1" dirty="0" smtClean="0"/>
              <a:t>Vidím, že ještě nemáš nachystán své věci.“ </a:t>
            </a:r>
            <a:r>
              <a:rPr lang="cs-CZ" sz="2800" dirty="0" smtClean="0"/>
              <a:t>(popis konstatování)</a:t>
            </a:r>
          </a:p>
          <a:p>
            <a:r>
              <a:rPr lang="cs-CZ" sz="2800" i="1" dirty="0" smtClean="0"/>
              <a:t>„Chci, abys mi o takové věci řekl alespoň den dopředu.“ </a:t>
            </a:r>
            <a:r>
              <a:rPr lang="cs-CZ" sz="2800" dirty="0" smtClean="0"/>
              <a:t>(</a:t>
            </a:r>
            <a:r>
              <a:rPr lang="cs-CZ" sz="2800" dirty="0"/>
              <a:t>Vyjádření vlastních očekávání a </a:t>
            </a:r>
            <a:r>
              <a:rPr lang="cs-CZ" sz="2800" dirty="0" smtClean="0"/>
              <a:t>potřeb)</a:t>
            </a:r>
          </a:p>
          <a:p>
            <a:r>
              <a:rPr lang="cs-CZ" sz="2800" i="1" dirty="0" smtClean="0"/>
              <a:t>„Můžeš ten obrázek nakreslit pastelkami nebo voskovkami.“ </a:t>
            </a:r>
            <a:r>
              <a:rPr lang="cs-CZ" sz="2800" dirty="0" smtClean="0"/>
              <a:t>(Možnost volby)</a:t>
            </a:r>
          </a:p>
          <a:p>
            <a:r>
              <a:rPr lang="cs-CZ" sz="2800" i="1" dirty="0" smtClean="0"/>
              <a:t>„Terezo, přezůvky!“ </a:t>
            </a:r>
            <a:r>
              <a:rPr lang="cs-CZ" sz="2800" dirty="0" smtClean="0"/>
              <a:t>(Dvě slova)</a:t>
            </a:r>
          </a:p>
          <a:p>
            <a:r>
              <a:rPr lang="cs-CZ" sz="2800" i="1" dirty="0" smtClean="0"/>
              <a:t>„Michale, ještě nejsi nachystaný další činnosti. Co s tím uděláme?“ </a:t>
            </a:r>
            <a:r>
              <a:rPr lang="cs-CZ" sz="2800" dirty="0" smtClean="0"/>
              <a:t>(Prostor pro spoluúčast a aktivitu dětí)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KOPŘIVA, Pavel a kol. Respektovat a být respektován. 3. vyd. Bystřice pod Hostýnem: Spirála, 2012. 286 s.</a:t>
            </a:r>
          </a:p>
          <a:p>
            <a:endParaRPr lang="cs-CZ" sz="2800" dirty="0"/>
          </a:p>
          <a:p>
            <a:r>
              <a:rPr lang="cs-CZ" sz="2800" dirty="0" smtClean="0"/>
              <a:t>CANGELOSI, S. James. Strategie řízení třídy: Jak získat a udržet spolupráci žáků ve výuce.  3. vyd. Praha: Portál, 2000. 289 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 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Obsahuje informace pro žáky</a:t>
            </a:r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Výsledek</a:t>
            </a:r>
            <a:r>
              <a:rPr lang="cs-CZ" sz="2800" dirty="0"/>
              <a:t>, chování nebo úspěch </a:t>
            </a:r>
            <a:r>
              <a:rPr lang="cs-CZ" sz="2800" dirty="0" smtClean="0"/>
              <a:t>klasifikuje, zařazuje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Nálepkuje</a:t>
            </a:r>
          </a:p>
          <a:p>
            <a:endParaRPr lang="cs-CZ" sz="2800" dirty="0"/>
          </a:p>
          <a:p>
            <a:r>
              <a:rPr lang="cs-CZ" sz="2800" dirty="0" smtClean="0"/>
              <a:t>Hodnotí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 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3487</Words>
  <Application>Microsoft Office PowerPoint</Application>
  <PresentationFormat>Širokoúhlá obrazovka</PresentationFormat>
  <Paragraphs>370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 dětmi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 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Popis, konstatování</vt:lpstr>
      <vt:lpstr>Informace, sdělení</vt:lpstr>
      <vt:lpstr>Vyjádření vlastních potřeb a očekávání</vt:lpstr>
      <vt:lpstr>Možnost volby</vt:lpstr>
      <vt:lpstr>Dvě slova</vt:lpstr>
      <vt:lpstr>Prostor pro spoluúčast a aktivitu dětí</vt:lpstr>
      <vt:lpstr>Praktické cvičení</vt:lpstr>
      <vt:lpstr>Prezentace aplikace PowerPoint</vt:lpstr>
      <vt:lpstr>Osvojení efektivní komunikace</vt:lpstr>
      <vt:lpstr> Proč bychom ji měli používat?</vt:lpstr>
      <vt:lpstr>Příklady efektivní komunikace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se žáky</dc:title>
  <dc:creator>Monika Havířová</dc:creator>
  <cp:lastModifiedBy>Zaloudikova</cp:lastModifiedBy>
  <cp:revision>48</cp:revision>
  <dcterms:created xsi:type="dcterms:W3CDTF">2014-11-27T09:01:17Z</dcterms:created>
  <dcterms:modified xsi:type="dcterms:W3CDTF">2020-03-15T19:45:30Z</dcterms:modified>
</cp:coreProperties>
</file>