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5"/>
  </p:notesMasterIdLst>
  <p:sldIdLst>
    <p:sldId id="269" r:id="rId5"/>
    <p:sldId id="283" r:id="rId6"/>
    <p:sldId id="270" r:id="rId7"/>
    <p:sldId id="284" r:id="rId8"/>
    <p:sldId id="271" r:id="rId9"/>
    <p:sldId id="273" r:id="rId10"/>
    <p:sldId id="279" r:id="rId11"/>
    <p:sldId id="265" r:id="rId12"/>
    <p:sldId id="266" r:id="rId13"/>
    <p:sldId id="280" r:id="rId14"/>
    <p:sldId id="281" r:id="rId15"/>
    <p:sldId id="282" r:id="rId16"/>
    <p:sldId id="277" r:id="rId17"/>
    <p:sldId id="287" r:id="rId18"/>
    <p:sldId id="261" r:id="rId19"/>
    <p:sldId id="285" r:id="rId20"/>
    <p:sldId id="286" r:id="rId21"/>
    <p:sldId id="259" r:id="rId22"/>
    <p:sldId id="258" r:id="rId23"/>
    <p:sldId id="263" r:id="rId2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řina Poláková" initials="KP" lastIdx="1" clrIdx="0"/>
  <p:cmAuthor id="2" name="Kateřina Poláková" initials="KP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8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E206BB-1548-407B-BE9A-316C96EF0D05}" v="1" dt="2020-05-21T19:49:39.772"/>
    <p1510:client id="{CCE2DF1E-AFC9-4EB1-966D-EC2CBB36FE49}" v="5" dt="2020-05-22T10:32:12.212"/>
    <p1510:client id="{D13EB4A8-16A4-4280-B86A-F9783EE45EEC}" v="6" dt="2020-05-21T16:11:29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67"/>
    <p:restoredTop sz="94280" autoAdjust="0"/>
  </p:normalViewPr>
  <p:slideViewPr>
    <p:cSldViewPr snapToGrid="0" snapToObjects="1">
      <p:cViewPr varScale="1">
        <p:scale>
          <a:sx n="98" d="100"/>
          <a:sy n="98" d="100"/>
        </p:scale>
        <p:origin x="14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Trávníček" userId="4ae6d7d7-9c6d-42eb-8d56-3299eb1b86c5" providerId="ADAL" clId="{CCE2DF1E-AFC9-4EB1-966D-EC2CBB36FE49}"/>
    <pc:docChg chg="undo custSel modSld sldOrd">
      <pc:chgData name="Marek Trávníček" userId="4ae6d7d7-9c6d-42eb-8d56-3299eb1b86c5" providerId="ADAL" clId="{CCE2DF1E-AFC9-4EB1-966D-EC2CBB36FE49}" dt="2020-05-22T10:32:12.212" v="119"/>
      <pc:docMkLst>
        <pc:docMk/>
      </pc:docMkLst>
      <pc:sldChg chg="modSp mod">
        <pc:chgData name="Marek Trávníček" userId="4ae6d7d7-9c6d-42eb-8d56-3299eb1b86c5" providerId="ADAL" clId="{CCE2DF1E-AFC9-4EB1-966D-EC2CBB36FE49}" dt="2020-05-22T10:19:32.343" v="28" actId="1036"/>
        <pc:sldMkLst>
          <pc:docMk/>
          <pc:sldMk cId="388900436" sldId="283"/>
        </pc:sldMkLst>
        <pc:spChg chg="mod">
          <ac:chgData name="Marek Trávníček" userId="4ae6d7d7-9c6d-42eb-8d56-3299eb1b86c5" providerId="ADAL" clId="{CCE2DF1E-AFC9-4EB1-966D-EC2CBB36FE49}" dt="2020-05-22T10:19:10.092" v="27" actId="20577"/>
          <ac:spMkLst>
            <pc:docMk/>
            <pc:sldMk cId="388900436" sldId="283"/>
            <ac:spMk id="12" creationId="{00000000-0000-0000-0000-000000000000}"/>
          </ac:spMkLst>
        </pc:spChg>
        <pc:spChg chg="mod">
          <ac:chgData name="Marek Trávníček" userId="4ae6d7d7-9c6d-42eb-8d56-3299eb1b86c5" providerId="ADAL" clId="{CCE2DF1E-AFC9-4EB1-966D-EC2CBB36FE49}" dt="2020-05-22T10:19:07.836" v="23" actId="20577"/>
          <ac:spMkLst>
            <pc:docMk/>
            <pc:sldMk cId="388900436" sldId="283"/>
            <ac:spMk id="13" creationId="{00000000-0000-0000-0000-000000000000}"/>
          </ac:spMkLst>
        </pc:spChg>
        <pc:picChg chg="mod">
          <ac:chgData name="Marek Trávníček" userId="4ae6d7d7-9c6d-42eb-8d56-3299eb1b86c5" providerId="ADAL" clId="{CCE2DF1E-AFC9-4EB1-966D-EC2CBB36FE49}" dt="2020-05-22T10:19:32.343" v="28" actId="1036"/>
          <ac:picMkLst>
            <pc:docMk/>
            <pc:sldMk cId="388900436" sldId="283"/>
            <ac:picMk id="4" creationId="{00000000-0000-0000-0000-000000000000}"/>
          </ac:picMkLst>
        </pc:picChg>
      </pc:sldChg>
      <pc:sldChg chg="modSp mod ord">
        <pc:chgData name="Marek Trávníček" userId="4ae6d7d7-9c6d-42eb-8d56-3299eb1b86c5" providerId="ADAL" clId="{CCE2DF1E-AFC9-4EB1-966D-EC2CBB36FE49}" dt="2020-05-22T10:21:09.375" v="31" actId="20577"/>
        <pc:sldMkLst>
          <pc:docMk/>
          <pc:sldMk cId="4118691722" sldId="284"/>
        </pc:sldMkLst>
        <pc:spChg chg="mod">
          <ac:chgData name="Marek Trávníček" userId="4ae6d7d7-9c6d-42eb-8d56-3299eb1b86c5" providerId="ADAL" clId="{CCE2DF1E-AFC9-4EB1-966D-EC2CBB36FE49}" dt="2020-05-22T10:21:09.375" v="31" actId="20577"/>
          <ac:spMkLst>
            <pc:docMk/>
            <pc:sldMk cId="4118691722" sldId="284"/>
            <ac:spMk id="6" creationId="{00000000-0000-0000-0000-000000000000}"/>
          </ac:spMkLst>
        </pc:spChg>
      </pc:sldChg>
      <pc:sldChg chg="modSp mod">
        <pc:chgData name="Marek Trávníček" userId="4ae6d7d7-9c6d-42eb-8d56-3299eb1b86c5" providerId="ADAL" clId="{CCE2DF1E-AFC9-4EB1-966D-EC2CBB36FE49}" dt="2020-05-22T10:31:29.091" v="118" actId="115"/>
        <pc:sldMkLst>
          <pc:docMk/>
          <pc:sldMk cId="476482" sldId="285"/>
        </pc:sldMkLst>
        <pc:spChg chg="mod">
          <ac:chgData name="Marek Trávníček" userId="4ae6d7d7-9c6d-42eb-8d56-3299eb1b86c5" providerId="ADAL" clId="{CCE2DF1E-AFC9-4EB1-966D-EC2CBB36FE49}" dt="2020-05-22T10:31:29.091" v="118" actId="115"/>
          <ac:spMkLst>
            <pc:docMk/>
            <pc:sldMk cId="476482" sldId="285"/>
            <ac:spMk id="16" creationId="{00000000-0000-0000-0000-000000000000}"/>
          </ac:spMkLst>
        </pc:spChg>
      </pc:sldChg>
      <pc:sldChg chg="modSp">
        <pc:chgData name="Marek Trávníček" userId="4ae6d7d7-9c6d-42eb-8d56-3299eb1b86c5" providerId="ADAL" clId="{CCE2DF1E-AFC9-4EB1-966D-EC2CBB36FE49}" dt="2020-05-22T10:32:12.212" v="119"/>
        <pc:sldMkLst>
          <pc:docMk/>
          <pc:sldMk cId="2996715456" sldId="286"/>
        </pc:sldMkLst>
        <pc:spChg chg="mod">
          <ac:chgData name="Marek Trávníček" userId="4ae6d7d7-9c6d-42eb-8d56-3299eb1b86c5" providerId="ADAL" clId="{CCE2DF1E-AFC9-4EB1-966D-EC2CBB36FE49}" dt="2020-05-22T10:32:12.212" v="119"/>
          <ac:spMkLst>
            <pc:docMk/>
            <pc:sldMk cId="2996715456" sldId="286"/>
            <ac:spMk id="16" creationId="{00000000-0000-0000-0000-000000000000}"/>
          </ac:spMkLst>
        </pc:spChg>
      </pc:sldChg>
      <pc:sldChg chg="modSp mod">
        <pc:chgData name="Marek Trávníček" userId="4ae6d7d7-9c6d-42eb-8d56-3299eb1b86c5" providerId="ADAL" clId="{CCE2DF1E-AFC9-4EB1-966D-EC2CBB36FE49}" dt="2020-05-22T10:29:31.125" v="102" actId="113"/>
        <pc:sldMkLst>
          <pc:docMk/>
          <pc:sldMk cId="4157997691" sldId="287"/>
        </pc:sldMkLst>
        <pc:spChg chg="mod">
          <ac:chgData name="Marek Trávníček" userId="4ae6d7d7-9c6d-42eb-8d56-3299eb1b86c5" providerId="ADAL" clId="{CCE2DF1E-AFC9-4EB1-966D-EC2CBB36FE49}" dt="2020-05-22T10:29:31.125" v="102" actId="113"/>
          <ac:spMkLst>
            <pc:docMk/>
            <pc:sldMk cId="4157997691" sldId="287"/>
            <ac:spMk id="6" creationId="{00000000-0000-0000-0000-000000000000}"/>
          </ac:spMkLst>
        </pc:spChg>
        <pc:spChg chg="mod">
          <ac:chgData name="Marek Trávníček" userId="4ae6d7d7-9c6d-42eb-8d56-3299eb1b86c5" providerId="ADAL" clId="{CCE2DF1E-AFC9-4EB1-966D-EC2CBB36FE49}" dt="2020-05-22T10:24:43.981" v="49" actId="20577"/>
          <ac:spMkLst>
            <pc:docMk/>
            <pc:sldMk cId="4157997691" sldId="287"/>
            <ac:spMk id="10" creationId="{00000000-0000-0000-0000-000000000000}"/>
          </ac:spMkLst>
        </pc:spChg>
      </pc:sldChg>
    </pc:docChg>
  </pc:docChgLst>
  <pc:docChgLst>
    <pc:chgData name="Marek Trávníček" userId="4ae6d7d7-9c6d-42eb-8d56-3299eb1b86c5" providerId="ADAL" clId="{A4E206BB-1548-407B-BE9A-316C96EF0D05}"/>
    <pc:docChg chg="modSld">
      <pc:chgData name="Marek Trávníček" userId="4ae6d7d7-9c6d-42eb-8d56-3299eb1b86c5" providerId="ADAL" clId="{A4E206BB-1548-407B-BE9A-316C96EF0D05}" dt="2020-05-21T22:11:47.075" v="70" actId="113"/>
      <pc:docMkLst>
        <pc:docMk/>
      </pc:docMkLst>
      <pc:sldChg chg="modSp mod">
        <pc:chgData name="Marek Trávníček" userId="4ae6d7d7-9c6d-42eb-8d56-3299eb1b86c5" providerId="ADAL" clId="{A4E206BB-1548-407B-BE9A-316C96EF0D05}" dt="2020-05-21T22:10:11.690" v="69" actId="20577"/>
        <pc:sldMkLst>
          <pc:docMk/>
          <pc:sldMk cId="357284515" sldId="258"/>
        </pc:sldMkLst>
        <pc:spChg chg="mod">
          <ac:chgData name="Marek Trávníček" userId="4ae6d7d7-9c6d-42eb-8d56-3299eb1b86c5" providerId="ADAL" clId="{A4E206BB-1548-407B-BE9A-316C96EF0D05}" dt="2020-05-21T22:09:43.208" v="50" actId="20577"/>
          <ac:spMkLst>
            <pc:docMk/>
            <pc:sldMk cId="357284515" sldId="258"/>
            <ac:spMk id="11" creationId="{00000000-0000-0000-0000-000000000000}"/>
          </ac:spMkLst>
        </pc:spChg>
        <pc:spChg chg="mod">
          <ac:chgData name="Marek Trávníček" userId="4ae6d7d7-9c6d-42eb-8d56-3299eb1b86c5" providerId="ADAL" clId="{A4E206BB-1548-407B-BE9A-316C96EF0D05}" dt="2020-05-21T22:08:33.850" v="25" actId="113"/>
          <ac:spMkLst>
            <pc:docMk/>
            <pc:sldMk cId="357284515" sldId="258"/>
            <ac:spMk id="13" creationId="{00000000-0000-0000-0000-000000000000}"/>
          </ac:spMkLst>
        </pc:spChg>
        <pc:spChg chg="mod">
          <ac:chgData name="Marek Trávníček" userId="4ae6d7d7-9c6d-42eb-8d56-3299eb1b86c5" providerId="ADAL" clId="{A4E206BB-1548-407B-BE9A-316C96EF0D05}" dt="2020-05-21T22:10:11.690" v="69" actId="20577"/>
          <ac:spMkLst>
            <pc:docMk/>
            <pc:sldMk cId="357284515" sldId="258"/>
            <ac:spMk id="14" creationId="{00000000-0000-0000-0000-000000000000}"/>
          </ac:spMkLst>
        </pc:spChg>
        <pc:spChg chg="mod">
          <ac:chgData name="Marek Trávníček" userId="4ae6d7d7-9c6d-42eb-8d56-3299eb1b86c5" providerId="ADAL" clId="{A4E206BB-1548-407B-BE9A-316C96EF0D05}" dt="2020-05-21T22:09:15.611" v="46" actId="20577"/>
          <ac:spMkLst>
            <pc:docMk/>
            <pc:sldMk cId="357284515" sldId="258"/>
            <ac:spMk id="15" creationId="{00000000-0000-0000-0000-000000000000}"/>
          </ac:spMkLst>
        </pc:spChg>
      </pc:sldChg>
      <pc:sldChg chg="modSp mod">
        <pc:chgData name="Marek Trávníček" userId="4ae6d7d7-9c6d-42eb-8d56-3299eb1b86c5" providerId="ADAL" clId="{A4E206BB-1548-407B-BE9A-316C96EF0D05}" dt="2020-05-21T19:44:57.468" v="3" actId="20577"/>
        <pc:sldMkLst>
          <pc:docMk/>
          <pc:sldMk cId="2756699500" sldId="269"/>
        </pc:sldMkLst>
        <pc:spChg chg="mod">
          <ac:chgData name="Marek Trávníček" userId="4ae6d7d7-9c6d-42eb-8d56-3299eb1b86c5" providerId="ADAL" clId="{A4E206BB-1548-407B-BE9A-316C96EF0D05}" dt="2020-05-21T19:44:57.468" v="3" actId="20577"/>
          <ac:spMkLst>
            <pc:docMk/>
            <pc:sldMk cId="2756699500" sldId="269"/>
            <ac:spMk id="2" creationId="{00000000-0000-0000-0000-000000000000}"/>
          </ac:spMkLst>
        </pc:spChg>
      </pc:sldChg>
      <pc:sldChg chg="modSp mod">
        <pc:chgData name="Marek Trávníček" userId="4ae6d7d7-9c6d-42eb-8d56-3299eb1b86c5" providerId="ADAL" clId="{A4E206BB-1548-407B-BE9A-316C96EF0D05}" dt="2020-05-21T22:11:47.075" v="70" actId="113"/>
        <pc:sldMkLst>
          <pc:docMk/>
          <pc:sldMk cId="1965394691" sldId="273"/>
        </pc:sldMkLst>
        <pc:spChg chg="mod">
          <ac:chgData name="Marek Trávníček" userId="4ae6d7d7-9c6d-42eb-8d56-3299eb1b86c5" providerId="ADAL" clId="{A4E206BB-1548-407B-BE9A-316C96EF0D05}" dt="2020-05-21T22:11:47.075" v="70" actId="113"/>
          <ac:spMkLst>
            <pc:docMk/>
            <pc:sldMk cId="1965394691" sldId="273"/>
            <ac:spMk id="12" creationId="{00000000-0000-0000-0000-000000000000}"/>
          </ac:spMkLst>
        </pc:spChg>
      </pc:sldChg>
      <pc:sldChg chg="modSp mod">
        <pc:chgData name="Marek Trávníček" userId="4ae6d7d7-9c6d-42eb-8d56-3299eb1b86c5" providerId="ADAL" clId="{A4E206BB-1548-407B-BE9A-316C96EF0D05}" dt="2020-05-21T19:48:54.527" v="4" actId="20577"/>
        <pc:sldMkLst>
          <pc:docMk/>
          <pc:sldMk cId="476482" sldId="285"/>
        </pc:sldMkLst>
        <pc:spChg chg="mod">
          <ac:chgData name="Marek Trávníček" userId="4ae6d7d7-9c6d-42eb-8d56-3299eb1b86c5" providerId="ADAL" clId="{A4E206BB-1548-407B-BE9A-316C96EF0D05}" dt="2020-05-21T19:48:54.527" v="4" actId="20577"/>
          <ac:spMkLst>
            <pc:docMk/>
            <pc:sldMk cId="476482" sldId="285"/>
            <ac:spMk id="15" creationId="{00000000-0000-0000-0000-000000000000}"/>
          </ac:spMkLst>
        </pc:spChg>
      </pc:sldChg>
      <pc:sldChg chg="modSp mod">
        <pc:chgData name="Marek Trávníček" userId="4ae6d7d7-9c6d-42eb-8d56-3299eb1b86c5" providerId="ADAL" clId="{A4E206BB-1548-407B-BE9A-316C96EF0D05}" dt="2020-05-21T19:49:39.763" v="5" actId="20577"/>
        <pc:sldMkLst>
          <pc:docMk/>
          <pc:sldMk cId="2996715456" sldId="286"/>
        </pc:sldMkLst>
        <pc:spChg chg="mod">
          <ac:chgData name="Marek Trávníček" userId="4ae6d7d7-9c6d-42eb-8d56-3299eb1b86c5" providerId="ADAL" clId="{A4E206BB-1548-407B-BE9A-316C96EF0D05}" dt="2020-05-21T19:49:39.763" v="5" actId="20577"/>
          <ac:spMkLst>
            <pc:docMk/>
            <pc:sldMk cId="2996715456" sldId="286"/>
            <ac:spMk id="17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1T16:04:04.342" idx="1">
    <p:pos x="8097" y="14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087AA-C056-4124-94F3-0AD2E7F1BAE4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28ACF-2C4E-4739-B5AA-D36D004C9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3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28ACF-2C4E-4739-B5AA-D36D004C9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8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16D9-FD7E-EC47-AEC6-058562855522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5402-FD30-8B4D-9CAA-A517515DC87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352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16D9-FD7E-EC47-AEC6-058562855522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5402-FD30-8B4D-9CAA-A517515DC87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74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16D9-FD7E-EC47-AEC6-058562855522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5402-FD30-8B4D-9CAA-A517515DC87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765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16D9-FD7E-EC47-AEC6-058562855522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5402-FD30-8B4D-9CAA-A517515DC87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334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16D9-FD7E-EC47-AEC6-058562855522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5402-FD30-8B4D-9CAA-A517515DC87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039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16D9-FD7E-EC47-AEC6-058562855522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5402-FD30-8B4D-9CAA-A517515DC87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5544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16D9-FD7E-EC47-AEC6-058562855522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5402-FD30-8B4D-9CAA-A517515DC87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871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16D9-FD7E-EC47-AEC6-058562855522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5402-FD30-8B4D-9CAA-A517515DC87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842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16D9-FD7E-EC47-AEC6-058562855522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5402-FD30-8B4D-9CAA-A517515DC87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842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16D9-FD7E-EC47-AEC6-058562855522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5402-FD30-8B4D-9CAA-A517515DC87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090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16D9-FD7E-EC47-AEC6-058562855522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5402-FD30-8B4D-9CAA-A517515DC87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879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716D9-FD7E-EC47-AEC6-058562855522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25402-FD30-8B4D-9CAA-A517515DC87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573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nojemsky.denik.cz/ctenar-reporter/evropsky-skolni-sportovni-den-rozhybal-pres-350-deti-20191004.html" TargetMode="External"/><Relationship Id="rId5" Type="http://schemas.openxmlformats.org/officeDocument/2006/relationships/hyperlink" Target="https://www.zs-dd.cz/aktuality/254-evropsky-skolsky-sportovni-den" TargetMode="Externa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s://www.zsamskozlany.cz/projekty-skoly/projekty-skoly/evropsky-skolni-sportovni-den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www.ped.muni.cz/wpha/i-letos-odporujeme-evropsky-skolni-sportovni-den-essd/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1.png"/><Relationship Id="rId7" Type="http://schemas.openxmlformats.org/officeDocument/2006/relationships/image" Target="../media/image4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www.facebook.com/essdcz/videos/2391346787581568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sd.e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cebook.com/essdcz/" TargetMode="External"/><Relationship Id="rId5" Type="http://schemas.openxmlformats.org/officeDocument/2006/relationships/hyperlink" Target="http://www.essd.eu/cs/" TargetMode="Externa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microsoft.com/office/2007/relationships/hdphoto" Target="../media/hdphoto3.wdp"/><Relationship Id="rId9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29.png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70"/>
          <a:stretch/>
        </p:blipFill>
        <p:spPr>
          <a:xfrm>
            <a:off x="-1" y="-766769"/>
            <a:ext cx="12192001" cy="83877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1DA620-7BE5-0041-BBF6-D067A8872849}"/>
              </a:ext>
            </a:extLst>
          </p:cNvPr>
          <p:cNvSpPr/>
          <p:nvPr/>
        </p:nvSpPr>
        <p:spPr>
          <a:xfrm>
            <a:off x="0" y="459625"/>
            <a:ext cx="12192000" cy="6858000"/>
          </a:xfrm>
          <a:prstGeom prst="rect">
            <a:avLst/>
          </a:prstGeom>
          <a:gradFill>
            <a:gsLst>
              <a:gs pos="64000">
                <a:schemeClr val="bg1"/>
              </a:gs>
              <a:gs pos="39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96"/>
          <a:stretch/>
        </p:blipFill>
        <p:spPr>
          <a:xfrm>
            <a:off x="0" y="-12018"/>
            <a:ext cx="12192000" cy="14465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0" r="55187" b="9338"/>
          <a:stretch/>
        </p:blipFill>
        <p:spPr>
          <a:xfrm>
            <a:off x="-2" y="3732193"/>
            <a:ext cx="5463540" cy="30632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8" t="12673" r="22937" b="63259"/>
          <a:stretch/>
        </p:blipFill>
        <p:spPr>
          <a:xfrm>
            <a:off x="982978" y="5263813"/>
            <a:ext cx="4892040" cy="16496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7" t="51806" b="18845"/>
          <a:stretch/>
        </p:blipFill>
        <p:spPr>
          <a:xfrm>
            <a:off x="8923020" y="3427126"/>
            <a:ext cx="3268980" cy="201168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14521" y="4133641"/>
            <a:ext cx="458201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EUROPEAN SCHOOL SPORT DAY 2020</a:t>
            </a:r>
            <a:endParaRPr lang="es-ES_tradnl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597213" y="5888592"/>
            <a:ext cx="359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CZECH REPUBLIC</a:t>
            </a:r>
            <a:endParaRPr lang="es-ES_tradnl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837682" y="4049199"/>
            <a:ext cx="1999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www.essd.eu</a:t>
            </a:r>
            <a:endParaRPr lang="es-ES_tradnl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 descr="A picture containing object&#10;&#10;Description automatically generated">
            <a:extLst>
              <a:ext uri="{FF2B5EF4-FFF2-40B4-BE49-F238E27FC236}">
                <a16:creationId xmlns:a16="http://schemas.microsoft.com/office/drawing/2014/main" id="{5E5AE887-7F28-A246-8F2C-76CA99A72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070" y="5802385"/>
            <a:ext cx="2327800" cy="510433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6A4987E-E2C1-1443-B5B6-62E3FF66F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5160" y="5677878"/>
            <a:ext cx="2249762" cy="6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99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2" b="22345"/>
          <a:stretch/>
        </p:blipFill>
        <p:spPr>
          <a:xfrm>
            <a:off x="0" y="430823"/>
            <a:ext cx="12192000" cy="117289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96197" y="694104"/>
            <a:ext cx="7399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Další média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8" t="-7004" r="12603" b="7004"/>
          <a:stretch/>
        </p:blipFill>
        <p:spPr>
          <a:xfrm>
            <a:off x="4633897" y="1334193"/>
            <a:ext cx="7558103" cy="1463041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550" y="2819375"/>
            <a:ext cx="5618531" cy="1762457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Obdélník 8"/>
          <p:cNvSpPr/>
          <p:nvPr/>
        </p:nvSpPr>
        <p:spPr>
          <a:xfrm>
            <a:off x="5263663" y="1959661"/>
            <a:ext cx="8107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https://www.zs-dd.cz/aktuality/254-evropsky-skolsky-sportovni-den</a:t>
            </a:r>
            <a:endParaRPr lang="cs-CZ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r="19177"/>
          <a:stretch/>
        </p:blipFill>
        <p:spPr>
          <a:xfrm flipH="1">
            <a:off x="-3" y="4786044"/>
            <a:ext cx="6744390" cy="2071956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Obdélník 10"/>
          <p:cNvSpPr/>
          <p:nvPr/>
        </p:nvSpPr>
        <p:spPr>
          <a:xfrm>
            <a:off x="179550" y="53977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6"/>
              </a:rPr>
              <a:t>https://znojemsky.denik.cz/ctenar-reporter/evropsky-skolni-sportovni-den-rozhybal-pres-350-deti-20191004.html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9" y="2779527"/>
            <a:ext cx="5316118" cy="2312392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550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2" b="22345"/>
          <a:stretch/>
        </p:blipFill>
        <p:spPr>
          <a:xfrm>
            <a:off x="0" y="430823"/>
            <a:ext cx="12192000" cy="11728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3" y="2966220"/>
            <a:ext cx="4914128" cy="3109115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8" t="-7004" r="12603" b="7004"/>
          <a:stretch/>
        </p:blipFill>
        <p:spPr>
          <a:xfrm>
            <a:off x="2897945" y="1278635"/>
            <a:ext cx="9294055" cy="1463041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3699802" y="1937762"/>
            <a:ext cx="8872025" cy="369332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https://www.ped.muni.cz/wpha/i-letos-odporujeme-evropsky-skolni-sportovni-den-essd/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371" y="2441493"/>
            <a:ext cx="6244685" cy="1458872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r="19177"/>
          <a:stretch/>
        </p:blipFill>
        <p:spPr>
          <a:xfrm>
            <a:off x="5412591" y="4074664"/>
            <a:ext cx="6744390" cy="2217648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Obdélník 9"/>
          <p:cNvSpPr/>
          <p:nvPr/>
        </p:nvSpPr>
        <p:spPr>
          <a:xfrm>
            <a:off x="6060981" y="47874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7"/>
              </a:rPr>
              <a:t>https://www.zsamskozlany.cz/projekty-skoly/projekty-skoly/evropsky-skolni-sportovni-den/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2518118" y="701420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Další média</a:t>
            </a:r>
          </a:p>
        </p:txBody>
      </p:sp>
    </p:spTree>
    <p:extLst>
      <p:ext uri="{BB962C8B-B14F-4D97-AF65-F5344CB8AC3E}">
        <p14:creationId xmlns:p14="http://schemas.microsoft.com/office/powerpoint/2010/main" val="592041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77" y="0"/>
            <a:ext cx="4715523" cy="6673060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681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24F510A9-D297-4EB4-B10F-DE042527687F}"/>
              </a:ext>
            </a:extLst>
          </p:cNvPr>
          <p:cNvGrpSpPr/>
          <p:nvPr/>
        </p:nvGrpSpPr>
        <p:grpSpPr>
          <a:xfrm>
            <a:off x="-70339" y="6096"/>
            <a:ext cx="12192000" cy="6851904"/>
            <a:chOff x="0" y="3048"/>
            <a:chExt cx="12192000" cy="6851904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7FE634E5-070F-4FCE-A6D1-7B0F657D2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048"/>
              <a:ext cx="12192000" cy="6851904"/>
            </a:xfrm>
            <a:prstGeom prst="rect">
              <a:avLst/>
            </a:prstGeom>
          </p:spPr>
        </p:pic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D830E1DA-A053-4417-A0AF-DDA3EF88A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1200" y="551789"/>
              <a:ext cx="2186354" cy="479959"/>
            </a:xfrm>
            <a:prstGeom prst="rect">
              <a:avLst/>
            </a:prstGeom>
          </p:spPr>
        </p:pic>
      </p:grpSp>
      <p:sp>
        <p:nvSpPr>
          <p:cNvPr id="16" name="CuadroTexto 15"/>
          <p:cNvSpPr txBox="1"/>
          <p:nvPr/>
        </p:nvSpPr>
        <p:spPr>
          <a:xfrm>
            <a:off x="4740692" y="4809301"/>
            <a:ext cx="2763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619009" y="4809301"/>
            <a:ext cx="2763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.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25670" y="1362311"/>
            <a:ext cx="1127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Televizní reportáž</a:t>
            </a:r>
            <a:endParaRPr lang="es-ES_tradnl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068745" y="5750567"/>
            <a:ext cx="1999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chemeClr val="bg1"/>
                </a:solidFill>
                <a:latin typeface="Gotham Medium Regular" charset="0"/>
                <a:ea typeface="Gotham Medium Regular" charset="0"/>
                <a:cs typeface="Gotham Medium Regular" charset="0"/>
              </a:rPr>
              <a:t>ESSD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460957" y="2235070"/>
            <a:ext cx="6798756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ESSD ON CZECH NATIONAL TV CHANNEL</a:t>
            </a:r>
            <a:endParaRPr lang="cs-CZ" sz="2000" dirty="0">
              <a:solidFill>
                <a:srgbClr val="178FAB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4"/>
          <a:stretch/>
        </p:blipFill>
        <p:spPr>
          <a:xfrm>
            <a:off x="9444483" y="2648900"/>
            <a:ext cx="2330374" cy="1261442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8728">
            <a:off x="11317782" y="3525023"/>
            <a:ext cx="760465" cy="6208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3" y="2435125"/>
            <a:ext cx="5322849" cy="3992137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43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8"/>
            <a:ext cx="12192000" cy="6854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6" r="48812" b="66314"/>
          <a:stretch/>
        </p:blipFill>
        <p:spPr>
          <a:xfrm>
            <a:off x="0" y="1074420"/>
            <a:ext cx="6240780" cy="123444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028536" y="2596751"/>
            <a:ext cx="72116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Kontakt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 s organizací typu školy, mateřské školy, sportovního klubu a jinými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Získání </a:t>
            </a:r>
            <a:r>
              <a:rPr lang="cs-CZ" sz="2000" b="1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praxe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 s organizací sportovních aktivit pro děti.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Zvýšení pohybové aktivity 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dětí (po které všichni nejen na katedře voláme)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Možnosti vyzkoušet si </a:t>
            </a:r>
            <a:r>
              <a:rPr lang="cs-CZ" sz="2000" b="1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novou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 aktivitu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sdílet s ostatními </a:t>
            </a:r>
            <a:r>
              <a:rPr lang="cs-CZ" sz="2000" b="1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pohybový zážitek 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a být součástí velké evropské akce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zviditelnění školy, která o účasti na ESSD, dostane </a:t>
            </a:r>
            <a:r>
              <a:rPr lang="cs-CZ" sz="2000" b="1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certifikát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178FAB"/>
              </a:solidFill>
              <a:effectLst/>
              <a:uLnTx/>
              <a:uFillTx/>
              <a:latin typeface="Gotham Light Regular" charset="0"/>
              <a:ea typeface="Gotham Light Regular" charset="0"/>
              <a:cs typeface="Gotham Light Regular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178FAB"/>
              </a:solidFill>
              <a:effectLst/>
              <a:uLnTx/>
              <a:uFillTx/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25670" y="1383538"/>
            <a:ext cx="4272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 Regular" charset="0"/>
                <a:ea typeface="Gotham Medium Regular" charset="0"/>
                <a:cs typeface="Gotham Medium Regular" charset="0"/>
              </a:rPr>
              <a:t>BENEFITY ESSD</a:t>
            </a:r>
            <a:endParaRPr kumimoji="0" lang="es-ES_tradn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Medium Regular" charset="0"/>
              <a:ea typeface="Gotham Medium Regular" charset="0"/>
              <a:cs typeface="Gotham Medium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97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85"/>
            <a:ext cx="12192000" cy="6854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39966" r="77875" b="39356"/>
          <a:stretch/>
        </p:blipFill>
        <p:spPr>
          <a:xfrm>
            <a:off x="1021080" y="2191109"/>
            <a:ext cx="1600200" cy="141732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5" t="39967" r="66125" b="25347"/>
          <a:stretch/>
        </p:blipFill>
        <p:spPr>
          <a:xfrm>
            <a:off x="3794760" y="2743200"/>
            <a:ext cx="335280" cy="237744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5" t="39967" r="66125" b="25347"/>
          <a:stretch/>
        </p:blipFill>
        <p:spPr>
          <a:xfrm>
            <a:off x="8031480" y="2743200"/>
            <a:ext cx="335280" cy="237744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78321" r="40563" b="9339"/>
          <a:stretch/>
        </p:blipFill>
        <p:spPr>
          <a:xfrm>
            <a:off x="4937760" y="5517187"/>
            <a:ext cx="2308860" cy="84582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94361" y="3786657"/>
            <a:ext cx="2953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Kontaktovat školu (ředitel, tělocvikář)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Domluvit se, nabídnout spolupráci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Zaregistrovat školu na www.essd.eu</a:t>
            </a:r>
          </a:p>
          <a:p>
            <a:pPr algn="ctr"/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25670" y="1362311"/>
            <a:ext cx="1127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Gotham Medium Regular" charset="0"/>
                <a:ea typeface="Gotham Medium Regular" charset="0"/>
                <a:cs typeface="Gotham Medium Regular" charset="0"/>
              </a:rPr>
              <a:t>ÚKOLY PRO VÁS</a:t>
            </a:r>
            <a:endParaRPr lang="es-ES_tradnl" sz="3600" dirty="0">
              <a:solidFill>
                <a:schemeClr val="bg1"/>
              </a:solidFill>
              <a:latin typeface="Gotham Medium Regular" charset="0"/>
              <a:ea typeface="Gotham Medium Regular" charset="0"/>
              <a:cs typeface="Gotham Medium Regular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068745" y="5750567"/>
            <a:ext cx="1999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chemeClr val="bg1"/>
                </a:solidFill>
                <a:latin typeface="Gotham Medium Regular" charset="0"/>
                <a:ea typeface="Gotham Medium Regular" charset="0"/>
                <a:cs typeface="Gotham Medium Regular" charset="0"/>
              </a:rPr>
              <a:t>ESSD</a:t>
            </a:r>
          </a:p>
        </p:txBody>
      </p:sp>
    </p:spTree>
    <p:extLst>
      <p:ext uri="{BB962C8B-B14F-4D97-AF65-F5344CB8AC3E}">
        <p14:creationId xmlns:p14="http://schemas.microsoft.com/office/powerpoint/2010/main" val="1433582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85"/>
            <a:ext cx="12192000" cy="6854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39966" r="77875" b="39356"/>
          <a:stretch/>
        </p:blipFill>
        <p:spPr>
          <a:xfrm>
            <a:off x="1021080" y="2191109"/>
            <a:ext cx="1600200" cy="14173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0" t="39967" r="44500" b="39355"/>
          <a:stretch/>
        </p:blipFill>
        <p:spPr>
          <a:xfrm>
            <a:off x="5265420" y="2242022"/>
            <a:ext cx="1463040" cy="141732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5" t="39967" r="66125" b="25347"/>
          <a:stretch/>
        </p:blipFill>
        <p:spPr>
          <a:xfrm>
            <a:off x="3794760" y="2743200"/>
            <a:ext cx="335280" cy="237744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5" t="39967" r="66125" b="25347"/>
          <a:stretch/>
        </p:blipFill>
        <p:spPr>
          <a:xfrm>
            <a:off x="8031480" y="2743200"/>
            <a:ext cx="335280" cy="237744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78321" r="40563" b="9339"/>
          <a:stretch/>
        </p:blipFill>
        <p:spPr>
          <a:xfrm>
            <a:off x="4937760" y="5517187"/>
            <a:ext cx="2308860" cy="84582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94361" y="3786657"/>
            <a:ext cx="2953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Kontaktovat školu (ředitel, tělocvikář)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Domluvit se, nabídnout spolupráci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Zaregistrovat školu na www.essd.eu</a:t>
            </a:r>
          </a:p>
          <a:p>
            <a:pPr algn="ctr"/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566745" y="3786657"/>
            <a:ext cx="32173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Zorganizovat pohybovou událost </a:t>
            </a:r>
            <a:r>
              <a:rPr lang="cs-CZ" sz="2000" b="1" u="sng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25.9.2020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 (sportovní den, cvičení s dětmi, společnou pohybovou aktivitu,…)</a:t>
            </a: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25670" y="1362311"/>
            <a:ext cx="1127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Gotham Medium Regular" charset="0"/>
                <a:ea typeface="Gotham Medium Regular" charset="0"/>
                <a:cs typeface="Gotham Medium Regular" charset="0"/>
              </a:rPr>
              <a:t>ÚKOLY PRO VÁS</a:t>
            </a:r>
            <a:endParaRPr lang="es-ES_tradnl" sz="3600" dirty="0">
              <a:solidFill>
                <a:schemeClr val="bg1"/>
              </a:solidFill>
              <a:latin typeface="Gotham Medium Regular" charset="0"/>
              <a:ea typeface="Gotham Medium Regular" charset="0"/>
              <a:cs typeface="Gotham Medium Regular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068745" y="5750567"/>
            <a:ext cx="1999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chemeClr val="bg1"/>
                </a:solidFill>
                <a:latin typeface="Gotham Medium Regular" charset="0"/>
                <a:ea typeface="Gotham Medium Regular" charset="0"/>
                <a:cs typeface="Gotham Medium Regular" charset="0"/>
              </a:rPr>
              <a:t>ESSD</a:t>
            </a:r>
          </a:p>
        </p:txBody>
      </p:sp>
    </p:spTree>
    <p:extLst>
      <p:ext uri="{BB962C8B-B14F-4D97-AF65-F5344CB8AC3E}">
        <p14:creationId xmlns:p14="http://schemas.microsoft.com/office/powerpoint/2010/main" val="476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85"/>
            <a:ext cx="12192000" cy="6854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39966" r="77875" b="39356"/>
          <a:stretch/>
        </p:blipFill>
        <p:spPr>
          <a:xfrm>
            <a:off x="1021080" y="2191109"/>
            <a:ext cx="1600200" cy="14173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0" t="39967" r="44500" b="39355"/>
          <a:stretch/>
        </p:blipFill>
        <p:spPr>
          <a:xfrm>
            <a:off x="5265420" y="2242022"/>
            <a:ext cx="1463040" cy="14173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5" t="37299" r="9625" b="36687"/>
          <a:stretch/>
        </p:blipFill>
        <p:spPr>
          <a:xfrm>
            <a:off x="9372600" y="2191109"/>
            <a:ext cx="1645920" cy="178308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5" t="39967" r="66125" b="25347"/>
          <a:stretch/>
        </p:blipFill>
        <p:spPr>
          <a:xfrm>
            <a:off x="3794760" y="2743200"/>
            <a:ext cx="335280" cy="237744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5" t="39967" r="66125" b="25347"/>
          <a:stretch/>
        </p:blipFill>
        <p:spPr>
          <a:xfrm>
            <a:off x="8031480" y="2743200"/>
            <a:ext cx="335280" cy="237744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78321" r="40563" b="9339"/>
          <a:stretch/>
        </p:blipFill>
        <p:spPr>
          <a:xfrm>
            <a:off x="4937760" y="5517187"/>
            <a:ext cx="2308860" cy="84582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94361" y="3786657"/>
            <a:ext cx="2953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Kontaktovat školu (ředitel, tělocvikář)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Domluvit se, nabídnout spolupráci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Zaregistrovat školu na 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  <a:hlinkClick r:id="rId4"/>
              </a:rPr>
              <a:t>www.essd.eu</a:t>
            </a:r>
            <a:endParaRPr lang="cs-CZ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  <a:p>
            <a:pPr algn="ctr"/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566745" y="3786657"/>
            <a:ext cx="32173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Zorganizovat pohybovou událost </a:t>
            </a:r>
            <a:r>
              <a:rPr lang="cs-CZ" sz="2000" b="1" u="sng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25.9.2020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 (sportovní den, cvičení s dětmi, společnou pohybovou aktivitu,…)</a:t>
            </a: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614149" y="3786657"/>
            <a:ext cx="2763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Napsat krátkou zprávu na 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  <a:hlinkClick r:id="rId4"/>
              </a:rPr>
              <a:t>www.essd.eu</a:t>
            </a:r>
            <a:endParaRPr lang="cs-CZ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25670" y="1362311"/>
            <a:ext cx="1127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Gotham Medium Regular" charset="0"/>
                <a:ea typeface="Gotham Medium Regular" charset="0"/>
                <a:cs typeface="Gotham Medium Regular" charset="0"/>
              </a:rPr>
              <a:t>ÚKOLY PRO VÁS</a:t>
            </a:r>
            <a:endParaRPr lang="es-ES_tradnl" sz="3600" dirty="0">
              <a:solidFill>
                <a:schemeClr val="bg1"/>
              </a:solidFill>
              <a:latin typeface="Gotham Medium Regular" charset="0"/>
              <a:ea typeface="Gotham Medium Regular" charset="0"/>
              <a:cs typeface="Gotham Medium Regular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068745" y="5750567"/>
            <a:ext cx="1999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chemeClr val="bg1"/>
                </a:solidFill>
                <a:latin typeface="Gotham Medium Regular" charset="0"/>
                <a:ea typeface="Gotham Medium Regular" charset="0"/>
                <a:cs typeface="Gotham Medium Regular" charset="0"/>
              </a:rPr>
              <a:t>ESSD</a:t>
            </a:r>
          </a:p>
        </p:txBody>
      </p:sp>
    </p:spTree>
    <p:extLst>
      <p:ext uri="{BB962C8B-B14F-4D97-AF65-F5344CB8AC3E}">
        <p14:creationId xmlns:p14="http://schemas.microsoft.com/office/powerpoint/2010/main" val="2996715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416" y="-547953"/>
            <a:ext cx="8708222" cy="64231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6" r="72063" b="64702"/>
          <a:stretch/>
        </p:blipFill>
        <p:spPr>
          <a:xfrm>
            <a:off x="0" y="914400"/>
            <a:ext cx="3406140" cy="15087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8" r="78625" b="37021"/>
          <a:stretch/>
        </p:blipFill>
        <p:spPr>
          <a:xfrm>
            <a:off x="0" y="2880360"/>
            <a:ext cx="2606040" cy="14401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20"/>
          <a:stretch/>
        </p:blipFill>
        <p:spPr>
          <a:xfrm>
            <a:off x="0" y="5234940"/>
            <a:ext cx="12192000" cy="162306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8734" y="2263527"/>
            <a:ext cx="3468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  <a:hlinkClick r:id="rId5"/>
              </a:rPr>
              <a:t>www.wssd.eu</a:t>
            </a: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88734" y="4233235"/>
            <a:ext cx="3468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  <a:hlinkClick r:id="rId6"/>
              </a:rPr>
              <a:t>www.facebook.com/essdcz</a:t>
            </a: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25670" y="1362311"/>
            <a:ext cx="4272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  <a:latin typeface="Gotham Medium Regular" charset="0"/>
                <a:ea typeface="Gotham Medium Regular" charset="0"/>
                <a:cs typeface="Gotham Medium Regular" charset="0"/>
              </a:rPr>
              <a:t>web</a:t>
            </a:r>
            <a:endParaRPr lang="es-ES_tradnl" sz="3600" dirty="0">
              <a:solidFill>
                <a:schemeClr val="bg1"/>
              </a:solidFill>
              <a:latin typeface="Gotham Medium Regular" charset="0"/>
              <a:ea typeface="Gotham Medium Regular" charset="0"/>
              <a:cs typeface="Gotham Medium Regular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7638" y="3238408"/>
            <a:ext cx="209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chemeClr val="bg1"/>
                </a:solidFill>
                <a:latin typeface="Gotham Medium Regular" charset="0"/>
                <a:ea typeface="Gotham Medium Regular" charset="0"/>
                <a:cs typeface="Gotham Medium Regular" charset="0"/>
              </a:rPr>
              <a:t>facebook</a:t>
            </a:r>
            <a:endParaRPr lang="es-ES_tradnl" sz="3600" dirty="0">
              <a:solidFill>
                <a:schemeClr val="bg1"/>
              </a:solidFill>
              <a:latin typeface="Gotham Medium Regular" charset="0"/>
              <a:ea typeface="Gotham Medium Regular" charset="0"/>
              <a:cs typeface="Gotham Medium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0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61488" y="658455"/>
            <a:ext cx="9102814" cy="59794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7" y="82271"/>
            <a:ext cx="12192000" cy="6854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8" r="6625" b="67316"/>
          <a:stretch/>
        </p:blipFill>
        <p:spPr>
          <a:xfrm>
            <a:off x="0" y="1028700"/>
            <a:ext cx="11384280" cy="12115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32684" r="64187" b="51307"/>
          <a:stretch/>
        </p:blipFill>
        <p:spPr>
          <a:xfrm>
            <a:off x="2903220" y="2240280"/>
            <a:ext cx="1463040" cy="10972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t="48638" r="67188" b="36020"/>
          <a:stretch/>
        </p:blipFill>
        <p:spPr>
          <a:xfrm>
            <a:off x="2674620" y="3337560"/>
            <a:ext cx="1325880" cy="10515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7" t="63980" r="70750" b="20011"/>
          <a:stretch/>
        </p:blipFill>
        <p:spPr>
          <a:xfrm>
            <a:off x="2308860" y="4389120"/>
            <a:ext cx="1257300" cy="10972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t="79655" r="72812" b="4670"/>
          <a:stretch/>
        </p:blipFill>
        <p:spPr>
          <a:xfrm>
            <a:off x="2125980" y="5463540"/>
            <a:ext cx="1188720" cy="107442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229100" y="2411463"/>
            <a:ext cx="6400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Podívat se, co nabízí web, registrovat školu</a:t>
            </a: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000500" y="3509397"/>
            <a:ext cx="6400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Plánovat na </a:t>
            </a:r>
            <a:r>
              <a:rPr lang="cs-CZ" sz="2000" b="1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25. 9. 2020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, nebo kolem data</a:t>
            </a: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749040" y="4583817"/>
            <a:ext cx="6400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Včasný kontakt se školou, plánování akce, příprava, reklama</a:t>
            </a: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566160" y="5646807"/>
            <a:ext cx="6400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Uspořádat sportovní den, zapojit celou školu, napsat zprávu na web </a:t>
            </a: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25669" y="1362311"/>
            <a:ext cx="617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  <a:latin typeface="Gotham Medium Regular" charset="0"/>
                <a:ea typeface="Gotham Medium Regular" charset="0"/>
                <a:cs typeface="Gotham Medium Regular" charset="0"/>
              </a:rPr>
              <a:t>SOUHRN</a:t>
            </a:r>
            <a:endParaRPr lang="es-ES_tradnl" sz="3600" dirty="0">
              <a:solidFill>
                <a:schemeClr val="bg1"/>
              </a:solidFill>
              <a:latin typeface="Gotham Medium Regular" charset="0"/>
              <a:ea typeface="Gotham Medium Regular" charset="0"/>
              <a:cs typeface="Gotham Medium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84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1" r="235" b="8156"/>
          <a:stretch/>
        </p:blipFill>
        <p:spPr>
          <a:xfrm rot="5400000">
            <a:off x="-1604171" y="570563"/>
            <a:ext cx="7382682" cy="52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10" y="-46861"/>
            <a:ext cx="12192000" cy="6854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8" r="8500" b="65648"/>
          <a:stretch/>
        </p:blipFill>
        <p:spPr>
          <a:xfrm>
            <a:off x="0" y="1097280"/>
            <a:ext cx="11155680" cy="1257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8" t="34352" r="65312" b="53641"/>
          <a:stretch/>
        </p:blipFill>
        <p:spPr>
          <a:xfrm>
            <a:off x="3295778" y="2354580"/>
            <a:ext cx="822960" cy="8229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3" t="46359" r="67749" b="42969"/>
          <a:stretch/>
        </p:blipFill>
        <p:spPr>
          <a:xfrm>
            <a:off x="3067178" y="3177540"/>
            <a:ext cx="754380" cy="7315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57698" r="69625" b="30962"/>
          <a:stretch/>
        </p:blipFill>
        <p:spPr>
          <a:xfrm>
            <a:off x="2769998" y="3954780"/>
            <a:ext cx="822960" cy="7772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t="68983" r="72063" b="19677"/>
          <a:stretch/>
        </p:blipFill>
        <p:spPr>
          <a:xfrm>
            <a:off x="2564258" y="4732020"/>
            <a:ext cx="731520" cy="7772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80377" r="72063" b="8284"/>
          <a:stretch/>
        </p:blipFill>
        <p:spPr>
          <a:xfrm>
            <a:off x="2404238" y="5509260"/>
            <a:ext cx="891540" cy="77724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347338" y="2577829"/>
            <a:ext cx="6709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Od 2015 – evropský projekt s partnery ISSF, EUPEA, </a:t>
            </a:r>
            <a:r>
              <a:rPr lang="cs-CZ" sz="2000" dirty="0" err="1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Youth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 Sport Trust.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118737" y="3370537"/>
            <a:ext cx="7754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2018 – 30 evropských zemí včetně ČR</a:t>
            </a:r>
            <a:endParaRPr lang="en-US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821558" y="4092681"/>
            <a:ext cx="733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2018 zapojeno více než 6.500 škol; 3 000 000 dětí</a:t>
            </a:r>
            <a:endParaRPr lang="en-US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592958" y="4912339"/>
            <a:ext cx="7000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V ČR v roce 2018 zapojeno cca 70 škol, 3000 dětí</a:t>
            </a: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371452" y="5697825"/>
            <a:ext cx="6400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Získán projekt Erasmus+, trvá doposud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25669" y="1362311"/>
            <a:ext cx="7082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ESSD </a:t>
            </a:r>
            <a:r>
              <a:rPr lang="cs-CZ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Fakta</a:t>
            </a:r>
            <a:endParaRPr lang="es-ES_tradnl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A89A98-F232-4F4D-9145-589FEA1EB98B}"/>
              </a:ext>
            </a:extLst>
          </p:cNvPr>
          <p:cNvGrpSpPr/>
          <p:nvPr/>
        </p:nvGrpSpPr>
        <p:grpSpPr>
          <a:xfrm>
            <a:off x="9388294" y="212299"/>
            <a:ext cx="2551612" cy="868653"/>
            <a:chOff x="9117874" y="62049"/>
            <a:chExt cx="2839475" cy="9666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C3524B-2D20-DE45-943E-B6A877465D8F}"/>
                </a:ext>
              </a:extLst>
            </p:cNvPr>
            <p:cNvSpPr/>
            <p:nvPr/>
          </p:nvSpPr>
          <p:spPr>
            <a:xfrm>
              <a:off x="9117874" y="62049"/>
              <a:ext cx="2839475" cy="966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object&#10;&#10;Description automatically generated">
              <a:extLst>
                <a:ext uri="{FF2B5EF4-FFF2-40B4-BE49-F238E27FC236}">
                  <a16:creationId xmlns:a16="http://schemas.microsoft.com/office/drawing/2014/main" id="{58285180-B5FE-744C-8FDF-DFF39FF5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92883" y="310967"/>
              <a:ext cx="2590413" cy="568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900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-641634"/>
            <a:ext cx="11252200" cy="74996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8"/>
            <a:ext cx="12192000" cy="6854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2" b="22345"/>
          <a:stretch/>
        </p:blipFill>
        <p:spPr>
          <a:xfrm>
            <a:off x="0" y="3076664"/>
            <a:ext cx="12192000" cy="31052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15287" r="38687" b="67704"/>
          <a:stretch/>
        </p:blipFill>
        <p:spPr>
          <a:xfrm>
            <a:off x="5121965" y="4414757"/>
            <a:ext cx="2446020" cy="116586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-127950" y="1921989"/>
            <a:ext cx="5249915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1600" b="1" dirty="0" err="1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Czech</a:t>
            </a:r>
            <a:r>
              <a:rPr lang="es-ES_tradnl" sz="1600" b="1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1600" b="1" dirty="0" err="1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Republic</a:t>
            </a:r>
            <a:r>
              <a:rPr lang="es-ES_tradnl" sz="1600" b="1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 ESSD </a:t>
            </a:r>
            <a:r>
              <a:rPr lang="es-ES_tradnl" sz="1600" b="1" dirty="0" err="1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coordinator</a:t>
            </a:r>
            <a:br>
              <a:rPr lang="es-ES_tradnl" sz="1600" b="1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_tradnl" sz="1600" b="1" dirty="0" err="1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Marek</a:t>
            </a:r>
            <a:r>
              <a:rPr lang="es-ES_tradnl" sz="1600" b="1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1600" b="1" dirty="0" err="1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Trávníček</a:t>
            </a:r>
            <a:endParaRPr lang="es-ES_tradnl" sz="1600" b="1" dirty="0">
              <a:solidFill>
                <a:srgbClr val="178FAB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es-ES_tradnl" sz="1600" b="1" dirty="0" err="1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travnicek@ped.muni.cz</a:t>
            </a:r>
            <a:endParaRPr lang="es-ES_tradnl" sz="1600" b="1" dirty="0">
              <a:solidFill>
                <a:srgbClr val="178FA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372783" y="3880463"/>
            <a:ext cx="9758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!! #</a:t>
            </a:r>
            <a:r>
              <a:rPr lang="es-ES_tradnl" sz="4000" dirty="0" err="1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BeActive</a:t>
            </a:r>
            <a:r>
              <a:rPr lang="es-ES_tradnl" sz="4000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 !!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249518" y="4725303"/>
            <a:ext cx="1999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JOIN US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DAEFC3-6500-CA4D-B9CD-0173DFB4BBB8}"/>
              </a:ext>
            </a:extLst>
          </p:cNvPr>
          <p:cNvGrpSpPr/>
          <p:nvPr/>
        </p:nvGrpSpPr>
        <p:grpSpPr>
          <a:xfrm>
            <a:off x="9388294" y="212299"/>
            <a:ext cx="2551612" cy="868653"/>
            <a:chOff x="9117874" y="62049"/>
            <a:chExt cx="2839475" cy="96665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959EC2-80EF-7249-AFA6-FE14AFF03E6F}"/>
                </a:ext>
              </a:extLst>
            </p:cNvPr>
            <p:cNvSpPr/>
            <p:nvPr/>
          </p:nvSpPr>
          <p:spPr>
            <a:xfrm>
              <a:off x="9117874" y="62049"/>
              <a:ext cx="2839475" cy="966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picture containing object&#10;&#10;Description automatically generated">
              <a:extLst>
                <a:ext uri="{FF2B5EF4-FFF2-40B4-BE49-F238E27FC236}">
                  <a16:creationId xmlns:a16="http://schemas.microsoft.com/office/drawing/2014/main" id="{0633EDC9-8113-174A-B530-C90E9BB4B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92883" y="310967"/>
              <a:ext cx="2590413" cy="568018"/>
            </a:xfrm>
            <a:prstGeom prst="rect">
              <a:avLst/>
            </a:prstGeom>
          </p:spPr>
        </p:pic>
      </p:grpSp>
      <p:sp>
        <p:nvSpPr>
          <p:cNvPr id="16" name="TextovéPole 15"/>
          <p:cNvSpPr txBox="1"/>
          <p:nvPr/>
        </p:nvSpPr>
        <p:spPr>
          <a:xfrm>
            <a:off x="5416661" y="5208054"/>
            <a:ext cx="3896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www.essd.eu</a:t>
            </a:r>
            <a:endParaRPr lang="cs-CZ" sz="2000" dirty="0">
              <a:solidFill>
                <a:srgbClr val="178FAB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27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07" t="494" r="27536" b="-494"/>
          <a:stretch/>
        </p:blipFill>
        <p:spPr>
          <a:xfrm flipH="1">
            <a:off x="30189" y="-1"/>
            <a:ext cx="4872886" cy="68806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" y="62971"/>
            <a:ext cx="12192000" cy="6854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15008" r="48812" b="64314"/>
          <a:stretch/>
        </p:blipFill>
        <p:spPr>
          <a:xfrm>
            <a:off x="-1" y="1028925"/>
            <a:ext cx="6360005" cy="141732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13518" y="1426431"/>
            <a:ext cx="591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CZECH REPORT – čísla 2019</a:t>
            </a:r>
            <a:endParaRPr kumimoji="0" lang="es-ES_trad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28CB28-9DB8-244F-83E8-DAF84917320B}"/>
              </a:ext>
            </a:extLst>
          </p:cNvPr>
          <p:cNvGrpSpPr/>
          <p:nvPr/>
        </p:nvGrpSpPr>
        <p:grpSpPr>
          <a:xfrm>
            <a:off x="9388294" y="212299"/>
            <a:ext cx="2551612" cy="868653"/>
            <a:chOff x="9117874" y="62049"/>
            <a:chExt cx="2839475" cy="96665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7A09D09-C3EC-0644-BFE4-7645B4358E42}"/>
                </a:ext>
              </a:extLst>
            </p:cNvPr>
            <p:cNvSpPr/>
            <p:nvPr/>
          </p:nvSpPr>
          <p:spPr>
            <a:xfrm>
              <a:off x="9117874" y="62049"/>
              <a:ext cx="2839475" cy="966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object&#10;&#10;Description automatically generated">
              <a:extLst>
                <a:ext uri="{FF2B5EF4-FFF2-40B4-BE49-F238E27FC236}">
                  <a16:creationId xmlns:a16="http://schemas.microsoft.com/office/drawing/2014/main" id="{9C5E63D0-944E-F040-8111-3684173B3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92883" y="310967"/>
              <a:ext cx="2590413" cy="568018"/>
            </a:xfrm>
            <a:prstGeom prst="rect">
              <a:avLst/>
            </a:prstGeom>
          </p:spPr>
        </p:pic>
      </p:grpSp>
      <p:pic>
        <p:nvPicPr>
          <p:cNvPr id="1026" name="Picture 2" descr="ýsledek obrázku pro czech republic map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829" y="1657663"/>
            <a:ext cx="7667121" cy="43472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7">
            <a:extLst>
              <a:ext uri="{FF2B5EF4-FFF2-40B4-BE49-F238E27FC236}">
                <a16:creationId xmlns:a16="http://schemas.microsoft.com/office/drawing/2014/main" id="{F7693024-E767-41CA-B5F3-B5137F010B59}"/>
              </a:ext>
            </a:extLst>
          </p:cNvPr>
          <p:cNvSpPr txBox="1"/>
          <p:nvPr/>
        </p:nvSpPr>
        <p:spPr>
          <a:xfrm>
            <a:off x="5259389" y="3935340"/>
            <a:ext cx="6009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  <a:p>
            <a:pPr marL="342900" indent="-342900">
              <a:buClr>
                <a:srgbClr val="178FAB"/>
              </a:buClr>
              <a:buFont typeface="Wingdings" charset="2"/>
              <a:buChar char="Ø"/>
            </a:pPr>
            <a:r>
              <a:rPr lang="cs-CZ" sz="2000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Více než 150 českých škol v pohybu</a:t>
            </a:r>
          </a:p>
          <a:p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706072" y="3475171"/>
            <a:ext cx="6503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cs-CZ" sz="2000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16 135 participujících dětí a dospělých</a:t>
            </a:r>
          </a:p>
        </p:txBody>
      </p:sp>
    </p:spTree>
    <p:extLst>
      <p:ext uri="{BB962C8B-B14F-4D97-AF65-F5344CB8AC3E}">
        <p14:creationId xmlns:p14="http://schemas.microsoft.com/office/powerpoint/2010/main" val="2530102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8"/>
            <a:ext cx="12192000" cy="6854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6" r="48812" b="66314"/>
          <a:stretch/>
        </p:blipFill>
        <p:spPr>
          <a:xfrm>
            <a:off x="0" y="1074420"/>
            <a:ext cx="6240780" cy="123444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028536" y="2596751"/>
            <a:ext cx="72116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P</a:t>
            </a:r>
            <a:r>
              <a:rPr lang="es-ES_tradnl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odpořit pohybovou aktivitu a zdraví na mezinárodní úrovni </a:t>
            </a:r>
            <a:endParaRPr lang="cs-CZ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Z</a:t>
            </a:r>
            <a:r>
              <a:rPr lang="es-ES_tradnl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apojit co nejvíce dět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í</a:t>
            </a:r>
            <a:r>
              <a:rPr lang="es-ES_tradnl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, škol, organizací. </a:t>
            </a:r>
            <a:endParaRPr lang="cs-CZ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V</a:t>
            </a:r>
            <a:r>
              <a:rPr lang="es-ES_tradnl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ěnova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t </a:t>
            </a:r>
            <a:r>
              <a:rPr lang="es-ES_tradnl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celý den 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pohybovým a</a:t>
            </a:r>
            <a:r>
              <a:rPr lang="es-ES_tradnl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ktivitám prostřednictvím zorganizování pohybového happeningu trvajícího nejméně 120 minu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t</a:t>
            </a:r>
            <a:r>
              <a:rPr lang="es-ES_tradnl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 a na kterém by participovalo co nejvíce dětí, ale i dospělých. </a:t>
            </a:r>
            <a:endParaRPr lang="cs-CZ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Poskytnout dětem skrze pohyb zábavu a potěšení</a:t>
            </a:r>
          </a:p>
          <a:p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25670" y="1362311"/>
            <a:ext cx="4272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Gotham Medium Regular" charset="0"/>
                <a:ea typeface="Gotham Medium Regular" charset="0"/>
                <a:cs typeface="Gotham Medium Regular" charset="0"/>
              </a:rPr>
              <a:t>CÍLE ESSD</a:t>
            </a:r>
            <a:endParaRPr lang="es-ES_tradnl" sz="3600" dirty="0">
              <a:solidFill>
                <a:schemeClr val="bg1"/>
              </a:solidFill>
              <a:latin typeface="Gotham Medium Regular" charset="0"/>
              <a:ea typeface="Gotham Medium Regular" charset="0"/>
              <a:cs typeface="Gotham Medium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691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643"/>
          <a:stretch/>
        </p:blipFill>
        <p:spPr>
          <a:xfrm flipH="1">
            <a:off x="0" y="-7587"/>
            <a:ext cx="4363563" cy="70339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" y="3748"/>
            <a:ext cx="12192000" cy="6854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8" r="6625" b="67316"/>
          <a:stretch/>
        </p:blipFill>
        <p:spPr>
          <a:xfrm>
            <a:off x="0" y="822437"/>
            <a:ext cx="11384280" cy="12115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32684" r="64187" b="51307"/>
          <a:stretch/>
        </p:blipFill>
        <p:spPr>
          <a:xfrm>
            <a:off x="2903220" y="2240280"/>
            <a:ext cx="1463040" cy="10972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t="48638" r="67188" b="36020"/>
          <a:stretch/>
        </p:blipFill>
        <p:spPr>
          <a:xfrm>
            <a:off x="2674620" y="3337560"/>
            <a:ext cx="1325880" cy="10515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7" t="63980" r="70750" b="20011"/>
          <a:stretch/>
        </p:blipFill>
        <p:spPr>
          <a:xfrm>
            <a:off x="2308860" y="4389120"/>
            <a:ext cx="1257300" cy="10972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t="79655" r="72812" b="4670"/>
          <a:stretch/>
        </p:blipFill>
        <p:spPr>
          <a:xfrm>
            <a:off x="2125980" y="5463540"/>
            <a:ext cx="1188720" cy="107442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229100" y="2557596"/>
            <a:ext cx="6400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Pohybové spojení s celou Evropou</a:t>
            </a:r>
          </a:p>
          <a:p>
            <a:br>
              <a:rPr lang="cs-CZ" sz="2000" dirty="0"/>
            </a:b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000500" y="3634814"/>
            <a:ext cx="640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Vzrůstající počet zúčastněných</a:t>
            </a:r>
            <a:endParaRPr lang="es-ES_tradnl" sz="2400" dirty="0">
              <a:solidFill>
                <a:srgbClr val="178FA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566160" y="5759084"/>
            <a:ext cx="640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Ceny pro účastníky..</a:t>
            </a:r>
            <a:endParaRPr lang="es-ES_tradnl" sz="2400" dirty="0">
              <a:solidFill>
                <a:srgbClr val="178FA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79203" y="1170326"/>
            <a:ext cx="787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dirty="0">
                <a:latin typeface="Arial" charset="0"/>
                <a:ea typeface="Arial" charset="0"/>
                <a:cs typeface="Arial" charset="0"/>
              </a:rPr>
              <a:t>Proč se přidat?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DAD6E4-8490-8E45-AC98-701C79833E48}"/>
              </a:ext>
            </a:extLst>
          </p:cNvPr>
          <p:cNvGrpSpPr/>
          <p:nvPr/>
        </p:nvGrpSpPr>
        <p:grpSpPr>
          <a:xfrm>
            <a:off x="9388294" y="212299"/>
            <a:ext cx="2551612" cy="868653"/>
            <a:chOff x="9117874" y="62049"/>
            <a:chExt cx="2839475" cy="96665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6119B6-7A07-054D-8BE1-A7A70BB7C6D1}"/>
                </a:ext>
              </a:extLst>
            </p:cNvPr>
            <p:cNvSpPr/>
            <p:nvPr/>
          </p:nvSpPr>
          <p:spPr>
            <a:xfrm>
              <a:off x="9117874" y="62049"/>
              <a:ext cx="2839475" cy="966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picture containing object&#10;&#10;Description automatically generated">
              <a:extLst>
                <a:ext uri="{FF2B5EF4-FFF2-40B4-BE49-F238E27FC236}">
                  <a16:creationId xmlns:a16="http://schemas.microsoft.com/office/drawing/2014/main" id="{DC4B116A-5098-854A-9EA1-E97A1AA90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92883" y="310967"/>
              <a:ext cx="2590413" cy="568018"/>
            </a:xfrm>
            <a:prstGeom prst="rect">
              <a:avLst/>
            </a:prstGeom>
          </p:spPr>
        </p:pic>
      </p:grpSp>
      <p:sp>
        <p:nvSpPr>
          <p:cNvPr id="3" name="TextovéPole 2"/>
          <p:cNvSpPr txBox="1"/>
          <p:nvPr/>
        </p:nvSpPr>
        <p:spPr>
          <a:xfrm>
            <a:off x="3749040" y="4718320"/>
            <a:ext cx="4924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Pestré pohybové aktivity – co v TV není</a:t>
            </a:r>
          </a:p>
        </p:txBody>
      </p:sp>
    </p:spTree>
    <p:extLst>
      <p:ext uri="{BB962C8B-B14F-4D97-AF65-F5344CB8AC3E}">
        <p14:creationId xmlns:p14="http://schemas.microsoft.com/office/powerpoint/2010/main" val="2782873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1" r="235" b="8156"/>
          <a:stretch/>
        </p:blipFill>
        <p:spPr>
          <a:xfrm rot="5400000">
            <a:off x="-1604171" y="570563"/>
            <a:ext cx="7382682" cy="52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10" y="-56589"/>
            <a:ext cx="12192000" cy="6854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8" r="8500" b="65648"/>
          <a:stretch/>
        </p:blipFill>
        <p:spPr>
          <a:xfrm>
            <a:off x="0" y="1097280"/>
            <a:ext cx="11155680" cy="1257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8" t="34352" r="65312" b="53641"/>
          <a:stretch/>
        </p:blipFill>
        <p:spPr>
          <a:xfrm>
            <a:off x="3295778" y="2354580"/>
            <a:ext cx="822960" cy="8229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3" t="46359" r="67749" b="42969"/>
          <a:stretch/>
        </p:blipFill>
        <p:spPr>
          <a:xfrm>
            <a:off x="3067178" y="3177540"/>
            <a:ext cx="754380" cy="7315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57698" r="69625" b="30962"/>
          <a:stretch/>
        </p:blipFill>
        <p:spPr>
          <a:xfrm>
            <a:off x="2769998" y="3954780"/>
            <a:ext cx="822960" cy="7772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t="68983" r="72063" b="19677"/>
          <a:stretch/>
        </p:blipFill>
        <p:spPr>
          <a:xfrm>
            <a:off x="2564258" y="4732020"/>
            <a:ext cx="731520" cy="7772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80377" r="72063" b="8284"/>
          <a:stretch/>
        </p:blipFill>
        <p:spPr>
          <a:xfrm>
            <a:off x="2404238" y="5509260"/>
            <a:ext cx="891540" cy="77724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347338" y="2577829"/>
            <a:ext cx="6709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Součást </a:t>
            </a:r>
            <a:r>
              <a:rPr lang="cs-CZ" sz="2000" dirty="0" err="1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European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 </a:t>
            </a:r>
            <a:r>
              <a:rPr lang="cs-CZ" sz="2000" dirty="0" err="1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Week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 </a:t>
            </a:r>
            <a:r>
              <a:rPr lang="cs-CZ" sz="2000" dirty="0" err="1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of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 Sport a  #</a:t>
            </a:r>
            <a:r>
              <a:rPr lang="cs-CZ" sz="2000" dirty="0" err="1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BeActive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 kampaně</a:t>
            </a: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118737" y="3370537"/>
            <a:ext cx="7754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ČSUTV</a:t>
            </a:r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 jako střešní organizace</a:t>
            </a:r>
            <a:endParaRPr lang="en-US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821558" y="4092681"/>
            <a:ext cx="733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Spolupráce s ČOV a Sazka Olympijským vícebojem</a:t>
            </a:r>
            <a:endParaRPr lang="en-US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592958" y="4912339"/>
            <a:ext cx="7000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Různorodé pohybové aktivity organizované samotnou školou</a:t>
            </a: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371452" y="5697825"/>
            <a:ext cx="6400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Servis a podpora (web, soc. média, soutěže, propagace,..)</a:t>
            </a:r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25669" y="1362311"/>
            <a:ext cx="7082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ESSD </a:t>
            </a:r>
            <a:r>
              <a:rPr lang="cs-CZ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Česká Republika </a:t>
            </a:r>
            <a:r>
              <a:rPr lang="es-ES_tradnl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2019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A89A98-F232-4F4D-9145-589FEA1EB98B}"/>
              </a:ext>
            </a:extLst>
          </p:cNvPr>
          <p:cNvGrpSpPr/>
          <p:nvPr/>
        </p:nvGrpSpPr>
        <p:grpSpPr>
          <a:xfrm>
            <a:off x="9388294" y="212299"/>
            <a:ext cx="2551612" cy="868653"/>
            <a:chOff x="9117874" y="62049"/>
            <a:chExt cx="2839475" cy="9666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C3524B-2D20-DE45-943E-B6A877465D8F}"/>
                </a:ext>
              </a:extLst>
            </p:cNvPr>
            <p:cNvSpPr/>
            <p:nvPr/>
          </p:nvSpPr>
          <p:spPr>
            <a:xfrm>
              <a:off x="9117874" y="62049"/>
              <a:ext cx="2839475" cy="966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object&#10;&#10;Description automatically generated">
              <a:extLst>
                <a:ext uri="{FF2B5EF4-FFF2-40B4-BE49-F238E27FC236}">
                  <a16:creationId xmlns:a16="http://schemas.microsoft.com/office/drawing/2014/main" id="{58285180-B5FE-744C-8FDF-DFF39FF5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92883" y="310967"/>
              <a:ext cx="2590413" cy="568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539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2" b="22345"/>
          <a:stretch/>
        </p:blipFill>
        <p:spPr>
          <a:xfrm>
            <a:off x="0" y="115092"/>
            <a:ext cx="12192000" cy="182562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121833" y="735516"/>
            <a:ext cx="6358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178FAB"/>
                </a:solidFill>
                <a:latin typeface="Arial" charset="0"/>
                <a:ea typeface="Arial" charset="0"/>
                <a:cs typeface="Arial" charset="0"/>
              </a:rPr>
              <a:t>Propagace značky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35"/>
          <a:stretch/>
        </p:blipFill>
        <p:spPr>
          <a:xfrm>
            <a:off x="5524852" y="1389115"/>
            <a:ext cx="6667148" cy="1744037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6096000" y="2009541"/>
            <a:ext cx="6260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Odznaky, trička, </a:t>
            </a:r>
            <a:r>
              <a:rPr lang="cs-CZ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banery</a:t>
            </a:r>
            <a:r>
              <a:rPr lang="cs-CZ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nálepky,</a:t>
            </a:r>
            <a:r>
              <a:rPr lang="mr-IN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cs-CZ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4" t="51681" r="18975" b="15284"/>
          <a:stretch/>
        </p:blipFill>
        <p:spPr>
          <a:xfrm>
            <a:off x="219565" y="2061079"/>
            <a:ext cx="5327159" cy="2047567"/>
          </a:xfrm>
          <a:prstGeom prst="rect">
            <a:avLst/>
          </a:prstGeom>
          <a:noFill/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" y="4237415"/>
            <a:ext cx="3162652" cy="2371989"/>
          </a:xfrm>
          <a:prstGeom prst="rect">
            <a:avLst/>
          </a:prstGeom>
          <a:noFill/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8" t="14051" r="15795" b="35137"/>
          <a:stretch/>
        </p:blipFill>
        <p:spPr>
          <a:xfrm rot="10800000" flipH="1">
            <a:off x="7035018" y="3030077"/>
            <a:ext cx="4817487" cy="2854883"/>
          </a:xfrm>
          <a:prstGeom prst="rect">
            <a:avLst/>
          </a:prstGeom>
          <a:noFill/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1" b="30371"/>
          <a:stretch/>
        </p:blipFill>
        <p:spPr>
          <a:xfrm rot="5400000">
            <a:off x="4145945" y="3981470"/>
            <a:ext cx="2272948" cy="2883879"/>
          </a:xfrm>
          <a:prstGeom prst="rect">
            <a:avLst/>
          </a:prstGeom>
          <a:noFill/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5288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A7F98306-5BF2-421E-90F2-CFC83549A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9" y="12721"/>
            <a:ext cx="12192000" cy="6851904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40692" y="4809301"/>
            <a:ext cx="2763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619009" y="4809301"/>
            <a:ext cx="2763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068745" y="5750567"/>
            <a:ext cx="1999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chemeClr val="bg1"/>
                </a:solidFill>
                <a:latin typeface="Gotham Medium Regular" charset="0"/>
                <a:ea typeface="Gotham Medium Regular" charset="0"/>
                <a:cs typeface="Gotham Medium Regular" charset="0"/>
              </a:rPr>
              <a:t>ESSD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9" y="441799"/>
            <a:ext cx="12192000" cy="95139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9" y="633875"/>
            <a:ext cx="1099930" cy="10999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" y="1934350"/>
            <a:ext cx="4769602" cy="42163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" t="13704"/>
          <a:stretch/>
        </p:blipFill>
        <p:spPr>
          <a:xfrm>
            <a:off x="7169427" y="371061"/>
            <a:ext cx="5049112" cy="276592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6820" r="35883"/>
          <a:stretch/>
        </p:blipFill>
        <p:spPr>
          <a:xfrm>
            <a:off x="8479229" y="2787083"/>
            <a:ext cx="3765849" cy="300673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97" y="2787083"/>
            <a:ext cx="4440251" cy="4031747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624960" y="1350759"/>
            <a:ext cx="3935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charset="0"/>
                <a:ea typeface="Arial" charset="0"/>
                <a:cs typeface="Arial" charset="0"/>
              </a:rPr>
              <a:t>facebook.com</a:t>
            </a:r>
            <a:r>
              <a:rPr lang="cs-CZ" sz="20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cs-CZ" sz="2000" dirty="0" err="1">
                <a:latin typeface="Arial" charset="0"/>
                <a:ea typeface="Arial" charset="0"/>
                <a:cs typeface="Arial" charset="0"/>
              </a:rPr>
              <a:t>essdcz</a:t>
            </a:r>
            <a:endParaRPr lang="cs-CZ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" y="6094693"/>
            <a:ext cx="4732501" cy="763306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23888" r="7628" b="-1"/>
          <a:stretch/>
        </p:blipFill>
        <p:spPr>
          <a:xfrm>
            <a:off x="4690497" y="1925038"/>
            <a:ext cx="2478930" cy="8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54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24F510A9-D297-4EB4-B10F-DE042527687F}"/>
              </a:ext>
            </a:extLst>
          </p:cNvPr>
          <p:cNvGrpSpPr/>
          <p:nvPr/>
        </p:nvGrpSpPr>
        <p:grpSpPr>
          <a:xfrm>
            <a:off x="-70339" y="6096"/>
            <a:ext cx="12192000" cy="6851904"/>
            <a:chOff x="0" y="3048"/>
            <a:chExt cx="12192000" cy="6851904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7FE634E5-070F-4FCE-A6D1-7B0F657D2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048"/>
              <a:ext cx="12192000" cy="6851904"/>
            </a:xfrm>
            <a:prstGeom prst="rect">
              <a:avLst/>
            </a:prstGeom>
          </p:spPr>
        </p:pic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D830E1DA-A053-4417-A0AF-DDA3EF88A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1200" y="551789"/>
              <a:ext cx="2186354" cy="479959"/>
            </a:xfrm>
            <a:prstGeom prst="rect">
              <a:avLst/>
            </a:prstGeom>
          </p:spPr>
        </p:pic>
      </p:grpSp>
      <p:sp>
        <p:nvSpPr>
          <p:cNvPr id="16" name="CuadroTexto 15"/>
          <p:cNvSpPr txBox="1"/>
          <p:nvPr/>
        </p:nvSpPr>
        <p:spPr>
          <a:xfrm>
            <a:off x="4740692" y="4809301"/>
            <a:ext cx="2763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000" dirty="0">
              <a:solidFill>
                <a:srgbClr val="178FAB"/>
              </a:solidFill>
              <a:latin typeface="Gotham Light Regular" charset="0"/>
              <a:ea typeface="Gotham Light Regular" charset="0"/>
              <a:cs typeface="Gotham Light Regular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619009" y="4809301"/>
            <a:ext cx="2763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178FAB"/>
                </a:solidFill>
                <a:latin typeface="Gotham Light Regular" charset="0"/>
                <a:ea typeface="Gotham Light Regular" charset="0"/>
                <a:cs typeface="Gotham Light Regular" charset="0"/>
              </a:rPr>
              <a:t>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068745" y="5750567"/>
            <a:ext cx="1999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chemeClr val="bg1"/>
                </a:solidFill>
                <a:latin typeface="Gotham Medium Regular" charset="0"/>
                <a:ea typeface="Gotham Medium Regular" charset="0"/>
                <a:cs typeface="Gotham Medium Regular" charset="0"/>
              </a:rPr>
              <a:t>ESSD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9" y="1055262"/>
            <a:ext cx="12192000" cy="62217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4" y="1002783"/>
            <a:ext cx="1181256" cy="118125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215881" y="1593411"/>
            <a:ext cx="3136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charset="0"/>
                <a:ea typeface="Arial" charset="0"/>
                <a:cs typeface="Arial" charset="0"/>
              </a:rPr>
              <a:t>instagram.com</a:t>
            </a:r>
            <a:r>
              <a:rPr lang="cs-CZ" sz="20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cs-CZ" sz="2000" dirty="0" err="1">
                <a:latin typeface="Arial" charset="0"/>
                <a:ea typeface="Arial" charset="0"/>
                <a:cs typeface="Arial" charset="0"/>
              </a:rPr>
              <a:t>essd_cz</a:t>
            </a:r>
            <a:endParaRPr lang="cs-CZ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"/>
          <a:stretch/>
        </p:blipFill>
        <p:spPr>
          <a:xfrm>
            <a:off x="-70339" y="2336133"/>
            <a:ext cx="7622413" cy="43578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0" t="34948" r="10134" b="5259"/>
          <a:stretch/>
        </p:blipFill>
        <p:spPr>
          <a:xfrm>
            <a:off x="7775344" y="5148406"/>
            <a:ext cx="1774536" cy="17324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47" y="2416900"/>
            <a:ext cx="3947805" cy="27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16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0098E409C29C643A798E17D1A2ABBA7" ma:contentTypeVersion="8" ma:contentTypeDescription="Vytvoří nový dokument" ma:contentTypeScope="" ma:versionID="7172138412480e86039b03d695b8dc24">
  <xsd:schema xmlns:xsd="http://www.w3.org/2001/XMLSchema" xmlns:xs="http://www.w3.org/2001/XMLSchema" xmlns:p="http://schemas.microsoft.com/office/2006/metadata/properties" xmlns:ns3="2a40ebce-f9fa-4561-a6e8-96da1c0524a2" targetNamespace="http://schemas.microsoft.com/office/2006/metadata/properties" ma:root="true" ma:fieldsID="1e4cb32cab9c1be03567b558b5cef427" ns3:_="">
    <xsd:import namespace="2a40ebce-f9fa-4561-a6e8-96da1c0524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40ebce-f9fa-4561-a6e8-96da1c0524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C2C7ED-F0F1-4479-9021-6027C9A9B7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40ebce-f9fa-4561-a6e8-96da1c0524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34BC0F-182F-4D6A-B97F-E9157C103B2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A81D2D2-E91A-498A-A6F9-38009B7010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3009</TotalTime>
  <Words>565</Words>
  <Application>Microsoft Office PowerPoint</Application>
  <PresentationFormat>Širokoúhlá obrazovka</PresentationFormat>
  <Paragraphs>88</Paragraphs>
  <Slides>20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Gotham Light Regular</vt:lpstr>
      <vt:lpstr>Gotham Medium Regular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Trigo Moran, Miguel</dc:creator>
  <cp:lastModifiedBy>Marek Trávníček</cp:lastModifiedBy>
  <cp:revision>92</cp:revision>
  <dcterms:created xsi:type="dcterms:W3CDTF">2018-04-10T12:17:32Z</dcterms:created>
  <dcterms:modified xsi:type="dcterms:W3CDTF">2020-05-22T10:32:38Z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0x010100B0098E409C29C643A798E17D1A2ABBA7</vt:lpwstr>
  </property>
</Properties>
</file>