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11" r:id="rId3"/>
    <p:sldId id="304" r:id="rId4"/>
    <p:sldId id="305" r:id="rId5"/>
    <p:sldId id="306" r:id="rId6"/>
    <p:sldId id="282" r:id="rId7"/>
    <p:sldId id="277" r:id="rId8"/>
    <p:sldId id="284" r:id="rId9"/>
    <p:sldId id="310" r:id="rId10"/>
    <p:sldId id="289" r:id="rId11"/>
    <p:sldId id="278" r:id="rId12"/>
    <p:sldId id="300" r:id="rId13"/>
    <p:sldId id="279" r:id="rId14"/>
    <p:sldId id="280" r:id="rId15"/>
    <p:sldId id="294" r:id="rId16"/>
    <p:sldId id="273" r:id="rId17"/>
    <p:sldId id="276" r:id="rId18"/>
    <p:sldId id="258" r:id="rId19"/>
    <p:sldId id="293" r:id="rId20"/>
    <p:sldId id="267" r:id="rId21"/>
    <p:sldId id="272" r:id="rId22"/>
    <p:sldId id="259" r:id="rId23"/>
    <p:sldId id="291" r:id="rId24"/>
    <p:sldId id="292" r:id="rId25"/>
    <p:sldId id="290" r:id="rId26"/>
    <p:sldId id="286" r:id="rId27"/>
    <p:sldId id="274" r:id="rId28"/>
    <p:sldId id="270" r:id="rId29"/>
    <p:sldId id="257" r:id="rId30"/>
    <p:sldId id="264" r:id="rId31"/>
    <p:sldId id="265" r:id="rId32"/>
    <p:sldId id="288" r:id="rId33"/>
    <p:sldId id="263" r:id="rId34"/>
    <p:sldId id="260" r:id="rId35"/>
    <p:sldId id="269" r:id="rId36"/>
    <p:sldId id="299" r:id="rId37"/>
    <p:sldId id="302" r:id="rId38"/>
    <p:sldId id="303" r:id="rId39"/>
    <p:sldId id="262" r:id="rId40"/>
    <p:sldId id="287" r:id="rId41"/>
    <p:sldId id="261" r:id="rId42"/>
    <p:sldId id="283" r:id="rId43"/>
    <p:sldId id="268" r:id="rId44"/>
    <p:sldId id="275" r:id="rId45"/>
    <p:sldId id="271" r:id="rId46"/>
    <p:sldId id="308" r:id="rId47"/>
    <p:sldId id="309" r:id="rId48"/>
    <p:sldId id="266" r:id="rId49"/>
    <p:sldId id="301" r:id="rId50"/>
    <p:sldId id="295" r:id="rId51"/>
    <p:sldId id="296" r:id="rId52"/>
    <p:sldId id="297" r:id="rId53"/>
    <p:sldId id="298" r:id="rId54"/>
    <p:sldId id="313" r:id="rId55"/>
    <p:sldId id="307" r:id="rId56"/>
    <p:sldId id="312" r:id="rId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140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382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73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46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97957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164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755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30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9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8451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814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0D334C3-4C1B-4B85-B623-3770AAA7BA19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0A429A7-AC82-4AAB-90D0-4DB347733A3D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952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94">
          <p15:clr>
            <a:srgbClr val="F26B43"/>
          </p15:clr>
        </p15:guide>
        <p15:guide id="4" pos="5400">
          <p15:clr>
            <a:srgbClr val="F26B43"/>
          </p15:clr>
        </p15:guide>
        <p15:guide id="5" orient="horz" pos="4008">
          <p15:clr>
            <a:srgbClr val="F26B43"/>
          </p15:clr>
        </p15:guide>
        <p15:guide id="6" orient="horz" pos="1440">
          <p15:clr>
            <a:srgbClr val="F26B43"/>
          </p15:clr>
        </p15:guide>
        <p15:guide id="7" orient="horz" pos="3720">
          <p15:clr>
            <a:srgbClr val="F26B43"/>
          </p15:clr>
        </p15:guide>
        <p15:guide id="8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koladotykem.cz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in.cz/clanky/respekt-cz-myty-o-zavadeni-tabletu-do-skol-aneb-omyly-marcela-chladka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ucimesestabletem.cz/cinnosti-s-tablete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usmap.eu/cz/" TargetMode="External"/><Relationship Id="rId2" Type="http://schemas.openxmlformats.org/officeDocument/2006/relationships/hyperlink" Target="https://www.youtube.com/watch?v=SCrkZOx5Q1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urvey123.arcgis.com/" TargetMode="External"/><Relationship Id="rId2" Type="http://schemas.openxmlformats.org/officeDocument/2006/relationships/hyperlink" Target="https://www.arcdata.cz/produkty/arcgis/aplikace-arcgis/collector-for-arcgi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lidmecesko.cz/zapojitse/mapovaniCernychSkladek/" TargetMode="External"/><Relationship Id="rId2" Type="http://schemas.openxmlformats.org/officeDocument/2006/relationships/hyperlink" Target="http://biolog.nature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razenazver.cz/cz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relive.cc/view/156752365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youtu.be/jX74vRxD0vE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ive.cz/clanky/kuriozita-z-veletrhu-ifa-merge-cube-je-rozsirena-realita-ktera-vzdelava-i-bavi/sc-3-a-194975/default.aspx?fbclid=IwAR2qPIHHlSebV3Cx7YqedyK8jjWACrDmmEc-Fse91EevsemoPXncvwHS8M8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qrgenerator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Tablety ve výuce zeměpisu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Hana Svobodová</a:t>
            </a:r>
          </a:p>
          <a:p>
            <a:r>
              <a:rPr lang="cs-CZ" dirty="0"/>
              <a:t>Radek </a:t>
            </a:r>
            <a:r>
              <a:rPr lang="cs-CZ" dirty="0" err="1"/>
              <a:t>Durna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370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776863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6016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665ED-6BD7-4744-BACF-4D75799C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dirty="0"/>
              <a:t>Přístupy k výuce s chytrými zařízeními (Mobil, tablet)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7A1644-6F13-459C-9EE1-A35963C61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8025730" cy="4023318"/>
          </a:xfrm>
        </p:spPr>
        <p:txBody>
          <a:bodyPr/>
          <a:lstStyle/>
          <a:p>
            <a:r>
              <a:rPr lang="cs-CZ" b="1" u="sng" dirty="0"/>
              <a:t>2) Externí dodavatel jednotného zařízení pro školy</a:t>
            </a:r>
            <a:r>
              <a:rPr lang="cs-CZ" dirty="0"/>
              <a:t> – </a:t>
            </a:r>
            <a:r>
              <a:rPr lang="cs-CZ" b="1" dirty="0"/>
              <a:t>Škola dotykem: </a:t>
            </a:r>
            <a:r>
              <a:rPr lang="cs-CZ" b="1" dirty="0">
                <a:hlinkClick r:id="rId2"/>
              </a:rPr>
              <a:t>http://www.skoladotykem.cz/</a:t>
            </a:r>
            <a:r>
              <a:rPr lang="cs-CZ" b="1" dirty="0"/>
              <a:t> 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22418D-E21B-4555-BAA8-2A9DE9210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085152"/>
            <a:ext cx="5688632" cy="363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22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F1BDD-7C9F-42B0-9944-89E0ED7E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D9C4CE-144C-48AD-9AAA-16C6F1F71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93F01D-1D85-49A0-8092-22AD0296A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283"/>
            <a:ext cx="9144000" cy="642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58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665ED-6BD7-4744-BACF-4D75799C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dirty="0"/>
              <a:t>Přístupy k výuce s chytrými zařízeními (Mobil, tablet)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7A1644-6F13-459C-9EE1-A35963C61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023318"/>
          </a:xfrm>
        </p:spPr>
        <p:txBody>
          <a:bodyPr/>
          <a:lstStyle/>
          <a:p>
            <a:r>
              <a:rPr lang="cs-CZ" dirty="0"/>
              <a:t>3) Vlastní zařízení školy</a:t>
            </a:r>
          </a:p>
          <a:p>
            <a:pPr lvl="1"/>
            <a:r>
              <a:rPr lang="cs-CZ" dirty="0"/>
              <a:t>Mobilní tabletová učebna</a:t>
            </a:r>
          </a:p>
          <a:p>
            <a:pPr lvl="1"/>
            <a:r>
              <a:rPr lang="cs-CZ" dirty="0"/>
              <a:t>Projekt „Tablety do škol“ – problém je, že učitelé často neumí využít potenciál tabletu ve výuce</a:t>
            </a:r>
          </a:p>
          <a:p>
            <a:pPr lvl="1"/>
            <a:r>
              <a:rPr lang="cs-CZ" dirty="0"/>
              <a:t>Pokud tablet přestane fungovat – co pak?</a:t>
            </a:r>
          </a:p>
          <a:p>
            <a:pPr lvl="1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864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19AD55-6491-4E95-BAD7-EF5D682B0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Mýty o </a:t>
            </a:r>
            <a:r>
              <a:rPr lang="cs-CZ" dirty="0" err="1"/>
              <a:t>tabletech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7CA7C5-24C2-46F7-AA04-EB449DA28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16733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Respekt.cz: Mýty o zavádění </a:t>
            </a:r>
            <a:r>
              <a:rPr lang="cs-CZ" dirty="0" err="1"/>
              <a:t>tabletů</a:t>
            </a:r>
            <a:r>
              <a:rPr lang="cs-CZ" dirty="0"/>
              <a:t> do škol: </a:t>
            </a:r>
            <a:r>
              <a:rPr lang="cs-CZ" dirty="0">
                <a:hlinkClick r:id="rId2"/>
              </a:rPr>
              <a:t>http://www.eduin.cz/clanky/respekt-cz-myty-o-zavadeni-tabletu-do-skol-aneb-omyly-marcela-chladka/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Mýtus 1:  Tablet nahradí papírové učebnice - využít pro podporu edukace zařízení, které děti běžně používají – a to v okamžik, kdy je to vhodné</a:t>
            </a:r>
          </a:p>
          <a:p>
            <a:r>
              <a:rPr lang="cs-CZ" dirty="0"/>
              <a:t>Mýtus 2: Pro tablety není dostatek aplikací a </a:t>
            </a:r>
            <a:r>
              <a:rPr lang="cs-CZ" dirty="0" err="1"/>
              <a:t>DUMy</a:t>
            </a:r>
            <a:r>
              <a:rPr lang="cs-CZ" dirty="0"/>
              <a:t> na </a:t>
            </a:r>
            <a:r>
              <a:rPr lang="cs-CZ" dirty="0" err="1"/>
              <a:t>tabletech</a:t>
            </a:r>
            <a:r>
              <a:rPr lang="cs-CZ" dirty="0"/>
              <a:t> používat nejde</a:t>
            </a:r>
          </a:p>
          <a:p>
            <a:r>
              <a:rPr lang="cs-CZ" dirty="0"/>
              <a:t>Mýtus 3….</a:t>
            </a:r>
          </a:p>
          <a:p>
            <a:endParaRPr lang="cs-CZ" dirty="0"/>
          </a:p>
          <a:p>
            <a:r>
              <a:rPr lang="cs-CZ" dirty="0"/>
              <a:t>Ve skutečnosti je spíš problém </a:t>
            </a:r>
            <a:r>
              <a:rPr lang="cs-CZ" b="1" dirty="0"/>
              <a:t>kvalita</a:t>
            </a:r>
            <a:r>
              <a:rPr lang="cs-CZ" dirty="0"/>
              <a:t> sdílených materiálů, je těžké vybrat z velkého množství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5055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/>
              <a:t>Pohled učitelů na potenciál využití </a:t>
            </a:r>
            <a:r>
              <a:rPr lang="cs-CZ" sz="3600" dirty="0" err="1"/>
              <a:t>tabletů</a:t>
            </a:r>
            <a:r>
              <a:rPr lang="cs-CZ" sz="3600" dirty="0"/>
              <a:t> ve výuce, Finsko, 2013 </a:t>
            </a:r>
            <a:br>
              <a:rPr lang="cs-CZ" sz="3600" dirty="0"/>
            </a:br>
            <a:r>
              <a:rPr lang="cs-CZ" sz="1600" dirty="0"/>
              <a:t>(celkem 171 dotazovaných</a:t>
            </a:r>
            <a:r>
              <a:rPr lang="cs-CZ" sz="1800" dirty="0"/>
              <a:t>)</a:t>
            </a:r>
            <a:endParaRPr lang="cs-CZ" sz="4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787734"/>
              </p:ext>
            </p:extLst>
          </p:nvPr>
        </p:nvGraphicFramePr>
        <p:xfrm>
          <a:off x="1043608" y="2132860"/>
          <a:ext cx="7416824" cy="35616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8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1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1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Didaktické uchopení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Souhlas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Nesouhlas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Posílení individuálních zkušeností s výukou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112 (64 %)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59 (36 %)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Zvýšení motivace k učení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149 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(86 %)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22 (14 %)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Usnadnění aktivních metod výuky a učení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143 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(82 %)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28 (18 %)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Posílení dovedností pro řešení problémů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78 (45 %)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93 (55 %)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Posílení komunikační dovednosti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116 (67 %)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55 (33 %)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Posílení spolupráce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72 (42 %)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99 (48 %)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Integrace znalostí a dovedností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101 (58 %)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70 (42 %)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Zlepšení studijních výsledků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62 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(36%)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109 (64 %)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Podpora méně nadaných žáků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97 (56 %)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74 (44 %)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Podpora nadaných žáků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92 (53 %)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79 (47 %)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Jako nástroj pro hodnocení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70 (41 %)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101 (59 %)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Podpora samostatného učení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121 (70 %)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50 (30 %)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Učení se znalostí obsahu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90 (52 %)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81 (48 %)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727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21620-17B8-485D-BFEF-D0396B7D5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</p:spPr>
        <p:txBody>
          <a:bodyPr/>
          <a:lstStyle/>
          <a:p>
            <a:r>
              <a:rPr lang="cs-CZ" dirty="0"/>
              <a:t>Technické nároky na chytrá zařízení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AAAEAB-2532-454F-B6B5-1A1A8FC9E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HW/SW nároky</a:t>
            </a:r>
          </a:p>
          <a:p>
            <a:r>
              <a:rPr lang="cs-CZ" dirty="0"/>
              <a:t>Nároky na kapacitu úložiště</a:t>
            </a:r>
          </a:p>
          <a:p>
            <a:r>
              <a:rPr lang="cs-CZ" dirty="0"/>
              <a:t>Vydávání aktualizací</a:t>
            </a:r>
          </a:p>
          <a:p>
            <a:r>
              <a:rPr lang="cs-CZ" dirty="0"/>
              <a:t>Podpora uživatelů</a:t>
            </a:r>
          </a:p>
          <a:p>
            <a:endParaRPr lang="cs-CZ" dirty="0"/>
          </a:p>
          <a:p>
            <a:r>
              <a:rPr lang="cs-CZ" dirty="0"/>
              <a:t>Problém v případě BOYD i vlastních zařízení školy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6182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4E482C-F619-4EB7-AACE-7D2733616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16632"/>
            <a:ext cx="7633742" cy="3593591"/>
          </a:xfrm>
        </p:spPr>
        <p:txBody>
          <a:bodyPr/>
          <a:lstStyle/>
          <a:p>
            <a:r>
              <a:rPr lang="cs-CZ" dirty="0">
                <a:hlinkClick r:id="rId2"/>
              </a:rPr>
              <a:t>http://www.ucimesestabletem.cz/cinnosti-s-tabletem/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25D161-1D43-4339-8FBC-54FFB4902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94" y="548680"/>
            <a:ext cx="7416824" cy="61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62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Mapové aplikace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Mapy.cz</a:t>
            </a:r>
          </a:p>
          <a:p>
            <a:r>
              <a:rPr lang="cs-CZ" dirty="0"/>
              <a:t>Google </a:t>
            </a:r>
            <a:r>
              <a:rPr lang="cs-CZ" dirty="0" err="1"/>
              <a:t>Earth</a:t>
            </a:r>
            <a:endParaRPr lang="cs-CZ" dirty="0"/>
          </a:p>
          <a:p>
            <a:r>
              <a:rPr lang="cs-CZ" dirty="0"/>
              <a:t>Google </a:t>
            </a:r>
            <a:r>
              <a:rPr lang="cs-CZ" dirty="0" err="1"/>
              <a:t>Earth</a:t>
            </a:r>
            <a:r>
              <a:rPr lang="cs-CZ" dirty="0"/>
              <a:t> VR: </a:t>
            </a:r>
            <a:r>
              <a:rPr lang="cs-CZ" dirty="0">
                <a:hlinkClick r:id="rId2"/>
              </a:rPr>
              <a:t>https://www.youtube.com/watch?v=SCrkZOx5Q1M</a:t>
            </a:r>
            <a:r>
              <a:rPr lang="cs-CZ" dirty="0"/>
              <a:t> </a:t>
            </a:r>
          </a:p>
          <a:p>
            <a:r>
              <a:rPr lang="cs-CZ" dirty="0" err="1"/>
              <a:t>Locus</a:t>
            </a:r>
            <a:r>
              <a:rPr lang="cs-CZ" dirty="0"/>
              <a:t> Map (outdoorová turistická navigace) </a:t>
            </a:r>
            <a:r>
              <a:rPr lang="cs-CZ" dirty="0">
                <a:hlinkClick r:id="rId3"/>
              </a:rPr>
              <a:t>http://www.locusmap.eu/cz/</a:t>
            </a:r>
            <a:endParaRPr lang="cs-CZ" dirty="0"/>
          </a:p>
          <a:p>
            <a:r>
              <a:rPr lang="cs-CZ" dirty="0"/>
              <a:t>Katastr nemovitostí / </a:t>
            </a:r>
            <a:r>
              <a:rPr lang="cs-CZ" dirty="0" err="1"/>
              <a:t>iKatastr</a:t>
            </a:r>
            <a:endParaRPr lang="cs-CZ" dirty="0"/>
          </a:p>
          <a:p>
            <a:r>
              <a:rPr lang="cs-CZ" dirty="0"/>
              <a:t>HERE </a:t>
            </a:r>
            <a:r>
              <a:rPr lang="cs-CZ" dirty="0" err="1"/>
              <a:t>WeGo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04D7F82-73BF-48F8-95DD-46729310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8817" y="4437112"/>
            <a:ext cx="3562529" cy="215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C2692A6-2107-49E1-96FC-8B2E7C72C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846" y="1196752"/>
            <a:ext cx="2976500" cy="18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AF559A0-0347-4623-8759-62A5CE2EA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353759"/>
            <a:ext cx="1390805" cy="139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6447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hodnocení mapových aplikací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899592" y="6309320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/>
              <a:t>JELÍNEK, Martin. Hodnocení mapových aplikací pro chytré telefony z pozice uživatele [online]. Brno, 2017 [cit. 2018-02-24]. Dostupné z: &lt;http://is.muni.cz/</a:t>
            </a:r>
            <a:r>
              <a:rPr lang="cs-CZ" sz="1000" i="1" dirty="0" err="1"/>
              <a:t>th</a:t>
            </a:r>
            <a:r>
              <a:rPr lang="cs-CZ" sz="1000" i="1" dirty="0"/>
              <a:t>/c59gg/&gt;. Bakalářská práce. Masarykova univerzita, Pedagogická fakulta. Vedoucí práce Hana Svatoňová.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6120680" cy="434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026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B6880-E917-45C6-8657-F37FD452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vás napadne 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0B641D-4455-4DF3-ADAA-D9DB9282C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Bildergebnis für brainstorming">
            <a:extLst>
              <a:ext uri="{FF2B5EF4-FFF2-40B4-BE49-F238E27FC236}">
                <a16:creationId xmlns:a16="http://schemas.microsoft.com/office/drawing/2014/main" id="{CCB136F3-2EB6-4395-957E-4CA03988F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82797"/>
            <a:ext cx="4695319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34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Mapovací aplikace – kartografické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Collector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ArcGIS</a:t>
            </a:r>
            <a:r>
              <a:rPr lang="cs-CZ" dirty="0"/>
              <a:t> (</a:t>
            </a:r>
            <a:r>
              <a:rPr lang="cs-CZ" dirty="0">
                <a:hlinkClick r:id="rId2"/>
              </a:rPr>
              <a:t>https://www.arcdata.cz/produkty/</a:t>
            </a:r>
            <a:r>
              <a:rPr lang="cs-CZ" dirty="0" err="1">
                <a:hlinkClick r:id="rId2"/>
              </a:rPr>
              <a:t>arcgis</a:t>
            </a:r>
            <a:r>
              <a:rPr lang="cs-CZ" dirty="0">
                <a:hlinkClick r:id="rId2"/>
              </a:rPr>
              <a:t>/aplikace-</a:t>
            </a:r>
            <a:r>
              <a:rPr lang="cs-CZ" dirty="0" err="1">
                <a:hlinkClick r:id="rId2"/>
              </a:rPr>
              <a:t>arcgis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collector-for-arcgis</a:t>
            </a:r>
            <a:r>
              <a:rPr lang="cs-CZ" dirty="0"/>
              <a:t>)</a:t>
            </a:r>
          </a:p>
          <a:p>
            <a:r>
              <a:rPr lang="cs-CZ" dirty="0"/>
              <a:t>Snap2Map</a:t>
            </a:r>
          </a:p>
          <a:p>
            <a:r>
              <a:rPr lang="cs-CZ" dirty="0" err="1"/>
              <a:t>Snagit</a:t>
            </a:r>
            <a:endParaRPr lang="cs-CZ" dirty="0"/>
          </a:p>
          <a:p>
            <a:r>
              <a:rPr lang="cs-CZ" dirty="0"/>
              <a:t>Survey123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ArcGIS</a:t>
            </a:r>
            <a:endParaRPr lang="cs-CZ" dirty="0">
              <a:hlinkClick r:id="rId3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46710E-0578-4B0D-B613-284C48EDF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411463"/>
            <a:ext cx="4648572" cy="324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69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Mapovací aplikace – ostatní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BioLog</a:t>
            </a:r>
            <a:r>
              <a:rPr lang="cs-CZ" dirty="0"/>
              <a:t> </a:t>
            </a:r>
            <a:r>
              <a:rPr lang="cs-CZ" dirty="0">
                <a:hlinkClick r:id="rId2"/>
              </a:rPr>
              <a:t>http://biolog.nature.cz/</a:t>
            </a:r>
            <a:endParaRPr lang="cs-CZ" dirty="0"/>
          </a:p>
          <a:p>
            <a:r>
              <a:rPr lang="cs-CZ" dirty="0"/>
              <a:t>Zmapuj To (Ukliďme Česko) </a:t>
            </a:r>
            <a:r>
              <a:rPr lang="cs-CZ" dirty="0">
                <a:hlinkClick r:id="rId3"/>
              </a:rPr>
              <a:t>http://www.uklidmecesko.cz/zapojitse/mapovaniCernychSkladek/</a:t>
            </a:r>
            <a:endParaRPr lang="cs-CZ" dirty="0"/>
          </a:p>
          <a:p>
            <a:r>
              <a:rPr lang="cs-CZ" dirty="0"/>
              <a:t>Srážky se zvěří </a:t>
            </a:r>
          </a:p>
          <a:p>
            <a:r>
              <a:rPr lang="cs-CZ" dirty="0">
                <a:hlinkClick r:id="rId4"/>
              </a:rPr>
              <a:t>http://srazenazver.cz/cz/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7125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GPS, navigace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8758" y="2286002"/>
            <a:ext cx="4353322" cy="3593591"/>
          </a:xfrm>
        </p:spPr>
        <p:txBody>
          <a:bodyPr/>
          <a:lstStyle/>
          <a:p>
            <a:r>
              <a:rPr lang="cs-CZ" dirty="0"/>
              <a:t>GPS Status</a:t>
            </a:r>
          </a:p>
          <a:p>
            <a:r>
              <a:rPr lang="cs-CZ" dirty="0"/>
              <a:t>Auto: </a:t>
            </a:r>
            <a:r>
              <a:rPr lang="cs-CZ" dirty="0" err="1"/>
              <a:t>Navigator</a:t>
            </a:r>
            <a:r>
              <a:rPr lang="cs-CZ" dirty="0"/>
              <a:t>, </a:t>
            </a:r>
            <a:r>
              <a:rPr lang="cs-CZ" dirty="0" err="1"/>
              <a:t>Sygic</a:t>
            </a:r>
            <a:r>
              <a:rPr lang="cs-CZ" dirty="0"/>
              <a:t>, Google </a:t>
            </a:r>
            <a:r>
              <a:rPr lang="cs-CZ" dirty="0" err="1"/>
              <a:t>maps</a:t>
            </a:r>
            <a:endParaRPr lang="cs-CZ" dirty="0"/>
          </a:p>
          <a:p>
            <a:r>
              <a:rPr lang="cs-CZ" dirty="0" err="1"/>
              <a:t>Polaris</a:t>
            </a:r>
            <a:r>
              <a:rPr lang="cs-CZ" dirty="0"/>
              <a:t> GPS </a:t>
            </a:r>
            <a:r>
              <a:rPr lang="cs-CZ" dirty="0" err="1"/>
              <a:t>Navigation</a:t>
            </a:r>
            <a:r>
              <a:rPr lang="cs-CZ" dirty="0"/>
              <a:t> – </a:t>
            </a:r>
          </a:p>
          <a:p>
            <a:r>
              <a:rPr lang="cs-CZ" dirty="0"/>
              <a:t>Na kole i pěšky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5B89889-1948-4EF8-B695-BD764DABE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28451"/>
            <a:ext cx="3222120" cy="538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1101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881714" cy="1492132"/>
          </a:xfrm>
        </p:spPr>
        <p:txBody>
          <a:bodyPr>
            <a:normAutofit fontScale="90000"/>
          </a:bodyPr>
          <a:lstStyle/>
          <a:p>
            <a:r>
              <a:rPr lang="cs-CZ" sz="4000" b="1" dirty="0"/>
              <a:t>aplikace pro měření pohybové aktivity a využití ve výuce ZE/PR/TV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8758" y="2286002"/>
            <a:ext cx="2841154" cy="359359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b="1" dirty="0" err="1"/>
              <a:t>Sports</a:t>
            </a:r>
            <a:r>
              <a:rPr lang="cs-CZ" b="1" dirty="0"/>
              <a:t> </a:t>
            </a:r>
            <a:r>
              <a:rPr lang="cs-CZ" b="1" dirty="0" err="1"/>
              <a:t>tracker</a:t>
            </a:r>
            <a:endParaRPr lang="cs-CZ" dirty="0"/>
          </a:p>
          <a:p>
            <a:pPr lvl="0"/>
            <a:r>
              <a:rPr lang="cs-CZ" b="1" dirty="0" err="1"/>
              <a:t>Nike</a:t>
            </a:r>
            <a:r>
              <a:rPr lang="cs-CZ" b="1" dirty="0"/>
              <a:t> + Run Club</a:t>
            </a:r>
            <a:endParaRPr lang="cs-CZ" dirty="0"/>
          </a:p>
          <a:p>
            <a:pPr lvl="0"/>
            <a:r>
              <a:rPr lang="cs-CZ" b="1" dirty="0" err="1"/>
              <a:t>Endomondo</a:t>
            </a:r>
            <a:endParaRPr lang="cs-CZ" dirty="0"/>
          </a:p>
          <a:p>
            <a:pPr lvl="0"/>
            <a:r>
              <a:rPr lang="cs-CZ" b="1" dirty="0" err="1"/>
              <a:t>Runkeeper</a:t>
            </a:r>
            <a:endParaRPr lang="cs-CZ" dirty="0"/>
          </a:p>
          <a:p>
            <a:pPr lvl="0"/>
            <a:r>
              <a:rPr lang="cs-CZ" b="1" dirty="0" err="1"/>
              <a:t>Runtastic</a:t>
            </a:r>
            <a:endParaRPr lang="cs-CZ" dirty="0"/>
          </a:p>
          <a:p>
            <a:pPr lvl="0"/>
            <a:r>
              <a:rPr lang="cs-CZ" b="1" dirty="0" err="1"/>
              <a:t>Sportractive</a:t>
            </a:r>
            <a:endParaRPr lang="cs-CZ" dirty="0"/>
          </a:p>
          <a:p>
            <a:pPr lvl="0"/>
            <a:r>
              <a:rPr lang="cs-CZ" b="1" dirty="0"/>
              <a:t>Run </a:t>
            </a:r>
            <a:r>
              <a:rPr lang="cs-CZ" b="1" dirty="0" err="1"/>
              <a:t>the</a:t>
            </a:r>
            <a:r>
              <a:rPr lang="cs-CZ" b="1" dirty="0"/>
              <a:t> Map</a:t>
            </a:r>
            <a:endParaRPr lang="cs-CZ" dirty="0"/>
          </a:p>
          <a:p>
            <a:pPr lvl="0"/>
            <a:r>
              <a:rPr lang="cs-CZ" b="1" dirty="0" err="1"/>
              <a:t>Fitapp</a:t>
            </a:r>
            <a:endParaRPr lang="cs-CZ" dirty="0"/>
          </a:p>
          <a:p>
            <a:pPr lvl="0"/>
            <a:r>
              <a:rPr lang="cs-CZ" b="1" dirty="0"/>
              <a:t>Strava (</a:t>
            </a:r>
            <a:r>
              <a:rPr lang="cs-CZ" b="1" dirty="0">
                <a:hlinkClick r:id="rId2"/>
              </a:rPr>
              <a:t>https://www.relive.cc/view/1567523653</a:t>
            </a:r>
            <a:r>
              <a:rPr lang="cs-CZ" b="1" dirty="0"/>
              <a:t> )</a:t>
            </a:r>
            <a:endParaRPr lang="cs-CZ" dirty="0"/>
          </a:p>
          <a:p>
            <a:pPr lvl="0"/>
            <a:r>
              <a:rPr lang="cs-CZ" b="1" dirty="0"/>
              <a:t>Route </a:t>
            </a:r>
            <a:r>
              <a:rPr lang="cs-CZ" b="1" dirty="0" err="1"/>
              <a:t>tracker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 descr="C:\Users\Starý\Desktop\17671013_1549693475040803_1669789689_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37" y="1984503"/>
            <a:ext cx="2400935" cy="389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C:\Users\Starý\Desktop\17670946_1549693538374130_903506301_n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57" y="1984503"/>
            <a:ext cx="2400935" cy="3895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281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37844"/>
              </p:ext>
            </p:extLst>
          </p:nvPr>
        </p:nvGraphicFramePr>
        <p:xfrm>
          <a:off x="1043608" y="476678"/>
          <a:ext cx="7416824" cy="6210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68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8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14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Hodnocení aplikace 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effectLst/>
                        </a:rPr>
                        <a:t>Endomondo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 podle stanovených kritérií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2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Stanovená kritéria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Hodnocení na stupnici 1-5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1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Přívětivost uživatelského rozhraní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1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Přesnost zaměření GPS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1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Informace o pohybu v terénu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1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Responsibilita aplikace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1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Individuální nastavení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1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Nabídka mapových souborů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1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Možnosti připojení příslušenství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1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Nabídka vedlejších funkcí aplikace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8843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Nutnost internetového připojení pro správný chod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21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Zpoplatněné funkce aplikace pro správný chod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2429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Komunikace a možnosti sdílení na sociálních sítích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21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Součet hodnot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773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6833613"/>
              </p:ext>
            </p:extLst>
          </p:nvPr>
        </p:nvGraphicFramePr>
        <p:xfrm>
          <a:off x="1043608" y="188640"/>
          <a:ext cx="7272808" cy="5997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8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2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2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3026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</a:rPr>
                        <a:t>Vyhodnocení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4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Název aplikace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Součet hodnot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/11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Hodnocení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861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Sports tracker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1,54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476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Nike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+ Run Club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1,72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861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Endomondo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1,9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861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Runkeeper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2,09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861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Runtastic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1,45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861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Sportractive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3,27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861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Run the Map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861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Fitapp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1,8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2861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Strava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1,9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2861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Route tracker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3,54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884" marR="67884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043608" y="6304002"/>
            <a:ext cx="7272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/>
              <a:t>STRÁNÍK, František. Zhodnocení volně stažitelných mobilních aplikací pro měření pohybové aktivity a využití ve výuce zeměpisu [online]. Brno, 2017 [cit. 2018-02-24]. Dostupné z: &lt;http://is.muni.cz/</a:t>
            </a:r>
            <a:r>
              <a:rPr lang="cs-CZ" sz="1000" i="1" dirty="0" err="1"/>
              <a:t>th</a:t>
            </a:r>
            <a:r>
              <a:rPr lang="cs-CZ" sz="1000" i="1" dirty="0"/>
              <a:t>/y4a3z/&gt;. Bakalářská práce. Masarykova univerzita, Pedagogická fakulta. Vedoucí práce Hana Svobodová.</a:t>
            </a:r>
          </a:p>
        </p:txBody>
      </p:sp>
    </p:spTree>
    <p:extLst>
      <p:ext uri="{BB962C8B-B14F-4D97-AF65-F5344CB8AC3E}">
        <p14:creationId xmlns:p14="http://schemas.microsoft.com/office/powerpoint/2010/main" val="2468623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Záznam trasy s GPS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b="1" dirty="0"/>
              <a:t>GPS přístroj</a:t>
            </a:r>
          </a:p>
          <a:p>
            <a:pPr>
              <a:buNone/>
            </a:pPr>
            <a:r>
              <a:rPr lang="cs-CZ" dirty="0">
                <a:solidFill>
                  <a:srgbClr val="00B050"/>
                </a:solidFill>
              </a:rPr>
              <a:t>+</a:t>
            </a:r>
            <a:r>
              <a:rPr lang="cs-CZ" dirty="0"/>
              <a:t> čitelnost displeje na slunci</a:t>
            </a:r>
          </a:p>
          <a:p>
            <a:pPr>
              <a:buNone/>
            </a:pPr>
            <a:r>
              <a:rPr lang="cs-CZ" dirty="0">
                <a:solidFill>
                  <a:srgbClr val="00B050"/>
                </a:solidFill>
              </a:rPr>
              <a:t>+</a:t>
            </a:r>
            <a:r>
              <a:rPr lang="cs-CZ" dirty="0"/>
              <a:t> výdrž baterie</a:t>
            </a:r>
          </a:p>
          <a:p>
            <a:pPr>
              <a:buNone/>
            </a:pPr>
            <a:r>
              <a:rPr lang="cs-CZ" dirty="0">
                <a:solidFill>
                  <a:srgbClr val="00B050"/>
                </a:solidFill>
              </a:rPr>
              <a:t>+</a:t>
            </a:r>
            <a:r>
              <a:rPr lang="cs-CZ" dirty="0"/>
              <a:t> přesnost GPS</a:t>
            </a:r>
          </a:p>
          <a:p>
            <a:pPr>
              <a:buNone/>
            </a:pPr>
            <a:r>
              <a:rPr lang="cs-CZ" strike="sngStrike" dirty="0">
                <a:solidFill>
                  <a:srgbClr val="00B050"/>
                </a:solidFill>
              </a:rPr>
              <a:t>+</a:t>
            </a:r>
            <a:r>
              <a:rPr lang="cs-CZ" strike="sngStrike" dirty="0"/>
              <a:t> podrobnost mapy</a:t>
            </a:r>
          </a:p>
          <a:p>
            <a:pPr>
              <a:buNone/>
            </a:pPr>
            <a:r>
              <a:rPr lang="cs-CZ" dirty="0">
                <a:solidFill>
                  <a:srgbClr val="00B050"/>
                </a:solidFill>
              </a:rPr>
              <a:t>+</a:t>
            </a:r>
            <a:r>
              <a:rPr lang="cs-CZ" dirty="0"/>
              <a:t> odolnost proti pádu, vodě…</a:t>
            </a:r>
          </a:p>
          <a:p>
            <a:pPr>
              <a:buNone/>
            </a:pPr>
            <a:r>
              <a:rPr lang="cs-CZ" dirty="0">
                <a:solidFill>
                  <a:srgbClr val="FF0000"/>
                </a:solidFill>
              </a:rPr>
              <a:t>-</a:t>
            </a:r>
            <a:r>
              <a:rPr lang="cs-CZ" dirty="0"/>
              <a:t> aktualizace map, drahé mapy</a:t>
            </a:r>
          </a:p>
          <a:p>
            <a:pPr>
              <a:buNone/>
            </a:pPr>
            <a:r>
              <a:rPr lang="cs-CZ" dirty="0">
                <a:solidFill>
                  <a:srgbClr val="FF0000"/>
                </a:solidFill>
              </a:rPr>
              <a:t>-</a:t>
            </a:r>
            <a:r>
              <a:rPr lang="cs-CZ" dirty="0"/>
              <a:t> jednoúčelovost</a:t>
            </a:r>
          </a:p>
          <a:p>
            <a:pPr>
              <a:buNone/>
            </a:pPr>
            <a:r>
              <a:rPr lang="cs-CZ" dirty="0">
                <a:solidFill>
                  <a:srgbClr val="FF0000"/>
                </a:solidFill>
              </a:rPr>
              <a:t>-</a:t>
            </a:r>
            <a:r>
              <a:rPr lang="cs-CZ" dirty="0"/>
              <a:t> omezený prostor pro nahrání map u některých GPS</a:t>
            </a:r>
          </a:p>
          <a:p>
            <a:pPr>
              <a:buNone/>
            </a:pPr>
            <a:r>
              <a:rPr lang="cs-CZ" dirty="0">
                <a:solidFill>
                  <a:srgbClr val="FF0000"/>
                </a:solidFill>
              </a:rPr>
              <a:t>-</a:t>
            </a:r>
            <a:r>
              <a:rPr lang="cs-CZ" dirty="0"/>
              <a:t> vyšší cena</a:t>
            </a:r>
          </a:p>
          <a:p>
            <a:endParaRPr lang="cs-CZ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29DB0B8-84C3-4B4F-AAF8-62E3619D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267"/>
          <a:stretch>
            <a:fillRect/>
          </a:stretch>
        </p:blipFill>
        <p:spPr bwMode="auto">
          <a:xfrm>
            <a:off x="4857752" y="1643050"/>
            <a:ext cx="2000264" cy="307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CA02713-CB07-4B77-A198-3DA5882F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3214686"/>
            <a:ext cx="1938341" cy="338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9450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Dopravní aplikace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IDOS </a:t>
            </a:r>
          </a:p>
          <a:p>
            <a:r>
              <a:rPr lang="cs-CZ" dirty="0"/>
              <a:t>Můj vlak (ČD)</a:t>
            </a:r>
          </a:p>
          <a:p>
            <a:r>
              <a:rPr lang="cs-CZ" dirty="0"/>
              <a:t>Ostatní dopravci??</a:t>
            </a:r>
          </a:p>
          <a:p>
            <a:r>
              <a:rPr lang="cs-CZ" dirty="0" err="1"/>
              <a:t>iRIS</a:t>
            </a:r>
            <a:endParaRPr lang="cs-CZ" dirty="0"/>
          </a:p>
          <a:p>
            <a:r>
              <a:rPr lang="cs-CZ" dirty="0" err="1"/>
              <a:t>Skyscanner</a:t>
            </a:r>
            <a:r>
              <a:rPr lang="cs-CZ" dirty="0"/>
              <a:t> (budoucnost? detailní naplánování přepravy mezi dvěma body, využití všech možných </a:t>
            </a:r>
            <a:r>
              <a:rPr lang="cs-CZ" dirty="0" err="1"/>
              <a:t>dopr</a:t>
            </a:r>
            <a:r>
              <a:rPr lang="cs-CZ" dirty="0"/>
              <a:t>. prostředků)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412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Kompasy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Nutné mít elektronický kompas v přístroji</a:t>
            </a:r>
          </a:p>
          <a:p>
            <a:r>
              <a:rPr lang="cs-CZ" dirty="0"/>
              <a:t>Kompas</a:t>
            </a:r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436762"/>
            <a:ext cx="1701165" cy="3021965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29000"/>
            <a:ext cx="1701800" cy="30226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360194" y="6488668"/>
            <a:ext cx="2353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Smart </a:t>
            </a:r>
            <a:r>
              <a:rPr lang="cs-CZ" i="1" dirty="0" err="1"/>
              <a:t>Compass</a:t>
            </a:r>
            <a:r>
              <a:rPr lang="cs-CZ" i="1" dirty="0"/>
              <a:t> Pro</a:t>
            </a:r>
            <a:endParaRPr lang="cs-CZ" dirty="0"/>
          </a:p>
        </p:txBody>
      </p:sp>
      <p:pic>
        <p:nvPicPr>
          <p:cNvPr id="8" name="Obrázek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29000"/>
            <a:ext cx="17018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82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Měřicí aplikace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8758" y="1340768"/>
            <a:ext cx="4713362" cy="526221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!!! silně závislé na citlivosti HW komponent </a:t>
            </a:r>
          </a:p>
          <a:p>
            <a:r>
              <a:rPr lang="cs-CZ" dirty="0"/>
              <a:t>!!! Ne každý mobil má všechna čidla</a:t>
            </a:r>
          </a:p>
          <a:p>
            <a:endParaRPr lang="cs-CZ" dirty="0"/>
          </a:p>
          <a:p>
            <a:r>
              <a:rPr lang="cs-CZ" dirty="0"/>
              <a:t>Android Sensor Box</a:t>
            </a:r>
          </a:p>
          <a:p>
            <a:r>
              <a:rPr lang="cs-CZ" dirty="0"/>
              <a:t>Převodník jednotek</a:t>
            </a:r>
          </a:p>
          <a:p>
            <a:r>
              <a:rPr lang="cs-CZ" dirty="0"/>
              <a:t>Smart Distance – měření vzdálenosti od tabletu</a:t>
            </a:r>
          </a:p>
          <a:p>
            <a:r>
              <a:rPr lang="cs-CZ" dirty="0"/>
              <a:t>Smart </a:t>
            </a:r>
            <a:r>
              <a:rPr lang="cs-CZ" dirty="0" err="1"/>
              <a:t>Measure</a:t>
            </a:r>
            <a:r>
              <a:rPr lang="cs-CZ" dirty="0"/>
              <a:t> – měření výšky</a:t>
            </a:r>
          </a:p>
          <a:p>
            <a:r>
              <a:rPr lang="cs-CZ" dirty="0" err="1"/>
              <a:t>Sound</a:t>
            </a:r>
            <a:r>
              <a:rPr lang="cs-CZ" dirty="0"/>
              <a:t> Meter – měření hluku</a:t>
            </a:r>
          </a:p>
          <a:p>
            <a:r>
              <a:rPr lang="cs-CZ" dirty="0"/>
              <a:t>Smart </a:t>
            </a:r>
            <a:r>
              <a:rPr lang="cs-CZ" dirty="0" err="1"/>
              <a:t>Tools</a:t>
            </a:r>
            <a:r>
              <a:rPr lang="cs-CZ" dirty="0"/>
              <a:t>, </a:t>
            </a:r>
            <a:r>
              <a:rPr lang="cs-CZ" dirty="0" err="1"/>
              <a:t>Advance</a:t>
            </a:r>
            <a:r>
              <a:rPr lang="cs-CZ" dirty="0"/>
              <a:t> </a:t>
            </a:r>
            <a:r>
              <a:rPr lang="cs-CZ" dirty="0" err="1"/>
              <a:t>Toolkit</a:t>
            </a:r>
            <a:r>
              <a:rPr lang="cs-CZ" dirty="0"/>
              <a:t>,… (obdoba drahý přístrojů, např. Vernier)</a:t>
            </a:r>
          </a:p>
          <a:p>
            <a:r>
              <a:rPr lang="cs-CZ" dirty="0"/>
              <a:t>Stopky</a:t>
            </a:r>
          </a:p>
          <a:p>
            <a:r>
              <a:rPr lang="cs-CZ" dirty="0" err="1"/>
              <a:t>Magnify</a:t>
            </a:r>
            <a:r>
              <a:rPr lang="cs-CZ" dirty="0"/>
              <a:t> (lupy, mikroskop)</a:t>
            </a:r>
          </a:p>
          <a:p>
            <a:r>
              <a:rPr lang="cs-CZ" dirty="0" err="1"/>
              <a:t>Clinometr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3389AB5-6D92-4129-92CA-BB2E21D53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196752"/>
            <a:ext cx="3024749" cy="540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9577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14C25B-6E28-4E70-B79F-F38C9187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Nejen Tablety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0DB2E1-6855-437C-ABBE-0A4681DF2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Rozšíření pojmu</a:t>
            </a:r>
          </a:p>
          <a:p>
            <a:endParaRPr lang="cs-CZ" dirty="0"/>
          </a:p>
          <a:p>
            <a:r>
              <a:rPr lang="cs-CZ" dirty="0"/>
              <a:t>Např. PC, smartphone (?označení </a:t>
            </a:r>
            <a:r>
              <a:rPr lang="cs-CZ" dirty="0" err="1"/>
              <a:t>phone</a:t>
            </a:r>
            <a:r>
              <a:rPr lang="cs-CZ" dirty="0"/>
              <a:t>?), </a:t>
            </a:r>
            <a:r>
              <a:rPr lang="cs-CZ" dirty="0" err="1"/>
              <a:t>phablet</a:t>
            </a:r>
            <a:r>
              <a:rPr lang="cs-CZ" dirty="0"/>
              <a:t> (</a:t>
            </a:r>
            <a:r>
              <a:rPr lang="cs-CZ" dirty="0" err="1"/>
              <a:t>smartlet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6146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Slepé mapy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Zeměpis ČR</a:t>
            </a:r>
          </a:p>
          <a:p>
            <a:r>
              <a:rPr lang="cs-CZ" dirty="0"/>
              <a:t>Světová geografie</a:t>
            </a:r>
          </a:p>
          <a:p>
            <a:r>
              <a:rPr lang="cs-CZ" dirty="0"/>
              <a:t>Zeměpisný kvíz</a:t>
            </a:r>
          </a:p>
          <a:p>
            <a:r>
              <a:rPr lang="cs-CZ" dirty="0"/>
              <a:t>Hlavní města všech kontinentů - Geografický test</a:t>
            </a:r>
          </a:p>
          <a:p>
            <a:r>
              <a:rPr lang="cs-CZ" dirty="0" err="1"/>
              <a:t>GEOkvíz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6065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Atlasy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Světový atlas 2018</a:t>
            </a:r>
          </a:p>
          <a:p>
            <a:r>
              <a:rPr lang="cs-CZ" dirty="0"/>
              <a:t>Atlas 2018 FREE</a:t>
            </a:r>
          </a:p>
          <a:p>
            <a:r>
              <a:rPr lang="cs-CZ" dirty="0" err="1"/>
              <a:t>World</a:t>
            </a:r>
            <a:r>
              <a:rPr lang="cs-CZ" dirty="0"/>
              <a:t> Atlas - Country, </a:t>
            </a:r>
            <a:r>
              <a:rPr lang="cs-CZ" dirty="0" err="1"/>
              <a:t>Capital</a:t>
            </a:r>
            <a:endParaRPr lang="cs-CZ" dirty="0"/>
          </a:p>
          <a:p>
            <a:r>
              <a:rPr lang="cs-CZ" dirty="0" err="1"/>
              <a:t>Outdoor</a:t>
            </a:r>
            <a:r>
              <a:rPr lang="cs-CZ" dirty="0"/>
              <a:t> Atlas</a:t>
            </a:r>
          </a:p>
          <a:p>
            <a:r>
              <a:rPr lang="cs-CZ" dirty="0" err="1"/>
              <a:t>Diercke</a:t>
            </a:r>
            <a:r>
              <a:rPr lang="cs-CZ" dirty="0"/>
              <a:t> Atlas</a:t>
            </a:r>
          </a:p>
        </p:txBody>
      </p:sp>
    </p:spTree>
    <p:extLst>
      <p:ext uri="{BB962C8B-B14F-4D97-AF65-F5344CB8AC3E}">
        <p14:creationId xmlns:p14="http://schemas.microsoft.com/office/powerpoint/2010/main" val="3781169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6B2081-23D0-4582-A923-FCF455008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Učebnice, slovníky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C38777-377C-41A1-B5E0-E778507CD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FEE728-1D4C-4A69-8FAC-B3CD6BBD0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6643734" cy="528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4767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Země a vesmír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Solar </a:t>
            </a:r>
            <a:r>
              <a:rPr lang="cs-CZ" dirty="0" err="1"/>
              <a:t>Walk</a:t>
            </a:r>
            <a:endParaRPr lang="cs-CZ" dirty="0"/>
          </a:p>
          <a:p>
            <a:r>
              <a:rPr lang="cs-CZ" dirty="0"/>
              <a:t>Star Chart</a:t>
            </a:r>
          </a:p>
          <a:p>
            <a:r>
              <a:rPr lang="cs-CZ" dirty="0" err="1"/>
              <a:t>Sky</a:t>
            </a:r>
            <a:r>
              <a:rPr lang="cs-CZ" dirty="0"/>
              <a:t> </a:t>
            </a:r>
            <a:r>
              <a:rPr lang="cs-CZ" dirty="0" err="1"/>
              <a:t>Maps</a:t>
            </a:r>
            <a:r>
              <a:rPr lang="cs-CZ" dirty="0"/>
              <a:t> +</a:t>
            </a:r>
          </a:p>
          <a:p>
            <a:r>
              <a:rPr lang="cs-CZ" dirty="0"/>
              <a:t>Solar Systém 3D</a:t>
            </a:r>
          </a:p>
          <a:p>
            <a:r>
              <a:rPr lang="cs-CZ" dirty="0"/>
              <a:t>Google </a:t>
            </a:r>
            <a:r>
              <a:rPr lang="cs-CZ" dirty="0" err="1"/>
              <a:t>Sky</a:t>
            </a:r>
            <a:r>
              <a:rPr lang="cs-CZ" dirty="0"/>
              <a:t> Map</a:t>
            </a:r>
          </a:p>
          <a:p>
            <a:r>
              <a:rPr lang="cs-CZ" dirty="0" err="1"/>
              <a:t>StarTracker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A56D7-B87A-4933-BF0C-89491DDD5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412776"/>
            <a:ext cx="3768656" cy="51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3789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Augmented</a:t>
            </a:r>
            <a:r>
              <a:rPr lang="cs-CZ" dirty="0"/>
              <a:t> reality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LandscapAR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https://youtu.be/jX74vRxD0vE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4752528" cy="361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637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</p:spPr>
        <p:txBody>
          <a:bodyPr/>
          <a:lstStyle/>
          <a:p>
            <a:r>
              <a:rPr lang="cs-CZ" dirty="0" err="1"/>
              <a:t>Augmented</a:t>
            </a:r>
            <a:r>
              <a:rPr lang="cs-CZ" dirty="0"/>
              <a:t> reality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3593591"/>
          </a:xfrm>
        </p:spPr>
        <p:txBody>
          <a:bodyPr/>
          <a:lstStyle/>
          <a:p>
            <a:r>
              <a:rPr lang="cs-CZ"/>
              <a:t>Spacecraft 3D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EE1B5A1-32DC-4A83-B925-DB2A855B1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996951"/>
            <a:ext cx="6408712" cy="353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8792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Augmented</a:t>
            </a:r>
            <a:r>
              <a:rPr lang="cs-CZ" dirty="0"/>
              <a:t> reality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8758" y="1874518"/>
            <a:ext cx="7633742" cy="4005076"/>
          </a:xfrm>
        </p:spPr>
        <p:txBody>
          <a:bodyPr/>
          <a:lstStyle/>
          <a:p>
            <a:r>
              <a:rPr lang="cs-CZ" dirty="0"/>
              <a:t>Walla </a:t>
            </a:r>
            <a:r>
              <a:rPr lang="cs-CZ" dirty="0" err="1"/>
              <a:t>me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FA5327-8AC3-4FE7-ABE6-E69671A30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348880"/>
            <a:ext cx="4680520" cy="40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59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5E278D-07ED-4727-89FB-36CA3D031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AR: </a:t>
            </a:r>
            <a:r>
              <a:rPr lang="cs-CZ" dirty="0" err="1"/>
              <a:t>Merge</a:t>
            </a:r>
            <a:r>
              <a:rPr lang="cs-CZ" dirty="0"/>
              <a:t> </a:t>
            </a:r>
            <a:r>
              <a:rPr lang="cs-CZ" dirty="0" err="1"/>
              <a:t>Cube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7768F2-FCE7-49EF-B120-9CAE2FF83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https://www.zive.cz/clanky/kuriozita-z-veletrhu-ifa-merge-cube-je-rozsirena-realita-ktera-vzdelava-i-bavi/sc-3-a-194975/default.aspx?fbclid=IwAR2qPIHHlSebV3Cx7YqedyK8jjWACrDmmEc-Fse91EevsemoPXncvwHS8M8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6632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02E75E-8F08-448C-AB92-DDD910274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Google </a:t>
            </a:r>
            <a:r>
              <a:rPr lang="cs-CZ" dirty="0" err="1"/>
              <a:t>Cardboard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B1A23D-27FC-4D11-BB1C-6252ADF04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Earth</a:t>
            </a:r>
            <a:r>
              <a:rPr lang="cs-CZ" dirty="0"/>
              <a:t> VR</a:t>
            </a:r>
          </a:p>
          <a:p>
            <a:r>
              <a:rPr lang="cs-CZ" dirty="0" err="1"/>
              <a:t>Sites</a:t>
            </a:r>
            <a:r>
              <a:rPr lang="cs-CZ" dirty="0"/>
              <a:t> in VR</a:t>
            </a:r>
          </a:p>
          <a:p>
            <a:r>
              <a:rPr lang="cs-CZ" dirty="0"/>
              <a:t>VR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Space</a:t>
            </a:r>
            <a:endParaRPr lang="cs-CZ" dirty="0"/>
          </a:p>
          <a:p>
            <a:r>
              <a:rPr lang="cs-CZ" dirty="0"/>
              <a:t>VR </a:t>
            </a:r>
            <a:r>
              <a:rPr lang="cs-CZ" dirty="0" err="1"/>
              <a:t>Cities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5DE4A5-E2B0-4A1E-9744-7A8883315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412776"/>
            <a:ext cx="4277759" cy="27437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63EEC6A-792D-49A9-89C7-A9E73ADA6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11" y="4452753"/>
            <a:ext cx="1885950" cy="18383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865C1F-CF30-4724-992C-B7D0C7A79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241" y="4466853"/>
            <a:ext cx="1857375" cy="1828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4ACE5D0-7F11-4079-80B1-F8EFD66FD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096" y="4466853"/>
            <a:ext cx="1800200" cy="17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99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Testy, kvízy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B93B174-3B79-4830-AE88-E9EA70B7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058" y="1268760"/>
            <a:ext cx="6142222" cy="535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288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D0646-CC13-455E-A98A-D32AF79E3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Vlastní zkušenosti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A9205C-FBB2-48A1-8F5D-B5E4EE411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 perspektivy žáka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Z perspektivy pedagoga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9578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2CEDC5-2FC5-4DA0-909C-EDD763D2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QR kódy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2C210C-54B0-48AF-8440-D11C90380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3057178" cy="4023318"/>
          </a:xfrm>
        </p:spPr>
        <p:txBody>
          <a:bodyPr/>
          <a:lstStyle/>
          <a:p>
            <a:r>
              <a:rPr lang="cs-CZ" dirty="0"/>
              <a:t>Seznam QR čtečka</a:t>
            </a:r>
          </a:p>
          <a:p>
            <a:r>
              <a:rPr lang="cs-CZ" dirty="0"/>
              <a:t>QR </a:t>
            </a:r>
            <a:r>
              <a:rPr lang="cs-CZ" dirty="0" err="1"/>
              <a:t>droid</a:t>
            </a:r>
            <a:endParaRPr lang="cs-CZ" dirty="0"/>
          </a:p>
          <a:p>
            <a:r>
              <a:rPr lang="cs-CZ" dirty="0" err="1"/>
              <a:t>Codee</a:t>
            </a:r>
            <a:r>
              <a:rPr lang="cs-CZ" dirty="0"/>
              <a:t> QR </a:t>
            </a:r>
            <a:r>
              <a:rPr lang="cs-CZ" dirty="0" err="1"/>
              <a:t>Code</a:t>
            </a:r>
            <a:r>
              <a:rPr lang="cs-CZ" dirty="0"/>
              <a:t> </a:t>
            </a:r>
            <a:r>
              <a:rPr lang="cs-CZ" dirty="0" err="1"/>
              <a:t>Reader</a:t>
            </a:r>
            <a:endParaRPr lang="cs-CZ" dirty="0"/>
          </a:p>
          <a:p>
            <a:endParaRPr lang="cs-CZ" dirty="0"/>
          </a:p>
          <a:p>
            <a:r>
              <a:rPr lang="cs-CZ" dirty="0"/>
              <a:t>Jak vytvořit QR kód? </a:t>
            </a:r>
            <a:r>
              <a:rPr lang="cs-CZ" dirty="0">
                <a:hlinkClick r:id="rId2"/>
              </a:rPr>
              <a:t>www.qrgenerator.cz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CC42C9-2450-4270-AC4F-D9BA19D40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56992"/>
            <a:ext cx="4714908" cy="341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 descr="QRgenerator.cz_1448189934.png">
            <a:extLst>
              <a:ext uri="{FF2B5EF4-FFF2-40B4-BE49-F238E27FC236}">
                <a16:creationId xmlns:a16="http://schemas.microsoft.com/office/drawing/2014/main" id="{13DEC316-46C1-44ED-BB77-81F349EDC5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1268760"/>
            <a:ext cx="1959194" cy="1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35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</p:spPr>
        <p:txBody>
          <a:bodyPr/>
          <a:lstStyle/>
          <a:p>
            <a:r>
              <a:rPr lang="cs-CZ"/>
              <a:t>Cloud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8228" y="2276872"/>
            <a:ext cx="7633742" cy="3593591"/>
          </a:xfrm>
        </p:spPr>
        <p:txBody>
          <a:bodyPr/>
          <a:lstStyle/>
          <a:p>
            <a:r>
              <a:rPr lang="cs-CZ" dirty="0"/>
              <a:t>Google Drive</a:t>
            </a:r>
          </a:p>
          <a:p>
            <a:r>
              <a:rPr lang="cs-CZ" dirty="0"/>
              <a:t>Microsoft </a:t>
            </a:r>
            <a:r>
              <a:rPr lang="cs-CZ" dirty="0" err="1"/>
              <a:t>One</a:t>
            </a:r>
            <a:r>
              <a:rPr lang="cs-CZ" dirty="0"/>
              <a:t> Drive</a:t>
            </a:r>
          </a:p>
          <a:p>
            <a:r>
              <a:rPr lang="cs-CZ" dirty="0" err="1"/>
              <a:t>Dropbox</a:t>
            </a:r>
            <a:endParaRPr lang="cs-CZ" dirty="0"/>
          </a:p>
          <a:p>
            <a:r>
              <a:rPr lang="cs-CZ" dirty="0" err="1"/>
              <a:t>Mega</a:t>
            </a:r>
            <a:endParaRPr lang="cs-CZ" dirty="0"/>
          </a:p>
          <a:p>
            <a:r>
              <a:rPr lang="cs-CZ" dirty="0" err="1"/>
              <a:t>iCloud</a:t>
            </a:r>
            <a:endParaRPr lang="cs-CZ" dirty="0"/>
          </a:p>
          <a:p>
            <a:r>
              <a:rPr lang="cs-CZ" dirty="0" err="1"/>
              <a:t>Doodle</a:t>
            </a:r>
            <a:endParaRPr lang="cs-CZ" dirty="0"/>
          </a:p>
          <a:p>
            <a:r>
              <a:rPr lang="cs-CZ" dirty="0"/>
              <a:t>Google </a:t>
            </a:r>
            <a:r>
              <a:rPr lang="cs-CZ" dirty="0" err="1"/>
              <a:t>Keep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7491AE-4080-410D-B223-C0FC10B24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76872"/>
            <a:ext cx="5072098" cy="346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48957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</p:spPr>
        <p:txBody>
          <a:bodyPr/>
          <a:lstStyle/>
          <a:p>
            <a:r>
              <a:rPr lang="cs-CZ"/>
              <a:t>Cloud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6611" y="1484784"/>
            <a:ext cx="3201194" cy="4680520"/>
          </a:xfrm>
          <a:ln>
            <a:solidFill>
              <a:srgbClr val="00B050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None/>
            </a:pPr>
            <a:r>
              <a:rPr lang="cs-CZ" dirty="0">
                <a:solidFill>
                  <a:srgbClr val="92D050"/>
                </a:solidFill>
              </a:rPr>
              <a:t>Výhody: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Zdarma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Vždy aktuální verze SW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Snadný přístup z počítače, telefonu, televizoru nebo jiného zařízení s připojením k internetu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Jednoduché uživatelské rozhraní 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Zabezpečení dat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Růst produktivity práce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3912446-204A-4DED-AAC0-36E97F7AAB7B}"/>
              </a:ext>
            </a:extLst>
          </p:cNvPr>
          <p:cNvSpPr/>
          <p:nvPr/>
        </p:nvSpPr>
        <p:spPr>
          <a:xfrm>
            <a:off x="4283968" y="532993"/>
            <a:ext cx="4464496" cy="31700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000" dirty="0">
                <a:solidFill>
                  <a:srgbClr val="FF0000"/>
                </a:solidFill>
              </a:rPr>
              <a:t>Nevýhody:</a:t>
            </a:r>
          </a:p>
          <a:p>
            <a:pPr marL="355600" lvl="1" indent="-266700">
              <a:buFont typeface="Arial" pitchFamily="34" charset="0"/>
              <a:buChar char="•"/>
            </a:pPr>
            <a:r>
              <a:rPr lang="cs-CZ" sz="2000" dirty="0"/>
              <a:t>Závislost na poskytovateli – </a:t>
            </a:r>
            <a:r>
              <a:rPr lang="cs-CZ" sz="2000" dirty="0" smtClean="0"/>
              <a:t>ztráta možnosti </a:t>
            </a:r>
            <a:r>
              <a:rPr lang="cs-CZ" sz="2000" dirty="0"/>
              <a:t>rozhodovat, který software a kterou verzi používat. </a:t>
            </a:r>
            <a:r>
              <a:rPr lang="cs-CZ" sz="2000" dirty="0" smtClean="0"/>
              <a:t>Větší společnost-složit. komunikace. Možnost zdražení služeb</a:t>
            </a:r>
            <a:r>
              <a:rPr lang="cs-CZ" sz="2000" dirty="0"/>
              <a:t>.</a:t>
            </a:r>
          </a:p>
          <a:p>
            <a:pPr marL="355600" lvl="1" indent="-266700">
              <a:buFont typeface="Arial" pitchFamily="34" charset="0"/>
              <a:buChar char="•"/>
            </a:pPr>
            <a:r>
              <a:rPr lang="cs-CZ" sz="2000" dirty="0"/>
              <a:t>Méně funkcí a horší </a:t>
            </a:r>
            <a:r>
              <a:rPr lang="cs-CZ" sz="2000" dirty="0" smtClean="0"/>
              <a:t>stabilita. </a:t>
            </a:r>
            <a:r>
              <a:rPr lang="cs-CZ" sz="2000" dirty="0"/>
              <a:t>Online software </a:t>
            </a:r>
            <a:r>
              <a:rPr lang="cs-CZ" sz="2000" dirty="0" smtClean="0"/>
              <a:t>závislý na </a:t>
            </a:r>
            <a:r>
              <a:rPr lang="cs-CZ" sz="2000" dirty="0" err="1" smtClean="0"/>
              <a:t>int</a:t>
            </a:r>
            <a:r>
              <a:rPr lang="cs-CZ" sz="2000" dirty="0" smtClean="0"/>
              <a:t>. </a:t>
            </a:r>
            <a:r>
              <a:rPr lang="cs-CZ" sz="2000" dirty="0" smtClean="0"/>
              <a:t>připojení</a:t>
            </a:r>
            <a:r>
              <a:rPr lang="cs-CZ" sz="2000" dirty="0"/>
              <a:t>.</a:t>
            </a:r>
          </a:p>
          <a:p>
            <a:pPr marL="355600" lvl="1" indent="-266700">
              <a:buFont typeface="Arial" pitchFamily="34" charset="0"/>
              <a:buChar char="•"/>
            </a:pPr>
            <a:r>
              <a:rPr lang="cs-CZ" sz="2000" dirty="0"/>
              <a:t>Vyžaduje připojení k internetu</a:t>
            </a:r>
          </a:p>
          <a:p>
            <a:pPr marL="355600" lvl="1" indent="-266700">
              <a:buFont typeface="Arial" pitchFamily="34" charset="0"/>
              <a:buChar char="•"/>
            </a:pPr>
            <a:r>
              <a:rPr lang="cs-CZ" sz="2000" dirty="0"/>
              <a:t>Bezpečnost</a:t>
            </a:r>
          </a:p>
        </p:txBody>
      </p:sp>
    </p:spTree>
    <p:extLst>
      <p:ext uri="{BB962C8B-B14F-4D97-AF65-F5344CB8AC3E}">
        <p14:creationId xmlns:p14="http://schemas.microsoft.com/office/powerpoint/2010/main" val="1690056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Počasí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Meteor (radarová data)</a:t>
            </a:r>
          </a:p>
          <a:p>
            <a:r>
              <a:rPr lang="cs-CZ" dirty="0"/>
              <a:t>Meteor (Aladin)</a:t>
            </a:r>
          </a:p>
          <a:p>
            <a:r>
              <a:rPr lang="cs-CZ" dirty="0"/>
              <a:t>Klara</a:t>
            </a:r>
          </a:p>
          <a:p>
            <a:r>
              <a:rPr lang="cs-CZ" dirty="0"/>
              <a:t>YR</a:t>
            </a:r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D33B7-49F2-4795-B5D8-3ABDBC5A3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7163" t="23540" r="40550" b="29840"/>
          <a:stretch>
            <a:fillRect/>
          </a:stretch>
        </p:blipFill>
        <p:spPr bwMode="auto">
          <a:xfrm>
            <a:off x="4989264" y="0"/>
            <a:ext cx="4175297" cy="376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0C44E6-C95A-4807-A6E2-342FCE05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6969" t="24330" r="40744" b="29681"/>
          <a:stretch>
            <a:fillRect/>
          </a:stretch>
        </p:blipFill>
        <p:spPr bwMode="auto">
          <a:xfrm>
            <a:off x="3347864" y="3130717"/>
            <a:ext cx="4175297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2404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SimCity</a:t>
            </a:r>
            <a:endParaRPr lang="cs-CZ" dirty="0"/>
          </a:p>
          <a:p>
            <a:r>
              <a:rPr lang="cs-CZ" dirty="0"/>
              <a:t>C: </a:t>
            </a:r>
            <a:r>
              <a:rPr lang="cs-CZ" dirty="0" err="1"/>
              <a:t>geo</a:t>
            </a:r>
            <a:r>
              <a:rPr lang="cs-CZ" dirty="0"/>
              <a:t> (</a:t>
            </a:r>
            <a:r>
              <a:rPr lang="cs-CZ" dirty="0" err="1"/>
              <a:t>geocaching</a:t>
            </a:r>
            <a:r>
              <a:rPr lang="cs-CZ" dirty="0"/>
              <a:t>)</a:t>
            </a:r>
          </a:p>
          <a:p>
            <a:r>
              <a:rPr lang="cs-CZ" dirty="0" err="1"/>
              <a:t>Whereyougo</a:t>
            </a:r>
            <a:endParaRPr lang="cs-CZ" dirty="0"/>
          </a:p>
          <a:p>
            <a:pPr>
              <a:buNone/>
            </a:pPr>
            <a:r>
              <a:rPr lang="cs-CZ" sz="1800" dirty="0"/>
              <a:t>	(</a:t>
            </a:r>
            <a:r>
              <a:rPr lang="cs-CZ" sz="1800" dirty="0" err="1"/>
              <a:t>Whereigo</a:t>
            </a:r>
            <a:r>
              <a:rPr lang="cs-CZ" sz="1800" dirty="0"/>
              <a:t> pro GPS </a:t>
            </a:r>
            <a:r>
              <a:rPr lang="cs-CZ" sz="1800" dirty="0" err="1"/>
              <a:t>Garmin</a:t>
            </a:r>
            <a:r>
              <a:rPr lang="cs-CZ" sz="1800" dirty="0"/>
              <a:t> Oregon)</a:t>
            </a:r>
          </a:p>
          <a:p>
            <a:r>
              <a:rPr lang="cs-CZ" dirty="0"/>
              <a:t>GPS Fox </a:t>
            </a:r>
            <a:r>
              <a:rPr lang="cs-CZ" dirty="0" err="1"/>
              <a:t>hunt</a:t>
            </a:r>
            <a:endParaRPr lang="cs-CZ" dirty="0"/>
          </a:p>
          <a:p>
            <a:r>
              <a:rPr lang="cs-CZ" dirty="0" err="1"/>
              <a:t>Woop</a:t>
            </a:r>
            <a:endParaRPr lang="cs-CZ" dirty="0"/>
          </a:p>
          <a:p>
            <a:r>
              <a:rPr lang="cs-CZ" dirty="0"/>
              <a:t>GPS </a:t>
            </a:r>
            <a:r>
              <a:rPr lang="cs-CZ" dirty="0" err="1"/>
              <a:t>drawing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6153B9-9BAD-4DF6-A09B-A4256A034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273" y="0"/>
            <a:ext cx="2428887" cy="304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F8E845D-7EFA-4C29-BB2D-27B8761AE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7479" y="1000108"/>
            <a:ext cx="2286016" cy="272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16BD789-859C-4C5E-8530-7C6851A83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0578" y="4869160"/>
            <a:ext cx="1780336" cy="171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41B7148-994B-4AD6-AECB-83162D4E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44519"/>
            <a:ext cx="3995743" cy="301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5343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Správa třídy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ClassDojo</a:t>
            </a:r>
            <a:endParaRPr lang="cs-CZ" dirty="0"/>
          </a:p>
          <a:p>
            <a:r>
              <a:rPr lang="cs-CZ" dirty="0"/>
              <a:t>Školní rozvrh</a:t>
            </a:r>
          </a:p>
          <a:p>
            <a:r>
              <a:rPr lang="cs-CZ" dirty="0"/>
              <a:t>Google </a:t>
            </a:r>
            <a:r>
              <a:rPr lang="cs-CZ" dirty="0" err="1"/>
              <a:t>classroom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99ACE-D13B-4074-88CC-0EB9F156A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412776"/>
            <a:ext cx="5233214" cy="513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8700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AB796-8D8E-4867-8A45-CB0A81AA2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896" y="116632"/>
            <a:ext cx="7089626" cy="596022"/>
          </a:xfrm>
        </p:spPr>
        <p:txBody>
          <a:bodyPr>
            <a:normAutofit fontScale="90000"/>
          </a:bodyPr>
          <a:lstStyle/>
          <a:p>
            <a:r>
              <a:rPr lang="cs-CZ" dirty="0"/>
              <a:t>Z opačného pohledu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7E864C-0B11-4A10-B3D1-3F3AF34B0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Lernsieg</a:t>
            </a:r>
            <a:endParaRPr lang="cs-CZ" dirty="0"/>
          </a:p>
          <a:p>
            <a:pPr lvl="1"/>
            <a:r>
              <a:rPr lang="cs-CZ" dirty="0"/>
              <a:t>Školy</a:t>
            </a:r>
          </a:p>
          <a:p>
            <a:pPr lvl="1"/>
            <a:r>
              <a:rPr lang="cs-CZ" dirty="0"/>
              <a:t>Učitelé</a:t>
            </a:r>
          </a:p>
        </p:txBody>
      </p:sp>
      <p:pic>
        <p:nvPicPr>
          <p:cNvPr id="1026" name="Picture 2" descr="Bildergebnis für app lernsieg">
            <a:extLst>
              <a:ext uri="{FF2B5EF4-FFF2-40B4-BE49-F238E27FC236}">
                <a16:creationId xmlns:a16="http://schemas.microsoft.com/office/drawing/2014/main" id="{44117CAC-DA91-4027-B513-C9664D1A9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34" y="992610"/>
            <a:ext cx="5518943" cy="588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603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54AEC-26F4-456F-96E7-3433D5018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BA19CA-64FA-4FA5-A545-085027FD3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Bildergebnis für app lernsieg">
            <a:extLst>
              <a:ext uri="{FF2B5EF4-FFF2-40B4-BE49-F238E27FC236}">
                <a16:creationId xmlns:a16="http://schemas.microsoft.com/office/drawing/2014/main" id="{9B6F60D6-C40C-416A-ACFC-19CE59D66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956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8758" y="2286002"/>
            <a:ext cx="3633242" cy="3593591"/>
          </a:xfrm>
        </p:spPr>
        <p:txBody>
          <a:bodyPr/>
          <a:lstStyle/>
          <a:p>
            <a:r>
              <a:rPr lang="cs-CZ" dirty="0"/>
              <a:t>Google </a:t>
            </a:r>
            <a:r>
              <a:rPr lang="cs-CZ" dirty="0" err="1"/>
              <a:t>Goggles</a:t>
            </a:r>
            <a:endParaRPr lang="cs-CZ" dirty="0"/>
          </a:p>
          <a:p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Wonders</a:t>
            </a:r>
            <a:endParaRPr lang="cs-CZ" dirty="0"/>
          </a:p>
          <a:p>
            <a:r>
              <a:rPr lang="cs-CZ" dirty="0"/>
              <a:t>Škola dotykem</a:t>
            </a:r>
          </a:p>
          <a:p>
            <a:r>
              <a:rPr lang="cs-CZ" dirty="0"/>
              <a:t>Google </a:t>
            </a:r>
            <a:r>
              <a:rPr lang="cs-CZ" dirty="0" err="1"/>
              <a:t>Translate</a:t>
            </a:r>
            <a:r>
              <a:rPr lang="cs-CZ" dirty="0"/>
              <a:t> (</a:t>
            </a:r>
            <a:r>
              <a:rPr lang="cs-CZ" dirty="0" err="1"/>
              <a:t>realtime</a:t>
            </a:r>
            <a:r>
              <a:rPr lang="cs-CZ" dirty="0"/>
              <a:t>, AUG reality)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B79953-9AD2-4963-B152-5B6030D3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7166"/>
            <a:ext cx="3843402" cy="638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2019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924513-611B-4E8C-9B6D-1D3B5E08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08" y="382384"/>
            <a:ext cx="3928492" cy="1822479"/>
          </a:xfrm>
        </p:spPr>
        <p:txBody>
          <a:bodyPr/>
          <a:lstStyle/>
          <a:p>
            <a:r>
              <a:rPr lang="cs-CZ" dirty="0"/>
              <a:t>První pomoc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EF254B2-DE87-4B0F-ADF8-FB289BE44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9761" y="-535544"/>
            <a:ext cx="2145731" cy="3594100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794D29D-9DFF-4436-A592-F3A412851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34" y="2564506"/>
            <a:ext cx="6911367" cy="410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27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8EEED-F0A4-4549-A27E-02D43EC63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Hodnocení/využitelnost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5A2AB-CE82-4347-AE9A-CFD227DED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Vlastní postoj k problematice</a:t>
            </a:r>
          </a:p>
          <a:p>
            <a:endParaRPr lang="cs-CZ" dirty="0"/>
          </a:p>
          <a:p>
            <a:r>
              <a:rPr lang="cs-CZ" dirty="0"/>
              <a:t>SWOT analýza</a:t>
            </a:r>
          </a:p>
        </p:txBody>
      </p:sp>
    </p:spTree>
    <p:extLst>
      <p:ext uri="{BB962C8B-B14F-4D97-AF65-F5344CB8AC3E}">
        <p14:creationId xmlns:p14="http://schemas.microsoft.com/office/powerpoint/2010/main" val="2748473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8758" y="0"/>
            <a:ext cx="7633742" cy="149213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Výhody</a:t>
            </a:r>
            <a:r>
              <a:rPr lang="cs-CZ" dirty="0"/>
              <a:t> integrace tabletu do výuky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500" y="1492132"/>
            <a:ext cx="8320980" cy="536586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3500" b="1" dirty="0"/>
              <a:t>Technické</a:t>
            </a:r>
            <a:r>
              <a:rPr lang="cs-CZ" sz="3500" dirty="0"/>
              <a:t>:</a:t>
            </a:r>
          </a:p>
          <a:p>
            <a:pPr lvl="0"/>
            <a:r>
              <a:rPr lang="cs-CZ" sz="3500" dirty="0"/>
              <a:t>mobilita zařízení</a:t>
            </a:r>
          </a:p>
          <a:p>
            <a:pPr lvl="0"/>
            <a:r>
              <a:rPr lang="cs-CZ" sz="3500" dirty="0"/>
              <a:t>velikost displeje</a:t>
            </a:r>
          </a:p>
          <a:p>
            <a:pPr lvl="0"/>
            <a:r>
              <a:rPr lang="cs-CZ" sz="3500" dirty="0"/>
              <a:t>aplikace pro psaní poznámek při výuce i pro sdílení s ostatními žáky (</a:t>
            </a:r>
            <a:r>
              <a:rPr lang="cs-CZ" sz="3500" dirty="0" err="1"/>
              <a:t>cloudové</a:t>
            </a:r>
            <a:r>
              <a:rPr lang="cs-CZ" sz="3500" dirty="0"/>
              <a:t> úložiště), pro organizaci úkolů</a:t>
            </a:r>
          </a:p>
          <a:p>
            <a:pPr lvl="0"/>
            <a:r>
              <a:rPr lang="cs-CZ" sz="3500" dirty="0"/>
              <a:t>čidla, jako například akcelerometr, GPS či světelné čidlo</a:t>
            </a:r>
          </a:p>
          <a:p>
            <a:pPr lvl="0"/>
            <a:r>
              <a:rPr lang="cs-CZ" sz="3500" dirty="0"/>
              <a:t>pořizování snímků či hlasové a videozáznamů</a:t>
            </a:r>
          </a:p>
          <a:p>
            <a:pPr lvl="0"/>
            <a:r>
              <a:rPr lang="cs-CZ" sz="3500" dirty="0"/>
              <a:t>nízká hmotnost</a:t>
            </a:r>
          </a:p>
          <a:p>
            <a:pPr lvl="0"/>
            <a:r>
              <a:rPr lang="cs-CZ" sz="3500" dirty="0"/>
              <a:t>jednoduché a intuitivní ovládání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/>
              <a:t>Podle:</a:t>
            </a:r>
          </a:p>
          <a:p>
            <a:pPr marL="0" indent="0">
              <a:buNone/>
            </a:pPr>
            <a:r>
              <a:rPr lang="cs-CZ" i="1" dirty="0"/>
              <a:t>JAVORČÍK, Tomáš. Možnosti a limity mobilních technologií ve vzdělávání. In: Mezinárodní Masarykova konference pro doktorandy a mladé vědecké pracovníky. Hradec Králové, 2013, s. 1717</a:t>
            </a:r>
          </a:p>
          <a:p>
            <a:pPr marL="0" indent="0">
              <a:buNone/>
            </a:pPr>
            <a:r>
              <a:rPr lang="cs-CZ" i="1" dirty="0"/>
              <a:t>NEUMAJER, Ondřej, Lucie ROHLÍKOVÁ a Jiří ZOUNEK. Učíme se s </a:t>
            </a:r>
            <a:r>
              <a:rPr lang="cs-CZ" i="1" dirty="0" err="1"/>
              <a:t>tabletem</a:t>
            </a:r>
            <a:r>
              <a:rPr lang="cs-CZ" i="1" dirty="0"/>
              <a:t>: využití mobilních technologií ve vzdělávání. Vydání první. Praha: </a:t>
            </a:r>
            <a:r>
              <a:rPr lang="cs-CZ" i="1" dirty="0" err="1"/>
              <a:t>Wolters</a:t>
            </a:r>
            <a:r>
              <a:rPr lang="cs-CZ" i="1" dirty="0"/>
              <a:t> </a:t>
            </a:r>
            <a:r>
              <a:rPr lang="cs-CZ" i="1" dirty="0" err="1"/>
              <a:t>Kluwer</a:t>
            </a:r>
            <a:r>
              <a:rPr lang="cs-CZ" i="1" dirty="0"/>
              <a:t>, 2015, s. 23-24, 37-39</a:t>
            </a:r>
          </a:p>
          <a:p>
            <a:pPr marL="0" indent="0">
              <a:buNone/>
            </a:pPr>
            <a:r>
              <a:rPr lang="cs-CZ" i="1" dirty="0" err="1"/>
              <a:t>cloudové</a:t>
            </a:r>
            <a:r>
              <a:rPr lang="cs-CZ" i="1" dirty="0"/>
              <a:t> úložiště - úložiště pro ukládání dat na serveru dostupném na internetu (wiki.ics.muni.cz [online], 2015)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5422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8049" y="0"/>
            <a:ext cx="7633742" cy="149213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Výhody</a:t>
            </a:r>
            <a:r>
              <a:rPr lang="cs-CZ" dirty="0"/>
              <a:t> integrace tabletu do výuky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92132"/>
            <a:ext cx="8424936" cy="53658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Didaktické</a:t>
            </a:r>
            <a:r>
              <a:rPr lang="cs-CZ" dirty="0"/>
              <a:t>:</a:t>
            </a:r>
          </a:p>
          <a:p>
            <a:pPr lvl="0"/>
            <a:r>
              <a:rPr lang="cs-CZ" dirty="0"/>
              <a:t>interaktivita aplikace</a:t>
            </a:r>
          </a:p>
          <a:p>
            <a:pPr lvl="0"/>
            <a:r>
              <a:rPr lang="cs-CZ" dirty="0" err="1"/>
              <a:t>jednod</a:t>
            </a:r>
            <a:r>
              <a:rPr lang="cs-CZ" dirty="0"/>
              <a:t>. a rychlé vyhledávání informací</a:t>
            </a:r>
          </a:p>
          <a:p>
            <a:pPr lvl="0"/>
            <a:r>
              <a:rPr lang="cs-CZ" dirty="0"/>
              <a:t>individualizace výuky</a:t>
            </a:r>
          </a:p>
          <a:p>
            <a:pPr lvl="0"/>
            <a:r>
              <a:rPr lang="cs-CZ" dirty="0"/>
              <a:t>zpestření výuky</a:t>
            </a:r>
          </a:p>
          <a:p>
            <a:pPr lvl="0"/>
            <a:r>
              <a:rPr lang="cs-CZ" dirty="0"/>
              <a:t>zvýšení motivace žáků a zdokonalení digitální gramotnosti</a:t>
            </a:r>
          </a:p>
          <a:p>
            <a:pPr lvl="0"/>
            <a:r>
              <a:rPr lang="cs-CZ" dirty="0"/>
              <a:t>v rámci aplikací možná okamžitá zpětná vazba</a:t>
            </a:r>
          </a:p>
          <a:p>
            <a:pPr lvl="0"/>
            <a:r>
              <a:rPr lang="cs-CZ" dirty="0"/>
              <a:t>podpora kreativity učitelů i žáků</a:t>
            </a:r>
          </a:p>
          <a:p>
            <a:pPr lvl="0"/>
            <a:r>
              <a:rPr lang="cs-CZ" dirty="0"/>
              <a:t>tvorba nových moderních metod výuky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100" i="1" dirty="0"/>
              <a:t>Podle:</a:t>
            </a:r>
          </a:p>
          <a:p>
            <a:pPr marL="0" indent="0">
              <a:buNone/>
            </a:pPr>
            <a:r>
              <a:rPr lang="cs-CZ" sz="1100" i="1" dirty="0"/>
              <a:t>NEUMAJER, Ondřej, Lucie ROHLÍKOVÁ a Jiří ZOUNEK. Učíme se s </a:t>
            </a:r>
            <a:r>
              <a:rPr lang="cs-CZ" sz="1100" i="1" dirty="0" err="1"/>
              <a:t>tabletem</a:t>
            </a:r>
            <a:r>
              <a:rPr lang="cs-CZ" sz="1100" i="1" dirty="0"/>
              <a:t>: využití mobilních technologií ve vzdělávání. Vydání první. Praha: </a:t>
            </a:r>
            <a:r>
              <a:rPr lang="cs-CZ" sz="1100" i="1" dirty="0" err="1"/>
              <a:t>Wolters</a:t>
            </a:r>
            <a:r>
              <a:rPr lang="cs-CZ" sz="1100" i="1" dirty="0"/>
              <a:t> </a:t>
            </a:r>
            <a:r>
              <a:rPr lang="cs-CZ" sz="1100" i="1" dirty="0" err="1"/>
              <a:t>Kluwer</a:t>
            </a:r>
            <a:r>
              <a:rPr lang="cs-CZ" sz="1100" i="1" dirty="0"/>
              <a:t>, 2015, s. 22-24</a:t>
            </a:r>
          </a:p>
          <a:p>
            <a:pPr marL="0" indent="0">
              <a:buNone/>
            </a:pPr>
            <a:r>
              <a:rPr lang="cs-CZ" sz="1100" i="1" dirty="0"/>
              <a:t>PĚNIČKOVÁ, Markéta. M-</a:t>
            </a:r>
            <a:r>
              <a:rPr lang="cs-CZ" sz="1100" i="1" dirty="0" err="1"/>
              <a:t>learning</a:t>
            </a:r>
            <a:r>
              <a:rPr lang="cs-CZ" sz="1100" i="1" dirty="0"/>
              <a:t> – mobilní aplikace ve vzdělávání [online]. Praha, 2014 [cit. 2016-01-30]. Dostupné z: https://www.vse.cz/</a:t>
            </a:r>
            <a:r>
              <a:rPr lang="cs-CZ" sz="1100" i="1" dirty="0" err="1"/>
              <a:t>vskp</a:t>
            </a:r>
            <a:r>
              <a:rPr lang="cs-CZ" sz="1100" i="1" dirty="0"/>
              <a:t>/id/1247650. Bakalářská práce. Vysoká škola ekonomická v Praze. Vedoucí práce Ing. Zuzana Šedivá, Ph.D., s. 17.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6849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NEVýhody</a:t>
            </a:r>
            <a:r>
              <a:rPr lang="cs-CZ" dirty="0"/>
              <a:t> integrace tabletu do výuky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1673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Technické:</a:t>
            </a:r>
            <a:endParaRPr lang="cs-CZ" dirty="0"/>
          </a:p>
          <a:p>
            <a:pPr lvl="0"/>
            <a:r>
              <a:rPr lang="cs-CZ" dirty="0"/>
              <a:t>nutnost dostatečného nabití (v terénu)</a:t>
            </a:r>
          </a:p>
          <a:p>
            <a:pPr lvl="0"/>
            <a:r>
              <a:rPr lang="cs-CZ" dirty="0"/>
              <a:t>omezená interní paměť</a:t>
            </a:r>
          </a:p>
          <a:p>
            <a:pPr lvl="0"/>
            <a:r>
              <a:rPr lang="cs-CZ" dirty="0"/>
              <a:t>poměrně malá velikost obrazovky k náročnějším úpravám dokumentů</a:t>
            </a:r>
          </a:p>
          <a:p>
            <a:pPr lvl="0"/>
            <a:r>
              <a:rPr lang="cs-CZ" dirty="0"/>
              <a:t> instalace aplikací pouze pro daný operační systém</a:t>
            </a:r>
          </a:p>
          <a:p>
            <a:pPr lvl="0"/>
            <a:r>
              <a:rPr lang="cs-CZ" dirty="0"/>
              <a:t>nutnost </a:t>
            </a:r>
            <a:r>
              <a:rPr lang="cs-CZ" dirty="0" err="1"/>
              <a:t>int</a:t>
            </a:r>
            <a:r>
              <a:rPr lang="cs-CZ" dirty="0"/>
              <a:t>. připojení</a:t>
            </a:r>
          </a:p>
          <a:p>
            <a:pPr lvl="0"/>
            <a:endParaRPr lang="cs-CZ" dirty="0"/>
          </a:p>
          <a:p>
            <a:pPr lvl="0"/>
            <a:endParaRPr lang="cs-CZ" dirty="0"/>
          </a:p>
          <a:p>
            <a:r>
              <a:rPr lang="cs-CZ" sz="900" dirty="0"/>
              <a:t>PĚNIČKOVÁ, Markéta.</a:t>
            </a:r>
            <a:r>
              <a:rPr lang="cs-CZ" sz="900" i="1" dirty="0"/>
              <a:t> M-</a:t>
            </a:r>
            <a:r>
              <a:rPr lang="cs-CZ" sz="900" i="1" dirty="0" err="1"/>
              <a:t>learning</a:t>
            </a:r>
            <a:r>
              <a:rPr lang="cs-CZ" sz="900" i="1" dirty="0"/>
              <a:t> – mobilní aplikace ve vzdělávání</a:t>
            </a:r>
            <a:r>
              <a:rPr lang="cs-CZ" sz="900" dirty="0"/>
              <a:t> [online]. Praha, 2014 [cit. 2016-01-30]. Dostupné z: https://www.vse.cz/</a:t>
            </a:r>
            <a:r>
              <a:rPr lang="cs-CZ" sz="900" dirty="0" err="1"/>
              <a:t>vskp</a:t>
            </a:r>
            <a:r>
              <a:rPr lang="cs-CZ" sz="900" dirty="0"/>
              <a:t>/id/1247650. Bakalářská práce. Vysoká škola ekonomická v Praze. Vedoucí práce Ing. Zuzana Šedivá, Ph.D., s. 17-18.</a:t>
            </a:r>
          </a:p>
          <a:p>
            <a:r>
              <a:rPr lang="cs-CZ" sz="900" dirty="0"/>
              <a:t>NEUMAJER, Ondřej. Volba operačního systému pro školní tablety. In:</a:t>
            </a:r>
            <a:r>
              <a:rPr lang="cs-CZ" sz="900" i="1" dirty="0"/>
              <a:t> Česká škola</a:t>
            </a:r>
            <a:r>
              <a:rPr lang="cs-CZ" sz="900" dirty="0"/>
              <a:t> [online]. Praha: Albatros Media, 2014 [cit. 2016-01-30]. Dostupné z: http://www.ceskaskola.cz/2014/01/ondrej-neumajer-volba-operacniho.html</a:t>
            </a:r>
            <a:r>
              <a:rPr lang="cs-CZ" sz="900" baseline="30000" dirty="0"/>
              <a:t> </a:t>
            </a:r>
            <a:endParaRPr lang="cs-CZ" sz="900" dirty="0"/>
          </a:p>
          <a:p>
            <a:r>
              <a:rPr lang="cs-CZ" sz="900" dirty="0"/>
              <a:t>NEUMAJER, Ondřej, Lucie ROHLÍKOVÁ a Jiří ZOUNEK.</a:t>
            </a:r>
            <a:r>
              <a:rPr lang="cs-CZ" sz="900" i="1" dirty="0"/>
              <a:t> Učíme se s </a:t>
            </a:r>
            <a:r>
              <a:rPr lang="cs-CZ" sz="900" i="1" dirty="0" err="1"/>
              <a:t>tabletem</a:t>
            </a:r>
            <a:r>
              <a:rPr lang="cs-CZ" sz="900" i="1" dirty="0"/>
              <a:t>: využití mobilních technologií ve vzdělávání</a:t>
            </a:r>
            <a:r>
              <a:rPr lang="cs-CZ" sz="900" dirty="0"/>
              <a:t>. Vydání první. Praha: </a:t>
            </a:r>
            <a:r>
              <a:rPr lang="cs-CZ" sz="900" dirty="0" err="1"/>
              <a:t>Wolters</a:t>
            </a:r>
            <a:r>
              <a:rPr lang="cs-CZ" sz="900" dirty="0"/>
              <a:t> </a:t>
            </a:r>
            <a:r>
              <a:rPr lang="cs-CZ" sz="900" dirty="0" err="1"/>
              <a:t>Kluwer</a:t>
            </a:r>
            <a:r>
              <a:rPr lang="cs-CZ" sz="900" dirty="0"/>
              <a:t>, 2015, s. 24, 92.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09817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NEVýhody</a:t>
            </a:r>
            <a:r>
              <a:rPr lang="cs-CZ" dirty="0"/>
              <a:t> integrace tabletu do výuky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Didaktické</a:t>
            </a:r>
            <a:r>
              <a:rPr lang="cs-CZ" dirty="0"/>
              <a:t>:</a:t>
            </a:r>
          </a:p>
          <a:p>
            <a:pPr lvl="0"/>
            <a:r>
              <a:rPr lang="cs-CZ" dirty="0"/>
              <a:t>možné podvádění žáků při testech</a:t>
            </a:r>
          </a:p>
          <a:p>
            <a:pPr lvl="0"/>
            <a:r>
              <a:rPr lang="cs-CZ" dirty="0"/>
              <a:t>rozptylování žáků (hry, aplikace)</a:t>
            </a:r>
          </a:p>
          <a:p>
            <a:pPr lvl="0"/>
            <a:r>
              <a:rPr lang="cs-CZ" dirty="0"/>
              <a:t>časově náročná příprava aktivit</a:t>
            </a:r>
          </a:p>
          <a:p>
            <a:pPr lvl="0"/>
            <a:r>
              <a:rPr lang="cs-CZ" dirty="0"/>
              <a:t>přemíra využívání tabletů v hodinách (nezájem žáků či zdravotní rizika)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900" dirty="0"/>
              <a:t>JAVORČÍK, Tomáš. Možná rizika využívání mobilních technologií ve výuce. In: ROSECKÝ, Jan.</a:t>
            </a:r>
            <a:r>
              <a:rPr lang="cs-CZ" sz="900" i="1" dirty="0"/>
              <a:t> Počítač ve škole 2014</a:t>
            </a:r>
            <a:r>
              <a:rPr lang="cs-CZ" sz="900" dirty="0"/>
              <a:t>. Nové Město na Moravě, 2014.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5683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8E0CC-1177-4272-884F-ECF20FE2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FDB4D5-82D7-4ED4-B2F9-716FC2CEF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Bildergebnis für hightech in education">
            <a:extLst>
              <a:ext uri="{FF2B5EF4-FFF2-40B4-BE49-F238E27FC236}">
                <a16:creationId xmlns:a16="http://schemas.microsoft.com/office/drawing/2014/main" id="{69AF4F66-427D-4BD8-8D53-6F71C8FE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50" y="0"/>
            <a:ext cx="371475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ldergebnis für hightech in education">
            <a:extLst>
              <a:ext uri="{FF2B5EF4-FFF2-40B4-BE49-F238E27FC236}">
                <a16:creationId xmlns:a16="http://schemas.microsoft.com/office/drawing/2014/main" id="{050D5889-0916-4ACF-BE9D-5D971B985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3830" cy="40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ldergebnis für oldschool education">
            <a:extLst>
              <a:ext uri="{FF2B5EF4-FFF2-40B4-BE49-F238E27FC236}">
                <a16:creationId xmlns:a16="http://schemas.microsoft.com/office/drawing/2014/main" id="{3DBB4A70-214C-4245-A3B8-E045B1AE4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00" y="3978504"/>
            <a:ext cx="38100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ildergebnis für terénní výuka">
            <a:extLst>
              <a:ext uri="{FF2B5EF4-FFF2-40B4-BE49-F238E27FC236}">
                <a16:creationId xmlns:a16="http://schemas.microsoft.com/office/drawing/2014/main" id="{65D9213B-6930-482B-965C-2A7899A8C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9639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6064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5235BE-9A65-43E2-9242-5D53F287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cíl: Vzdělávání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5E7EA1-FC3E-4AA4-B9F0-8F40A39F3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Fokus</a:t>
            </a:r>
          </a:p>
          <a:p>
            <a:r>
              <a:rPr lang="cs-CZ" dirty="0"/>
              <a:t>Stále na žáka</a:t>
            </a:r>
          </a:p>
          <a:p>
            <a:r>
              <a:rPr lang="cs-CZ" dirty="0"/>
              <a:t>Osobní přístup učitele</a:t>
            </a:r>
          </a:p>
          <a:p>
            <a:r>
              <a:rPr lang="cs-CZ" dirty="0"/>
              <a:t>Vhodné didaktické postupy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Technologie pouze vhodný prostředek pro dosažení výukových a vzdělávacích cílů</a:t>
            </a:r>
          </a:p>
        </p:txBody>
      </p:sp>
    </p:spTree>
    <p:extLst>
      <p:ext uri="{BB962C8B-B14F-4D97-AF65-F5344CB8AC3E}">
        <p14:creationId xmlns:p14="http://schemas.microsoft.com/office/powerpoint/2010/main" val="37354775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A4F03-7B6C-4CEE-96B8-366743FA2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A9C639-72C6-4795-B5A1-6443CDC0A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121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92F732-F1C2-44B2-A641-2776FB25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Interaktivní výuka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44C588-B1F5-4254-A20D-526728117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340768"/>
            <a:ext cx="5219728" cy="5544616"/>
          </a:xfrm>
        </p:spPr>
        <p:txBody>
          <a:bodyPr>
            <a:normAutofit/>
          </a:bodyPr>
          <a:lstStyle/>
          <a:p>
            <a:r>
              <a:rPr lang="cs-CZ" dirty="0"/>
              <a:t>Metoda, která má žákům nabídnout zábavnější a méně stereotypní formu výuky</a:t>
            </a:r>
          </a:p>
          <a:p>
            <a:endParaRPr lang="cs-CZ" dirty="0"/>
          </a:p>
          <a:p>
            <a:r>
              <a:rPr lang="cs-CZ" dirty="0"/>
              <a:t>Měla by svými prostředky zapojit žáky do spoluvytváření samotné vyučovací hodiny, a tím zvýšit jejich motivaci k učení</a:t>
            </a:r>
          </a:p>
          <a:p>
            <a:endParaRPr lang="cs-CZ" dirty="0"/>
          </a:p>
          <a:p>
            <a:r>
              <a:rPr lang="cs-CZ" dirty="0"/>
              <a:t>Zatímco v dřívějších dobách stačil učitelovi k dodržení zásady názornosti nástěnný obraz, meotar nebo diapozitiv, dnes tyto prostředky vystřídaly počítače, interaktivní tabule a chytrá mobilní zařízení</a:t>
            </a:r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62414"/>
            <a:ext cx="3096344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5791229" y="5135457"/>
            <a:ext cx="3101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/>
              <a:t>Počítač/mobil jako vyučovací médium v didaktickém trojúhelníku, upraveno podle (</a:t>
            </a:r>
            <a:r>
              <a:rPr lang="cs-CZ" sz="1200" i="1" dirty="0" err="1"/>
              <a:t>Hagemann</a:t>
            </a:r>
            <a:r>
              <a:rPr lang="cs-CZ" sz="1200" i="1" dirty="0"/>
              <a:t>, C.1997b,s. 144)</a:t>
            </a:r>
          </a:p>
        </p:txBody>
      </p:sp>
    </p:spTree>
    <p:extLst>
      <p:ext uri="{BB962C8B-B14F-4D97-AF65-F5344CB8AC3E}">
        <p14:creationId xmlns:p14="http://schemas.microsoft.com/office/powerpoint/2010/main" val="4916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665ED-6BD7-4744-BACF-4D75799C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dirty="0"/>
              <a:t>Přístupy k výuce s chytrými zařízeními (Mobil, tablet)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7A1644-6F13-459C-9EE1-A35963C61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023318"/>
          </a:xfrm>
        </p:spPr>
        <p:txBody>
          <a:bodyPr/>
          <a:lstStyle/>
          <a:p>
            <a:r>
              <a:rPr lang="cs-CZ" b="1" dirty="0"/>
              <a:t>1) </a:t>
            </a:r>
            <a:r>
              <a:rPr lang="cs-CZ" b="1" u="sng" dirty="0"/>
              <a:t>BOYD - </a:t>
            </a:r>
            <a:r>
              <a:rPr lang="cs-CZ" b="1" u="sng" dirty="0" err="1"/>
              <a:t>Bring</a:t>
            </a:r>
            <a:r>
              <a:rPr lang="cs-CZ" b="1" u="sng" dirty="0"/>
              <a:t> </a:t>
            </a:r>
            <a:r>
              <a:rPr lang="cs-CZ" b="1" u="sng" dirty="0" err="1"/>
              <a:t>Your</a:t>
            </a:r>
            <a:r>
              <a:rPr lang="cs-CZ" b="1" u="sng" dirty="0"/>
              <a:t> </a:t>
            </a:r>
            <a:r>
              <a:rPr lang="cs-CZ" b="1" u="sng" dirty="0" err="1"/>
              <a:t>Own</a:t>
            </a:r>
            <a:r>
              <a:rPr lang="cs-CZ" b="1" u="sng" dirty="0"/>
              <a:t> </a:t>
            </a:r>
            <a:r>
              <a:rPr lang="cs-CZ" b="1" u="sng" dirty="0" err="1"/>
              <a:t>Device</a:t>
            </a:r>
            <a:r>
              <a:rPr lang="cs-CZ" b="1" u="sng" dirty="0"/>
              <a:t> </a:t>
            </a:r>
            <a:r>
              <a:rPr lang="cs-CZ" dirty="0"/>
              <a:t>= žáci si nosí svá vlastní „chytrá“ zařízení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CABDB-7DD4-4955-BACE-61F318DE0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158179"/>
            <a:ext cx="6480720" cy="355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1006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665ED-6BD7-4744-BACF-4D75799C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dirty="0"/>
              <a:t>Přístupy k výuce s chytrými zařízeními (Mobil, tablet)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7A1644-6F13-459C-9EE1-A35963C61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02331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BOYD - </a:t>
            </a:r>
            <a:r>
              <a:rPr lang="cs-CZ" b="1" dirty="0" err="1"/>
              <a:t>Bring</a:t>
            </a:r>
            <a:r>
              <a:rPr lang="cs-CZ" b="1" dirty="0"/>
              <a:t> </a:t>
            </a:r>
            <a:r>
              <a:rPr lang="cs-CZ" b="1" dirty="0" err="1"/>
              <a:t>Your</a:t>
            </a:r>
            <a:r>
              <a:rPr lang="cs-CZ" b="1" dirty="0"/>
              <a:t> </a:t>
            </a:r>
            <a:r>
              <a:rPr lang="cs-CZ" b="1" dirty="0" err="1"/>
              <a:t>Own</a:t>
            </a:r>
            <a:r>
              <a:rPr lang="cs-CZ" b="1" dirty="0"/>
              <a:t> </a:t>
            </a:r>
            <a:r>
              <a:rPr lang="cs-CZ" b="1" dirty="0" err="1" smtClean="0"/>
              <a:t>Device</a:t>
            </a:r>
            <a:endParaRPr lang="cs-CZ" dirty="0"/>
          </a:p>
          <a:p>
            <a:r>
              <a:rPr lang="cs-CZ" dirty="0"/>
              <a:t>Využití jako </a:t>
            </a:r>
            <a:r>
              <a:rPr lang="cs-CZ" dirty="0" err="1"/>
              <a:t>didak</a:t>
            </a:r>
            <a:r>
              <a:rPr lang="cs-CZ" dirty="0"/>
              <a:t>. prostředek</a:t>
            </a:r>
          </a:p>
          <a:p>
            <a:r>
              <a:rPr lang="cs-CZ" dirty="0"/>
              <a:t>Škola určí podmínky, učitel naplánuje (připraví)</a:t>
            </a:r>
          </a:p>
          <a:p>
            <a:r>
              <a:rPr lang="cs-CZ" dirty="0"/>
              <a:t>2016: 6 % ZŠ, (38 % plánuje)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Proč</a:t>
            </a:r>
            <a:r>
              <a:rPr lang="cs-CZ" dirty="0"/>
              <a:t>:</a:t>
            </a:r>
          </a:p>
          <a:p>
            <a:r>
              <a:rPr lang="cs-CZ" dirty="0"/>
              <a:t>Nová dimenze využití technologií</a:t>
            </a:r>
          </a:p>
          <a:p>
            <a:r>
              <a:rPr lang="cs-CZ" dirty="0" err="1"/>
              <a:t>Zvýš</a:t>
            </a:r>
            <a:r>
              <a:rPr lang="cs-CZ" dirty="0"/>
              <a:t>. </a:t>
            </a:r>
            <a:r>
              <a:rPr lang="cs-CZ" dirty="0" err="1"/>
              <a:t>dig</a:t>
            </a:r>
            <a:r>
              <a:rPr lang="cs-CZ" dirty="0"/>
              <a:t>. gramotnosti, online spolupráce, kritické posouzení </a:t>
            </a:r>
            <a:r>
              <a:rPr lang="cs-CZ" dirty="0" err="1"/>
              <a:t>infor</a:t>
            </a:r>
            <a:r>
              <a:rPr lang="cs-CZ" dirty="0"/>
              <a:t>. zdrojů, efekt. komunikace, respektování </a:t>
            </a:r>
            <a:r>
              <a:rPr lang="cs-CZ" dirty="0" err="1"/>
              <a:t>etic</a:t>
            </a:r>
            <a:r>
              <a:rPr lang="cs-CZ" dirty="0"/>
              <a:t>. norem a </a:t>
            </a:r>
            <a:r>
              <a:rPr lang="cs-CZ" dirty="0" err="1"/>
              <a:t>bezp</a:t>
            </a:r>
            <a:r>
              <a:rPr lang="cs-CZ" dirty="0"/>
              <a:t>. pravidel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4768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508AE-A90A-4C6A-8969-47011BB9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BYod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7A3206-715B-492C-AF5B-723E4967D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2776"/>
            <a:ext cx="8496944" cy="532859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Evoluce: z volnočasového k </a:t>
            </a:r>
            <a:r>
              <a:rPr lang="cs-CZ" dirty="0" err="1">
                <a:solidFill>
                  <a:schemeClr val="tx1"/>
                </a:solidFill>
              </a:rPr>
              <a:t>vzděláv</a:t>
            </a:r>
            <a:r>
              <a:rPr lang="cs-CZ" dirty="0">
                <a:solidFill>
                  <a:schemeClr val="tx1"/>
                </a:solidFill>
              </a:rPr>
              <a:t>. zařízení</a:t>
            </a:r>
          </a:p>
          <a:p>
            <a:r>
              <a:rPr lang="cs-CZ" dirty="0">
                <a:solidFill>
                  <a:schemeClr val="tx1"/>
                </a:solidFill>
              </a:rPr>
              <a:t>Propojení škol a </a:t>
            </a:r>
            <a:r>
              <a:rPr lang="cs-CZ" dirty="0" err="1">
                <a:solidFill>
                  <a:schemeClr val="tx1"/>
                </a:solidFill>
              </a:rPr>
              <a:t>mimoškol</a:t>
            </a:r>
            <a:r>
              <a:rPr lang="cs-CZ" dirty="0">
                <a:solidFill>
                  <a:schemeClr val="tx1"/>
                </a:solidFill>
              </a:rPr>
              <a:t>. prostředí + zvýšení zájmu rodičů o školu</a:t>
            </a:r>
          </a:p>
          <a:p>
            <a:r>
              <a:rPr lang="cs-CZ" dirty="0">
                <a:solidFill>
                  <a:schemeClr val="tx1"/>
                </a:solidFill>
              </a:rPr>
              <a:t>Při přechodu na BYOD nutnost </a:t>
            </a:r>
            <a:r>
              <a:rPr lang="cs-CZ" dirty="0" err="1">
                <a:solidFill>
                  <a:schemeClr val="tx1"/>
                </a:solidFill>
              </a:rPr>
              <a:t>strateg</a:t>
            </a:r>
            <a:r>
              <a:rPr lang="cs-CZ" dirty="0">
                <a:solidFill>
                  <a:schemeClr val="tx1"/>
                </a:solidFill>
              </a:rPr>
              <a:t>. plánování (dlouhodobý proces)</a:t>
            </a:r>
          </a:p>
          <a:p>
            <a:endParaRPr lang="cs-CZ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Výhody</a:t>
            </a:r>
          </a:p>
          <a:p>
            <a:pPr lvl="1"/>
            <a:r>
              <a:rPr lang="cs-CZ" dirty="0"/>
              <a:t>Žáci jsou zvyklí na svá zařízení, nižší časové nároky na seznámení se s přístrojem</a:t>
            </a:r>
          </a:p>
          <a:p>
            <a:pPr lvl="1"/>
            <a:r>
              <a:rPr lang="cs-CZ" dirty="0"/>
              <a:t>Snížení nákladů školy na nákup zařízení</a:t>
            </a:r>
          </a:p>
          <a:p>
            <a:r>
              <a:rPr lang="cs-CZ" dirty="0">
                <a:solidFill>
                  <a:srgbClr val="FF0000"/>
                </a:solidFill>
              </a:rPr>
              <a:t>Nevýhody</a:t>
            </a:r>
          </a:p>
          <a:p>
            <a:pPr lvl="1"/>
            <a:r>
              <a:rPr lang="cs-CZ" dirty="0"/>
              <a:t>Náročnější správa bezpečnostních opatření ve škole</a:t>
            </a:r>
          </a:p>
          <a:p>
            <a:pPr lvl="1"/>
            <a:r>
              <a:rPr lang="cs-CZ" dirty="0"/>
              <a:t>Náročnější uživatelská podpora z důvodů heterogenity zařízení</a:t>
            </a:r>
          </a:p>
          <a:p>
            <a:pPr lvl="1"/>
            <a:r>
              <a:rPr lang="cs-CZ" dirty="0"/>
              <a:t>Ne každý žák má chytré zařízení, škola na to musí reagovat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117484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TM10001106[[fn=Značka]]</Template>
  <TotalTime>16482</TotalTime>
  <Words>1533</Words>
  <Application>Microsoft Office PowerPoint</Application>
  <PresentationFormat>Předvádění na obrazovce (4:3)</PresentationFormat>
  <Paragraphs>415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2" baseType="lpstr">
      <vt:lpstr>Arial</vt:lpstr>
      <vt:lpstr>Calibri</vt:lpstr>
      <vt:lpstr>Gill Sans MT</vt:lpstr>
      <vt:lpstr>Impact</vt:lpstr>
      <vt:lpstr>Times New Roman</vt:lpstr>
      <vt:lpstr>Badge</vt:lpstr>
      <vt:lpstr>Tablety ve výuce zeměpisu</vt:lpstr>
      <vt:lpstr>Co vás napadne ?</vt:lpstr>
      <vt:lpstr>Nejen Tablety</vt:lpstr>
      <vt:lpstr>Vlastní zkušenosti</vt:lpstr>
      <vt:lpstr>Hodnocení/využitelnost</vt:lpstr>
      <vt:lpstr>Interaktivní výuka</vt:lpstr>
      <vt:lpstr>Přístupy k výuce s chytrými zařízeními (Mobil, tablet)</vt:lpstr>
      <vt:lpstr>Přístupy k výuce s chytrými zařízeními (Mobil, tablet)</vt:lpstr>
      <vt:lpstr>BYod</vt:lpstr>
      <vt:lpstr>Prezentace aplikace PowerPoint</vt:lpstr>
      <vt:lpstr>Přístupy k výuce s chytrými zařízeními (Mobil, tablet)</vt:lpstr>
      <vt:lpstr>Prezentace aplikace PowerPoint</vt:lpstr>
      <vt:lpstr>Přístupy k výuce s chytrými zařízeními (Mobil, tablet)</vt:lpstr>
      <vt:lpstr>Mýty o tabletech</vt:lpstr>
      <vt:lpstr>Pohled učitelů na potenciál využití tabletů ve výuce, Finsko, 2013  (celkem 171 dotazovaných)</vt:lpstr>
      <vt:lpstr>Technické nároky na chytrá zařízení</vt:lpstr>
      <vt:lpstr>Prezentace aplikace PowerPoint</vt:lpstr>
      <vt:lpstr>Mapové aplikace</vt:lpstr>
      <vt:lpstr>hodnocení mapových aplikací</vt:lpstr>
      <vt:lpstr>Mapovací aplikace – kartografické</vt:lpstr>
      <vt:lpstr>Mapovací aplikace – ostatní</vt:lpstr>
      <vt:lpstr>GPS, navigace</vt:lpstr>
      <vt:lpstr>aplikace pro měření pohybové aktivity a využití ve výuce ZE/PR/TV </vt:lpstr>
      <vt:lpstr>Prezentace aplikace PowerPoint</vt:lpstr>
      <vt:lpstr>Prezentace aplikace PowerPoint</vt:lpstr>
      <vt:lpstr>Záznam trasy s GPS</vt:lpstr>
      <vt:lpstr>Dopravní aplikace</vt:lpstr>
      <vt:lpstr>Kompasy</vt:lpstr>
      <vt:lpstr>Měřicí aplikace</vt:lpstr>
      <vt:lpstr>Slepé mapy</vt:lpstr>
      <vt:lpstr>Atlasy</vt:lpstr>
      <vt:lpstr>Učebnice, slovníky</vt:lpstr>
      <vt:lpstr>Země a vesmír</vt:lpstr>
      <vt:lpstr>Augmented reality</vt:lpstr>
      <vt:lpstr>Augmented reality</vt:lpstr>
      <vt:lpstr>Augmented reality</vt:lpstr>
      <vt:lpstr>AR: Merge Cube </vt:lpstr>
      <vt:lpstr>Google Cardboard </vt:lpstr>
      <vt:lpstr>Testy, kvízy</vt:lpstr>
      <vt:lpstr>QR kódy</vt:lpstr>
      <vt:lpstr>Cloud</vt:lpstr>
      <vt:lpstr>Cloud</vt:lpstr>
      <vt:lpstr>Počasí</vt:lpstr>
      <vt:lpstr>Hry</vt:lpstr>
      <vt:lpstr>Správa třídy</vt:lpstr>
      <vt:lpstr>Z opačného pohledu</vt:lpstr>
      <vt:lpstr>Prezentace aplikace PowerPoint</vt:lpstr>
      <vt:lpstr>Ostatní</vt:lpstr>
      <vt:lpstr>První pomoc</vt:lpstr>
      <vt:lpstr>Výhody integrace tabletu do výuky</vt:lpstr>
      <vt:lpstr>Výhody integrace tabletu do výuky</vt:lpstr>
      <vt:lpstr>NEVýhody integrace tabletu do výuky</vt:lpstr>
      <vt:lpstr>NEVýhody integrace tabletu do výuky</vt:lpstr>
      <vt:lpstr>Prezentace aplikace PowerPoint</vt:lpstr>
      <vt:lpstr>Primární cíl: Vzdělávání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Klokan</dc:creator>
  <cp:lastModifiedBy>Lektor</cp:lastModifiedBy>
  <cp:revision>66</cp:revision>
  <dcterms:created xsi:type="dcterms:W3CDTF">2018-02-02T15:19:09Z</dcterms:created>
  <dcterms:modified xsi:type="dcterms:W3CDTF">2020-02-24T06:55:44Z</dcterms:modified>
</cp:coreProperties>
</file>