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4" Type="http://schemas.openxmlformats.org/officeDocument/2006/relationships/image" Target="../media/image17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image" Target="../media/image2.svg"/><Relationship Id="rId1" Type="http://schemas.openxmlformats.org/officeDocument/2006/relationships/image" Target="../media/image9.png"/><Relationship Id="rId6" Type="http://schemas.openxmlformats.org/officeDocument/2006/relationships/image" Target="../media/image6.svg"/><Relationship Id="rId5" Type="http://schemas.openxmlformats.org/officeDocument/2006/relationships/image" Target="../media/image11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5.svg"/><Relationship Id="rId1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43873D-BC55-4D20-A3F7-457C0A18712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8816B1A2-55F5-47AE-B8DE-18068C17B956}">
      <dgm:prSet/>
      <dgm:spPr/>
      <dgm:t>
        <a:bodyPr/>
        <a:lstStyle/>
        <a:p>
          <a:r>
            <a:rPr lang="cs-CZ"/>
            <a:t>V ČR v letech 1994–2007 používána klasifikace OKEČ</a:t>
          </a:r>
          <a:endParaRPr lang="en-US"/>
        </a:p>
      </dgm:t>
    </dgm:pt>
    <dgm:pt modelId="{FB2490C7-77D6-460C-9837-BCAE5A49AC6E}" type="parTrans" cxnId="{192D495F-FCA0-4791-8BE0-9E1024B0EFC9}">
      <dgm:prSet/>
      <dgm:spPr/>
      <dgm:t>
        <a:bodyPr/>
        <a:lstStyle/>
        <a:p>
          <a:endParaRPr lang="en-US"/>
        </a:p>
      </dgm:t>
    </dgm:pt>
    <dgm:pt modelId="{0420B113-9614-4C73-8D34-3BEECF6280AB}" type="sibTrans" cxnId="{192D495F-FCA0-4791-8BE0-9E1024B0EFC9}">
      <dgm:prSet/>
      <dgm:spPr/>
      <dgm:t>
        <a:bodyPr/>
        <a:lstStyle/>
        <a:p>
          <a:endParaRPr lang="en-US"/>
        </a:p>
      </dgm:t>
    </dgm:pt>
    <dgm:pt modelId="{41A16FDE-9067-4D19-9DF5-C2A36D5FAF31}">
      <dgm:prSet/>
      <dgm:spPr/>
      <dgm:t>
        <a:bodyPr/>
        <a:lstStyle/>
        <a:p>
          <a:r>
            <a:rPr lang="cs-CZ"/>
            <a:t>Od 1. 1. 2008 nová klasifikace ekonomických činností CZ-NACE</a:t>
          </a:r>
          <a:endParaRPr lang="en-US"/>
        </a:p>
      </dgm:t>
    </dgm:pt>
    <dgm:pt modelId="{BB5C50CA-3E91-487F-9E99-A54AB7E027FE}" type="parTrans" cxnId="{71024CCE-82E5-431F-BFE4-E3ECF80AA20C}">
      <dgm:prSet/>
      <dgm:spPr/>
      <dgm:t>
        <a:bodyPr/>
        <a:lstStyle/>
        <a:p>
          <a:endParaRPr lang="en-US"/>
        </a:p>
      </dgm:t>
    </dgm:pt>
    <dgm:pt modelId="{F329F54F-C724-45F9-BC41-245C04592F2F}" type="sibTrans" cxnId="{71024CCE-82E5-431F-BFE4-E3ECF80AA20C}">
      <dgm:prSet/>
      <dgm:spPr/>
      <dgm:t>
        <a:bodyPr/>
        <a:lstStyle/>
        <a:p>
          <a:endParaRPr lang="en-US"/>
        </a:p>
      </dgm:t>
    </dgm:pt>
    <dgm:pt modelId="{9F220668-4F2A-43F5-92F1-B65725729EB5}">
      <dgm:prSet/>
      <dgm:spPr/>
      <dgm:t>
        <a:bodyPr/>
        <a:lstStyle/>
        <a:p>
          <a:r>
            <a:rPr lang="cs-CZ"/>
            <a:t>Současné členění průmyslu na 3 odvětví:</a:t>
          </a:r>
          <a:endParaRPr lang="en-US"/>
        </a:p>
      </dgm:t>
    </dgm:pt>
    <dgm:pt modelId="{DD43D7C6-4E45-4EB9-8485-4EA1DFB46816}" type="parTrans" cxnId="{B1FFE05D-3642-4738-8F52-28CB77344CB5}">
      <dgm:prSet/>
      <dgm:spPr/>
      <dgm:t>
        <a:bodyPr/>
        <a:lstStyle/>
        <a:p>
          <a:endParaRPr lang="en-US"/>
        </a:p>
      </dgm:t>
    </dgm:pt>
    <dgm:pt modelId="{06F2CE55-60AC-4DBD-BD64-DC57D4EFBB31}" type="sibTrans" cxnId="{B1FFE05D-3642-4738-8F52-28CB77344CB5}">
      <dgm:prSet/>
      <dgm:spPr/>
      <dgm:t>
        <a:bodyPr/>
        <a:lstStyle/>
        <a:p>
          <a:endParaRPr lang="en-US"/>
        </a:p>
      </dgm:t>
    </dgm:pt>
    <dgm:pt modelId="{AB4F3D7C-49BD-41EF-A96F-C33EC70E042E}">
      <dgm:prSet/>
      <dgm:spPr/>
      <dgm:t>
        <a:bodyPr/>
        <a:lstStyle/>
        <a:p>
          <a:r>
            <a:rPr lang="cs-CZ" b="1" dirty="0"/>
            <a:t>Těžba nerostných surovin 	</a:t>
          </a:r>
        </a:p>
        <a:p>
          <a:r>
            <a:rPr lang="cs-CZ" b="1" dirty="0"/>
            <a:t>Zpracovatelský průmysl		</a:t>
          </a:r>
        </a:p>
        <a:p>
          <a:r>
            <a:rPr lang="cs-CZ" b="1" dirty="0"/>
            <a:t>Výroba a rozvod elektřiny, plynu, 	tepla a klimatizovaného vzduchu</a:t>
          </a:r>
          <a:endParaRPr lang="en-US" dirty="0"/>
        </a:p>
      </dgm:t>
    </dgm:pt>
    <dgm:pt modelId="{E90BD45C-E789-4115-B7DE-B10E0B10CE9F}" type="parTrans" cxnId="{A1CFAB75-6165-42E0-B6FF-A30B19A041DB}">
      <dgm:prSet/>
      <dgm:spPr/>
      <dgm:t>
        <a:bodyPr/>
        <a:lstStyle/>
        <a:p>
          <a:endParaRPr lang="en-US"/>
        </a:p>
      </dgm:t>
    </dgm:pt>
    <dgm:pt modelId="{A3C7F162-0FD3-4513-8EE0-48802BB00882}" type="sibTrans" cxnId="{A1CFAB75-6165-42E0-B6FF-A30B19A041DB}">
      <dgm:prSet/>
      <dgm:spPr/>
      <dgm:t>
        <a:bodyPr/>
        <a:lstStyle/>
        <a:p>
          <a:endParaRPr lang="en-US"/>
        </a:p>
      </dgm:t>
    </dgm:pt>
    <dgm:pt modelId="{32AB3569-ED9A-4FC1-9741-E54DAAAFAA4F}" type="pres">
      <dgm:prSet presAssocID="{5A43873D-BC55-4D20-A3F7-457C0A18712A}" presName="root" presStyleCnt="0">
        <dgm:presLayoutVars>
          <dgm:dir/>
          <dgm:resizeHandles val="exact"/>
        </dgm:presLayoutVars>
      </dgm:prSet>
      <dgm:spPr/>
    </dgm:pt>
    <dgm:pt modelId="{040C9929-6140-47A8-B591-4AB189FF50D1}" type="pres">
      <dgm:prSet presAssocID="{8816B1A2-55F5-47AE-B8DE-18068C17B956}" presName="compNode" presStyleCnt="0"/>
      <dgm:spPr/>
    </dgm:pt>
    <dgm:pt modelId="{A9940A7D-7231-457C-928A-90339053C04C}" type="pres">
      <dgm:prSet presAssocID="{8816B1A2-55F5-47AE-B8DE-18068C17B956}" presName="bgRect" presStyleLbl="bgShp" presStyleIdx="0" presStyleCnt="4"/>
      <dgm:spPr/>
    </dgm:pt>
    <dgm:pt modelId="{4134BC25-4696-4919-8D9C-9454AB3A39F2}" type="pres">
      <dgm:prSet presAssocID="{8816B1A2-55F5-47AE-B8DE-18068C17B956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F297A248-F850-4912-96B0-5E1257F55E4D}" type="pres">
      <dgm:prSet presAssocID="{8816B1A2-55F5-47AE-B8DE-18068C17B956}" presName="spaceRect" presStyleCnt="0"/>
      <dgm:spPr/>
    </dgm:pt>
    <dgm:pt modelId="{74071E02-3E9D-4BC1-9F0F-856F5E794CD1}" type="pres">
      <dgm:prSet presAssocID="{8816B1A2-55F5-47AE-B8DE-18068C17B956}" presName="parTx" presStyleLbl="revTx" presStyleIdx="0" presStyleCnt="4">
        <dgm:presLayoutVars>
          <dgm:chMax val="0"/>
          <dgm:chPref val="0"/>
        </dgm:presLayoutVars>
      </dgm:prSet>
      <dgm:spPr/>
    </dgm:pt>
    <dgm:pt modelId="{FBBD1F63-05B7-4B32-ABC2-9D4E5CE9B331}" type="pres">
      <dgm:prSet presAssocID="{0420B113-9614-4C73-8D34-3BEECF6280AB}" presName="sibTrans" presStyleCnt="0"/>
      <dgm:spPr/>
    </dgm:pt>
    <dgm:pt modelId="{F19E8D4B-89E8-4582-A9E8-55A3E0EEEB0B}" type="pres">
      <dgm:prSet presAssocID="{41A16FDE-9067-4D19-9DF5-C2A36D5FAF31}" presName="compNode" presStyleCnt="0"/>
      <dgm:spPr/>
    </dgm:pt>
    <dgm:pt modelId="{55ACA269-2F6A-45F0-A2AA-4CCCF5F390E7}" type="pres">
      <dgm:prSet presAssocID="{41A16FDE-9067-4D19-9DF5-C2A36D5FAF31}" presName="bgRect" presStyleLbl="bgShp" presStyleIdx="1" presStyleCnt="4"/>
      <dgm:spPr/>
    </dgm:pt>
    <dgm:pt modelId="{E4FC25A8-CD2E-4807-A7E0-481A0B0441A9}" type="pres">
      <dgm:prSet presAssocID="{41A16FDE-9067-4D19-9DF5-C2A36D5FAF3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E0D02576-2A38-4AB4-BA92-B937618A89A9}" type="pres">
      <dgm:prSet presAssocID="{41A16FDE-9067-4D19-9DF5-C2A36D5FAF31}" presName="spaceRect" presStyleCnt="0"/>
      <dgm:spPr/>
    </dgm:pt>
    <dgm:pt modelId="{0715F0FD-5B4D-4B59-A3DC-E3010D3D3454}" type="pres">
      <dgm:prSet presAssocID="{41A16FDE-9067-4D19-9DF5-C2A36D5FAF31}" presName="parTx" presStyleLbl="revTx" presStyleIdx="1" presStyleCnt="4">
        <dgm:presLayoutVars>
          <dgm:chMax val="0"/>
          <dgm:chPref val="0"/>
        </dgm:presLayoutVars>
      </dgm:prSet>
      <dgm:spPr/>
    </dgm:pt>
    <dgm:pt modelId="{B3582299-47D0-4E78-AD6E-143D04B5F053}" type="pres">
      <dgm:prSet presAssocID="{F329F54F-C724-45F9-BC41-245C04592F2F}" presName="sibTrans" presStyleCnt="0"/>
      <dgm:spPr/>
    </dgm:pt>
    <dgm:pt modelId="{D99B9FB4-B586-49BA-86E2-164628125A19}" type="pres">
      <dgm:prSet presAssocID="{9F220668-4F2A-43F5-92F1-B65725729EB5}" presName="compNode" presStyleCnt="0"/>
      <dgm:spPr/>
    </dgm:pt>
    <dgm:pt modelId="{AF3A7C6C-2335-48AD-9A0D-31B058CFF11A}" type="pres">
      <dgm:prSet presAssocID="{9F220668-4F2A-43F5-92F1-B65725729EB5}" presName="bgRect" presStyleLbl="bgShp" presStyleIdx="2" presStyleCnt="4"/>
      <dgm:spPr/>
    </dgm:pt>
    <dgm:pt modelId="{4E4F75AC-D030-4841-B88A-56487E62BC5E}" type="pres">
      <dgm:prSet presAssocID="{9F220668-4F2A-43F5-92F1-B65725729EB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actory"/>
        </a:ext>
      </dgm:extLst>
    </dgm:pt>
    <dgm:pt modelId="{19B65D8C-380A-4CEF-BED4-5DCC84BD8CEF}" type="pres">
      <dgm:prSet presAssocID="{9F220668-4F2A-43F5-92F1-B65725729EB5}" presName="spaceRect" presStyleCnt="0"/>
      <dgm:spPr/>
    </dgm:pt>
    <dgm:pt modelId="{13C24A62-4172-44F0-B3BF-63BEDB9D93B9}" type="pres">
      <dgm:prSet presAssocID="{9F220668-4F2A-43F5-92F1-B65725729EB5}" presName="parTx" presStyleLbl="revTx" presStyleIdx="2" presStyleCnt="4">
        <dgm:presLayoutVars>
          <dgm:chMax val="0"/>
          <dgm:chPref val="0"/>
        </dgm:presLayoutVars>
      </dgm:prSet>
      <dgm:spPr/>
    </dgm:pt>
    <dgm:pt modelId="{26E5CCF6-66A8-4622-A038-A51EF6DF8A75}" type="pres">
      <dgm:prSet presAssocID="{06F2CE55-60AC-4DBD-BD64-DC57D4EFBB31}" presName="sibTrans" presStyleCnt="0"/>
      <dgm:spPr/>
    </dgm:pt>
    <dgm:pt modelId="{D0A2E2C8-C503-4B1B-892D-D72DA98F398C}" type="pres">
      <dgm:prSet presAssocID="{AB4F3D7C-49BD-41EF-A96F-C33EC70E042E}" presName="compNode" presStyleCnt="0"/>
      <dgm:spPr/>
    </dgm:pt>
    <dgm:pt modelId="{0342B2E4-7977-47D5-BCFC-37378BC3982D}" type="pres">
      <dgm:prSet presAssocID="{AB4F3D7C-49BD-41EF-A96F-C33EC70E042E}" presName="bgRect" presStyleLbl="bgShp" presStyleIdx="3" presStyleCnt="4"/>
      <dgm:spPr/>
    </dgm:pt>
    <dgm:pt modelId="{04FDA4A9-B9D7-40AC-AE75-31EE10358881}" type="pres">
      <dgm:prSet presAssocID="{AB4F3D7C-49BD-41EF-A96F-C33EC70E042E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xcavator"/>
        </a:ext>
      </dgm:extLst>
    </dgm:pt>
    <dgm:pt modelId="{C4345C8B-1841-49A0-A286-0D917D9E1E4F}" type="pres">
      <dgm:prSet presAssocID="{AB4F3D7C-49BD-41EF-A96F-C33EC70E042E}" presName="spaceRect" presStyleCnt="0"/>
      <dgm:spPr/>
    </dgm:pt>
    <dgm:pt modelId="{652770E4-C860-4016-89CB-46B7F58381EE}" type="pres">
      <dgm:prSet presAssocID="{AB4F3D7C-49BD-41EF-A96F-C33EC70E042E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804C8D35-7B73-4872-A730-F69970A6C7B4}" type="presOf" srcId="{9F220668-4F2A-43F5-92F1-B65725729EB5}" destId="{13C24A62-4172-44F0-B3BF-63BEDB9D93B9}" srcOrd="0" destOrd="0" presId="urn:microsoft.com/office/officeart/2018/2/layout/IconVerticalSolidList"/>
    <dgm:cxn modelId="{B1FFE05D-3642-4738-8F52-28CB77344CB5}" srcId="{5A43873D-BC55-4D20-A3F7-457C0A18712A}" destId="{9F220668-4F2A-43F5-92F1-B65725729EB5}" srcOrd="2" destOrd="0" parTransId="{DD43D7C6-4E45-4EB9-8485-4EA1DFB46816}" sibTransId="{06F2CE55-60AC-4DBD-BD64-DC57D4EFBB31}"/>
    <dgm:cxn modelId="{192D495F-FCA0-4791-8BE0-9E1024B0EFC9}" srcId="{5A43873D-BC55-4D20-A3F7-457C0A18712A}" destId="{8816B1A2-55F5-47AE-B8DE-18068C17B956}" srcOrd="0" destOrd="0" parTransId="{FB2490C7-77D6-460C-9837-BCAE5A49AC6E}" sibTransId="{0420B113-9614-4C73-8D34-3BEECF6280AB}"/>
    <dgm:cxn modelId="{A1CFAB75-6165-42E0-B6FF-A30B19A041DB}" srcId="{5A43873D-BC55-4D20-A3F7-457C0A18712A}" destId="{AB4F3D7C-49BD-41EF-A96F-C33EC70E042E}" srcOrd="3" destOrd="0" parTransId="{E90BD45C-E789-4115-B7DE-B10E0B10CE9F}" sibTransId="{A3C7F162-0FD3-4513-8EE0-48802BB00882}"/>
    <dgm:cxn modelId="{E37E5E82-954A-4F26-B3AB-37D1355EAC20}" type="presOf" srcId="{5A43873D-BC55-4D20-A3F7-457C0A18712A}" destId="{32AB3569-ED9A-4FC1-9741-E54DAAAFAA4F}" srcOrd="0" destOrd="0" presId="urn:microsoft.com/office/officeart/2018/2/layout/IconVerticalSolidList"/>
    <dgm:cxn modelId="{EA4570C2-A406-4615-9F62-B8EE60438BD9}" type="presOf" srcId="{AB4F3D7C-49BD-41EF-A96F-C33EC70E042E}" destId="{652770E4-C860-4016-89CB-46B7F58381EE}" srcOrd="0" destOrd="0" presId="urn:microsoft.com/office/officeart/2018/2/layout/IconVerticalSolidList"/>
    <dgm:cxn modelId="{71024CCE-82E5-431F-BFE4-E3ECF80AA20C}" srcId="{5A43873D-BC55-4D20-A3F7-457C0A18712A}" destId="{41A16FDE-9067-4D19-9DF5-C2A36D5FAF31}" srcOrd="1" destOrd="0" parTransId="{BB5C50CA-3E91-487F-9E99-A54AB7E027FE}" sibTransId="{F329F54F-C724-45F9-BC41-245C04592F2F}"/>
    <dgm:cxn modelId="{0D84EBE7-B6A9-4BEB-8537-3D4BB0F287B0}" type="presOf" srcId="{41A16FDE-9067-4D19-9DF5-C2A36D5FAF31}" destId="{0715F0FD-5B4D-4B59-A3DC-E3010D3D3454}" srcOrd="0" destOrd="0" presId="urn:microsoft.com/office/officeart/2018/2/layout/IconVerticalSolidList"/>
    <dgm:cxn modelId="{8E4A9AF1-40FA-460D-A590-55A15A7BE4B2}" type="presOf" srcId="{8816B1A2-55F5-47AE-B8DE-18068C17B956}" destId="{74071E02-3E9D-4BC1-9F0F-856F5E794CD1}" srcOrd="0" destOrd="0" presId="urn:microsoft.com/office/officeart/2018/2/layout/IconVerticalSolidList"/>
    <dgm:cxn modelId="{5CB5BF7F-17D5-478E-99CE-4D9EB8F38C4A}" type="presParOf" srcId="{32AB3569-ED9A-4FC1-9741-E54DAAAFAA4F}" destId="{040C9929-6140-47A8-B591-4AB189FF50D1}" srcOrd="0" destOrd="0" presId="urn:microsoft.com/office/officeart/2018/2/layout/IconVerticalSolidList"/>
    <dgm:cxn modelId="{086D062B-3D75-4501-B386-D48BF89EF484}" type="presParOf" srcId="{040C9929-6140-47A8-B591-4AB189FF50D1}" destId="{A9940A7D-7231-457C-928A-90339053C04C}" srcOrd="0" destOrd="0" presId="urn:microsoft.com/office/officeart/2018/2/layout/IconVerticalSolidList"/>
    <dgm:cxn modelId="{5F2E5A24-7FF1-4CC1-A8E2-4B9C16CCBD4C}" type="presParOf" srcId="{040C9929-6140-47A8-B591-4AB189FF50D1}" destId="{4134BC25-4696-4919-8D9C-9454AB3A39F2}" srcOrd="1" destOrd="0" presId="urn:microsoft.com/office/officeart/2018/2/layout/IconVerticalSolidList"/>
    <dgm:cxn modelId="{2EFAD52D-E6AD-4333-90EE-42E70316C0EA}" type="presParOf" srcId="{040C9929-6140-47A8-B591-4AB189FF50D1}" destId="{F297A248-F850-4912-96B0-5E1257F55E4D}" srcOrd="2" destOrd="0" presId="urn:microsoft.com/office/officeart/2018/2/layout/IconVerticalSolidList"/>
    <dgm:cxn modelId="{43B3E597-829B-4967-9463-A9DE9BC71BFB}" type="presParOf" srcId="{040C9929-6140-47A8-B591-4AB189FF50D1}" destId="{74071E02-3E9D-4BC1-9F0F-856F5E794CD1}" srcOrd="3" destOrd="0" presId="urn:microsoft.com/office/officeart/2018/2/layout/IconVerticalSolidList"/>
    <dgm:cxn modelId="{FF745E7B-EADD-4A6A-A594-8CBC1624B703}" type="presParOf" srcId="{32AB3569-ED9A-4FC1-9741-E54DAAAFAA4F}" destId="{FBBD1F63-05B7-4B32-ABC2-9D4E5CE9B331}" srcOrd="1" destOrd="0" presId="urn:microsoft.com/office/officeart/2018/2/layout/IconVerticalSolidList"/>
    <dgm:cxn modelId="{06F36514-C82E-4D94-88EB-B35D84AC3D88}" type="presParOf" srcId="{32AB3569-ED9A-4FC1-9741-E54DAAAFAA4F}" destId="{F19E8D4B-89E8-4582-A9E8-55A3E0EEEB0B}" srcOrd="2" destOrd="0" presId="urn:microsoft.com/office/officeart/2018/2/layout/IconVerticalSolidList"/>
    <dgm:cxn modelId="{25C48A00-D64F-4178-A134-70B96A451649}" type="presParOf" srcId="{F19E8D4B-89E8-4582-A9E8-55A3E0EEEB0B}" destId="{55ACA269-2F6A-45F0-A2AA-4CCCF5F390E7}" srcOrd="0" destOrd="0" presId="urn:microsoft.com/office/officeart/2018/2/layout/IconVerticalSolidList"/>
    <dgm:cxn modelId="{B13F4281-F221-42B3-A0DC-5ACC5395DBCA}" type="presParOf" srcId="{F19E8D4B-89E8-4582-A9E8-55A3E0EEEB0B}" destId="{E4FC25A8-CD2E-4807-A7E0-481A0B0441A9}" srcOrd="1" destOrd="0" presId="urn:microsoft.com/office/officeart/2018/2/layout/IconVerticalSolidList"/>
    <dgm:cxn modelId="{59F274AF-07B6-472A-95B5-1208DBF14891}" type="presParOf" srcId="{F19E8D4B-89E8-4582-A9E8-55A3E0EEEB0B}" destId="{E0D02576-2A38-4AB4-BA92-B937618A89A9}" srcOrd="2" destOrd="0" presId="urn:microsoft.com/office/officeart/2018/2/layout/IconVerticalSolidList"/>
    <dgm:cxn modelId="{08F583DB-76BA-4F46-900A-5193ED230338}" type="presParOf" srcId="{F19E8D4B-89E8-4582-A9E8-55A3E0EEEB0B}" destId="{0715F0FD-5B4D-4B59-A3DC-E3010D3D3454}" srcOrd="3" destOrd="0" presId="urn:microsoft.com/office/officeart/2018/2/layout/IconVerticalSolidList"/>
    <dgm:cxn modelId="{E25BF5EE-8387-4E42-913D-127EF828325F}" type="presParOf" srcId="{32AB3569-ED9A-4FC1-9741-E54DAAAFAA4F}" destId="{B3582299-47D0-4E78-AD6E-143D04B5F053}" srcOrd="3" destOrd="0" presId="urn:microsoft.com/office/officeart/2018/2/layout/IconVerticalSolidList"/>
    <dgm:cxn modelId="{E9E86804-9595-4D32-AD6A-5C57028B5B4B}" type="presParOf" srcId="{32AB3569-ED9A-4FC1-9741-E54DAAAFAA4F}" destId="{D99B9FB4-B586-49BA-86E2-164628125A19}" srcOrd="4" destOrd="0" presId="urn:microsoft.com/office/officeart/2018/2/layout/IconVerticalSolidList"/>
    <dgm:cxn modelId="{E7407844-EEA5-4944-AB92-65FB26F3B208}" type="presParOf" srcId="{D99B9FB4-B586-49BA-86E2-164628125A19}" destId="{AF3A7C6C-2335-48AD-9A0D-31B058CFF11A}" srcOrd="0" destOrd="0" presId="urn:microsoft.com/office/officeart/2018/2/layout/IconVerticalSolidList"/>
    <dgm:cxn modelId="{543C4D29-48C0-4FB2-8550-F0B1A4B7E092}" type="presParOf" srcId="{D99B9FB4-B586-49BA-86E2-164628125A19}" destId="{4E4F75AC-D030-4841-B88A-56487E62BC5E}" srcOrd="1" destOrd="0" presId="urn:microsoft.com/office/officeart/2018/2/layout/IconVerticalSolidList"/>
    <dgm:cxn modelId="{54CC8098-F931-4374-8CFE-6A5C6AC63C4E}" type="presParOf" srcId="{D99B9FB4-B586-49BA-86E2-164628125A19}" destId="{19B65D8C-380A-4CEF-BED4-5DCC84BD8CEF}" srcOrd="2" destOrd="0" presId="urn:microsoft.com/office/officeart/2018/2/layout/IconVerticalSolidList"/>
    <dgm:cxn modelId="{78B84733-953A-4FA0-8E2A-DA8547023525}" type="presParOf" srcId="{D99B9FB4-B586-49BA-86E2-164628125A19}" destId="{13C24A62-4172-44F0-B3BF-63BEDB9D93B9}" srcOrd="3" destOrd="0" presId="urn:microsoft.com/office/officeart/2018/2/layout/IconVerticalSolidList"/>
    <dgm:cxn modelId="{93C4CBD8-4375-4FE1-BF09-99129C932668}" type="presParOf" srcId="{32AB3569-ED9A-4FC1-9741-E54DAAAFAA4F}" destId="{26E5CCF6-66A8-4622-A038-A51EF6DF8A75}" srcOrd="5" destOrd="0" presId="urn:microsoft.com/office/officeart/2018/2/layout/IconVerticalSolidList"/>
    <dgm:cxn modelId="{421A8E4F-22D8-400A-B968-843BEDC4E4F1}" type="presParOf" srcId="{32AB3569-ED9A-4FC1-9741-E54DAAAFAA4F}" destId="{D0A2E2C8-C503-4B1B-892D-D72DA98F398C}" srcOrd="6" destOrd="0" presId="urn:microsoft.com/office/officeart/2018/2/layout/IconVerticalSolidList"/>
    <dgm:cxn modelId="{0F855D57-0A9E-43FE-B611-AE2A617761F7}" type="presParOf" srcId="{D0A2E2C8-C503-4B1B-892D-D72DA98F398C}" destId="{0342B2E4-7977-47D5-BCFC-37378BC3982D}" srcOrd="0" destOrd="0" presId="urn:microsoft.com/office/officeart/2018/2/layout/IconVerticalSolidList"/>
    <dgm:cxn modelId="{6A69FD49-320F-46D3-88A9-7E5F781CA657}" type="presParOf" srcId="{D0A2E2C8-C503-4B1B-892D-D72DA98F398C}" destId="{04FDA4A9-B9D7-40AC-AE75-31EE10358881}" srcOrd="1" destOrd="0" presId="urn:microsoft.com/office/officeart/2018/2/layout/IconVerticalSolidList"/>
    <dgm:cxn modelId="{F8C6CB3B-7085-4B1D-AD76-77A867CD3930}" type="presParOf" srcId="{D0A2E2C8-C503-4B1B-892D-D72DA98F398C}" destId="{C4345C8B-1841-49A0-A286-0D917D9E1E4F}" srcOrd="2" destOrd="0" presId="urn:microsoft.com/office/officeart/2018/2/layout/IconVerticalSolidList"/>
    <dgm:cxn modelId="{B87E1E6C-00E9-494B-AD8E-DD0AD9270B7C}" type="presParOf" srcId="{D0A2E2C8-C503-4B1B-892D-D72DA98F398C}" destId="{652770E4-C860-4016-89CB-46B7F58381E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03C43B-CA9B-46B7-96C7-6D607042F11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B1929EB-B9A8-46E6-8C7B-E7C7DB0B7CB5}">
      <dgm:prSet/>
      <dgm:spPr/>
      <dgm:t>
        <a:bodyPr/>
        <a:lstStyle/>
        <a:p>
          <a:r>
            <a:rPr lang="cs-CZ"/>
            <a:t>situace před rokem 1989</a:t>
          </a:r>
          <a:endParaRPr lang="en-US"/>
        </a:p>
      </dgm:t>
    </dgm:pt>
    <dgm:pt modelId="{4E88BF2A-BD6C-43DF-A4F4-79625E116BA4}" type="parTrans" cxnId="{0ADB0D0C-D0B7-4089-94A9-28F97F1E1468}">
      <dgm:prSet/>
      <dgm:spPr/>
      <dgm:t>
        <a:bodyPr/>
        <a:lstStyle/>
        <a:p>
          <a:endParaRPr lang="en-US"/>
        </a:p>
      </dgm:t>
    </dgm:pt>
    <dgm:pt modelId="{0EB8D838-F539-44FB-BCA8-490BC9D4B7E4}" type="sibTrans" cxnId="{0ADB0D0C-D0B7-4089-94A9-28F97F1E1468}">
      <dgm:prSet/>
      <dgm:spPr/>
      <dgm:t>
        <a:bodyPr/>
        <a:lstStyle/>
        <a:p>
          <a:endParaRPr lang="en-US"/>
        </a:p>
      </dgm:t>
    </dgm:pt>
    <dgm:pt modelId="{24B183DC-7CBC-4C00-8C83-C9D6B33885D9}">
      <dgm:prSet/>
      <dgm:spPr/>
      <dgm:t>
        <a:bodyPr/>
        <a:lstStyle/>
        <a:p>
          <a:r>
            <a:rPr lang="cs-CZ"/>
            <a:t>centrální plánování, téměř žádný soukromý sektor, menší množství podniků,</a:t>
          </a:r>
          <a:endParaRPr lang="en-US"/>
        </a:p>
      </dgm:t>
    </dgm:pt>
    <dgm:pt modelId="{9AA1E0A0-3044-4643-A087-56B01B9E1192}" type="parTrans" cxnId="{97F13718-D82E-441A-AC7E-64BBDFAF0ABA}">
      <dgm:prSet/>
      <dgm:spPr/>
      <dgm:t>
        <a:bodyPr/>
        <a:lstStyle/>
        <a:p>
          <a:endParaRPr lang="en-US"/>
        </a:p>
      </dgm:t>
    </dgm:pt>
    <dgm:pt modelId="{07426307-FE28-4C17-A897-32C4DEB3A733}" type="sibTrans" cxnId="{97F13718-D82E-441A-AC7E-64BBDFAF0ABA}">
      <dgm:prSet/>
      <dgm:spPr/>
      <dgm:t>
        <a:bodyPr/>
        <a:lstStyle/>
        <a:p>
          <a:endParaRPr lang="en-US"/>
        </a:p>
      </dgm:t>
    </dgm:pt>
    <dgm:pt modelId="{68EEB897-C18D-41A1-8A00-8DD3B368E62E}">
      <dgm:prSet/>
      <dgm:spPr/>
      <dgm:t>
        <a:bodyPr/>
        <a:lstStyle/>
        <a:p>
          <a:r>
            <a:rPr lang="cs-CZ"/>
            <a:t>např. databáze „Průmysl 1987“.</a:t>
          </a:r>
          <a:endParaRPr lang="en-US"/>
        </a:p>
      </dgm:t>
    </dgm:pt>
    <dgm:pt modelId="{5BA62CEF-A0A8-4B20-A33F-CCCDB0D2E54D}" type="parTrans" cxnId="{B9105328-2CE2-4C60-B168-2B73FB2CB671}">
      <dgm:prSet/>
      <dgm:spPr/>
      <dgm:t>
        <a:bodyPr/>
        <a:lstStyle/>
        <a:p>
          <a:endParaRPr lang="en-US"/>
        </a:p>
      </dgm:t>
    </dgm:pt>
    <dgm:pt modelId="{BB46386C-0F4E-4541-9222-02A31F795F31}" type="sibTrans" cxnId="{B9105328-2CE2-4C60-B168-2B73FB2CB671}">
      <dgm:prSet/>
      <dgm:spPr/>
      <dgm:t>
        <a:bodyPr/>
        <a:lstStyle/>
        <a:p>
          <a:endParaRPr lang="en-US"/>
        </a:p>
      </dgm:t>
    </dgm:pt>
    <dgm:pt modelId="{6C6DF60E-CEAC-4455-8F62-C25DB2FD0FED}">
      <dgm:prSet/>
      <dgm:spPr/>
      <dgm:t>
        <a:bodyPr/>
        <a:lstStyle/>
        <a:p>
          <a:r>
            <a:rPr lang="cs-CZ"/>
            <a:t>situace po roce 1989</a:t>
          </a:r>
          <a:endParaRPr lang="en-US"/>
        </a:p>
      </dgm:t>
    </dgm:pt>
    <dgm:pt modelId="{FB263085-0713-48DF-8CEF-83E038F8BBB7}" type="parTrans" cxnId="{1226335D-999E-4EA5-917D-C1B2E66DCCA0}">
      <dgm:prSet/>
      <dgm:spPr/>
      <dgm:t>
        <a:bodyPr/>
        <a:lstStyle/>
        <a:p>
          <a:endParaRPr lang="en-US"/>
        </a:p>
      </dgm:t>
    </dgm:pt>
    <dgm:pt modelId="{9E41DBC3-FD55-4879-8A77-7AB51FB79479}" type="sibTrans" cxnId="{1226335D-999E-4EA5-917D-C1B2E66DCCA0}">
      <dgm:prSet/>
      <dgm:spPr/>
      <dgm:t>
        <a:bodyPr/>
        <a:lstStyle/>
        <a:p>
          <a:endParaRPr lang="en-US"/>
        </a:p>
      </dgm:t>
    </dgm:pt>
    <dgm:pt modelId="{D2A08EF9-D4B5-4B27-866A-3A70FFAA3B88}">
      <dgm:prSet/>
      <dgm:spPr/>
      <dgm:t>
        <a:bodyPr/>
        <a:lstStyle/>
        <a:p>
          <a:r>
            <a:rPr lang="cs-CZ"/>
            <a:t>nedostatek aktuálních a přesných dat zejména na regionální (lokální) úrovni.</a:t>
          </a:r>
          <a:endParaRPr lang="en-US"/>
        </a:p>
      </dgm:t>
    </dgm:pt>
    <dgm:pt modelId="{416FEB18-230B-4116-AFCD-38A341F43D6F}" type="parTrans" cxnId="{B270A257-8DB7-4AE2-8B2E-CDD415A94DE1}">
      <dgm:prSet/>
      <dgm:spPr/>
      <dgm:t>
        <a:bodyPr/>
        <a:lstStyle/>
        <a:p>
          <a:endParaRPr lang="en-US"/>
        </a:p>
      </dgm:t>
    </dgm:pt>
    <dgm:pt modelId="{353AEC39-2E7B-4EE5-BFBB-636DBA3BC813}" type="sibTrans" cxnId="{B270A257-8DB7-4AE2-8B2E-CDD415A94DE1}">
      <dgm:prSet/>
      <dgm:spPr/>
      <dgm:t>
        <a:bodyPr/>
        <a:lstStyle/>
        <a:p>
          <a:endParaRPr lang="en-US"/>
        </a:p>
      </dgm:t>
    </dgm:pt>
    <dgm:pt modelId="{BA8566DD-C1E2-4958-8253-6FDF4197BF76}" type="pres">
      <dgm:prSet presAssocID="{9F03C43B-CA9B-46B7-96C7-6D607042F110}" presName="root" presStyleCnt="0">
        <dgm:presLayoutVars>
          <dgm:dir/>
          <dgm:resizeHandles val="exact"/>
        </dgm:presLayoutVars>
      </dgm:prSet>
      <dgm:spPr/>
    </dgm:pt>
    <dgm:pt modelId="{A83C80D3-CF38-489E-B535-CBAC7891BD7F}" type="pres">
      <dgm:prSet presAssocID="{6B1929EB-B9A8-46E6-8C7B-E7C7DB0B7CB5}" presName="compNode" presStyleCnt="0"/>
      <dgm:spPr/>
    </dgm:pt>
    <dgm:pt modelId="{BCE77C07-C7A1-4E20-B102-51F73662EDB5}" type="pres">
      <dgm:prSet presAssocID="{6B1929EB-B9A8-46E6-8C7B-E7C7DB0B7CB5}" presName="bgRect" presStyleLbl="bgShp" presStyleIdx="0" presStyleCnt="2"/>
      <dgm:spPr/>
    </dgm:pt>
    <dgm:pt modelId="{4BE2F850-44AB-4CDF-B37C-8EE2FDC824BC}" type="pres">
      <dgm:prSet presAssocID="{6B1929EB-B9A8-46E6-8C7B-E7C7DB0B7CB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CEDE0DC9-93BB-4081-A8D6-CBD3B7586B03}" type="pres">
      <dgm:prSet presAssocID="{6B1929EB-B9A8-46E6-8C7B-E7C7DB0B7CB5}" presName="spaceRect" presStyleCnt="0"/>
      <dgm:spPr/>
    </dgm:pt>
    <dgm:pt modelId="{45DE4AD4-0D91-466A-A9C8-B1B5E15F1BD8}" type="pres">
      <dgm:prSet presAssocID="{6B1929EB-B9A8-46E6-8C7B-E7C7DB0B7CB5}" presName="parTx" presStyleLbl="revTx" presStyleIdx="0" presStyleCnt="4">
        <dgm:presLayoutVars>
          <dgm:chMax val="0"/>
          <dgm:chPref val="0"/>
        </dgm:presLayoutVars>
      </dgm:prSet>
      <dgm:spPr/>
    </dgm:pt>
    <dgm:pt modelId="{506572FF-A459-44BF-9712-85EFB12D460B}" type="pres">
      <dgm:prSet presAssocID="{6B1929EB-B9A8-46E6-8C7B-E7C7DB0B7CB5}" presName="desTx" presStyleLbl="revTx" presStyleIdx="1" presStyleCnt="4">
        <dgm:presLayoutVars/>
      </dgm:prSet>
      <dgm:spPr/>
    </dgm:pt>
    <dgm:pt modelId="{8CBE516F-7CEE-4C00-BEBE-AFD3BE2ADE4F}" type="pres">
      <dgm:prSet presAssocID="{0EB8D838-F539-44FB-BCA8-490BC9D4B7E4}" presName="sibTrans" presStyleCnt="0"/>
      <dgm:spPr/>
    </dgm:pt>
    <dgm:pt modelId="{59675417-AEC9-4857-B559-B8BDF5F9F9D9}" type="pres">
      <dgm:prSet presAssocID="{6C6DF60E-CEAC-4455-8F62-C25DB2FD0FED}" presName="compNode" presStyleCnt="0"/>
      <dgm:spPr/>
    </dgm:pt>
    <dgm:pt modelId="{583F3925-3F59-4F11-AF3F-81BEFC697B82}" type="pres">
      <dgm:prSet presAssocID="{6C6DF60E-CEAC-4455-8F62-C25DB2FD0FED}" presName="bgRect" presStyleLbl="bgShp" presStyleIdx="1" presStyleCnt="2"/>
      <dgm:spPr/>
    </dgm:pt>
    <dgm:pt modelId="{E652C923-73DD-40BF-9BD7-6C9135195AA5}" type="pres">
      <dgm:prSet presAssocID="{6C6DF60E-CEAC-4455-8F62-C25DB2FD0FED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423DDB2E-4AD7-4BB4-9233-807760A5666A}" type="pres">
      <dgm:prSet presAssocID="{6C6DF60E-CEAC-4455-8F62-C25DB2FD0FED}" presName="spaceRect" presStyleCnt="0"/>
      <dgm:spPr/>
    </dgm:pt>
    <dgm:pt modelId="{16F87AA4-0949-4E99-90B7-49032166A5F5}" type="pres">
      <dgm:prSet presAssocID="{6C6DF60E-CEAC-4455-8F62-C25DB2FD0FED}" presName="parTx" presStyleLbl="revTx" presStyleIdx="2" presStyleCnt="4">
        <dgm:presLayoutVars>
          <dgm:chMax val="0"/>
          <dgm:chPref val="0"/>
        </dgm:presLayoutVars>
      </dgm:prSet>
      <dgm:spPr/>
    </dgm:pt>
    <dgm:pt modelId="{A07B4DED-7A3F-4D80-AFBB-6C3F405A979E}" type="pres">
      <dgm:prSet presAssocID="{6C6DF60E-CEAC-4455-8F62-C25DB2FD0FED}" presName="desTx" presStyleLbl="revTx" presStyleIdx="3" presStyleCnt="4">
        <dgm:presLayoutVars/>
      </dgm:prSet>
      <dgm:spPr/>
    </dgm:pt>
  </dgm:ptLst>
  <dgm:cxnLst>
    <dgm:cxn modelId="{0ADB0D0C-D0B7-4089-94A9-28F97F1E1468}" srcId="{9F03C43B-CA9B-46B7-96C7-6D607042F110}" destId="{6B1929EB-B9A8-46E6-8C7B-E7C7DB0B7CB5}" srcOrd="0" destOrd="0" parTransId="{4E88BF2A-BD6C-43DF-A4F4-79625E116BA4}" sibTransId="{0EB8D838-F539-44FB-BCA8-490BC9D4B7E4}"/>
    <dgm:cxn modelId="{97F13718-D82E-441A-AC7E-64BBDFAF0ABA}" srcId="{6B1929EB-B9A8-46E6-8C7B-E7C7DB0B7CB5}" destId="{24B183DC-7CBC-4C00-8C83-C9D6B33885D9}" srcOrd="0" destOrd="0" parTransId="{9AA1E0A0-3044-4643-A087-56B01B9E1192}" sibTransId="{07426307-FE28-4C17-A897-32C4DEB3A733}"/>
    <dgm:cxn modelId="{A2353619-AD9C-4CBE-81C3-C97C610FC46B}" type="presOf" srcId="{6B1929EB-B9A8-46E6-8C7B-E7C7DB0B7CB5}" destId="{45DE4AD4-0D91-466A-A9C8-B1B5E15F1BD8}" srcOrd="0" destOrd="0" presId="urn:microsoft.com/office/officeart/2018/2/layout/IconVerticalSolidList"/>
    <dgm:cxn modelId="{B9105328-2CE2-4C60-B168-2B73FB2CB671}" srcId="{6B1929EB-B9A8-46E6-8C7B-E7C7DB0B7CB5}" destId="{68EEB897-C18D-41A1-8A00-8DD3B368E62E}" srcOrd="1" destOrd="0" parTransId="{5BA62CEF-A0A8-4B20-A33F-CCCDB0D2E54D}" sibTransId="{BB46386C-0F4E-4541-9222-02A31F795F31}"/>
    <dgm:cxn modelId="{1226335D-999E-4EA5-917D-C1B2E66DCCA0}" srcId="{9F03C43B-CA9B-46B7-96C7-6D607042F110}" destId="{6C6DF60E-CEAC-4455-8F62-C25DB2FD0FED}" srcOrd="1" destOrd="0" parTransId="{FB263085-0713-48DF-8CEF-83E038F8BBB7}" sibTransId="{9E41DBC3-FD55-4879-8A77-7AB51FB79479}"/>
    <dgm:cxn modelId="{B270A257-8DB7-4AE2-8B2E-CDD415A94DE1}" srcId="{6C6DF60E-CEAC-4455-8F62-C25DB2FD0FED}" destId="{D2A08EF9-D4B5-4B27-866A-3A70FFAA3B88}" srcOrd="0" destOrd="0" parTransId="{416FEB18-230B-4116-AFCD-38A341F43D6F}" sibTransId="{353AEC39-2E7B-4EE5-BFBB-636DBA3BC813}"/>
    <dgm:cxn modelId="{A030B57D-4DC2-4D27-958B-99D241DE51EA}" type="presOf" srcId="{6C6DF60E-CEAC-4455-8F62-C25DB2FD0FED}" destId="{16F87AA4-0949-4E99-90B7-49032166A5F5}" srcOrd="0" destOrd="0" presId="urn:microsoft.com/office/officeart/2018/2/layout/IconVerticalSolidList"/>
    <dgm:cxn modelId="{EBE93F92-9101-419F-B122-BBE064ADD2DD}" type="presOf" srcId="{68EEB897-C18D-41A1-8A00-8DD3B368E62E}" destId="{506572FF-A459-44BF-9712-85EFB12D460B}" srcOrd="0" destOrd="1" presId="urn:microsoft.com/office/officeart/2018/2/layout/IconVerticalSolidList"/>
    <dgm:cxn modelId="{4D130DA3-429F-402F-AD78-DE3309F17AA3}" type="presOf" srcId="{9F03C43B-CA9B-46B7-96C7-6D607042F110}" destId="{BA8566DD-C1E2-4958-8253-6FDF4197BF76}" srcOrd="0" destOrd="0" presId="urn:microsoft.com/office/officeart/2018/2/layout/IconVerticalSolidList"/>
    <dgm:cxn modelId="{F53B83A5-EE4D-4532-AB58-2BFDAD8406B4}" type="presOf" srcId="{D2A08EF9-D4B5-4B27-866A-3A70FFAA3B88}" destId="{A07B4DED-7A3F-4D80-AFBB-6C3F405A979E}" srcOrd="0" destOrd="0" presId="urn:microsoft.com/office/officeart/2018/2/layout/IconVerticalSolidList"/>
    <dgm:cxn modelId="{6D1353CE-BE5D-4CBD-B4A5-A6897D492286}" type="presOf" srcId="{24B183DC-7CBC-4C00-8C83-C9D6B33885D9}" destId="{506572FF-A459-44BF-9712-85EFB12D460B}" srcOrd="0" destOrd="0" presId="urn:microsoft.com/office/officeart/2018/2/layout/IconVerticalSolidList"/>
    <dgm:cxn modelId="{35161AB0-1BAE-4D8F-B62E-602715F2A363}" type="presParOf" srcId="{BA8566DD-C1E2-4958-8253-6FDF4197BF76}" destId="{A83C80D3-CF38-489E-B535-CBAC7891BD7F}" srcOrd="0" destOrd="0" presId="urn:microsoft.com/office/officeart/2018/2/layout/IconVerticalSolidList"/>
    <dgm:cxn modelId="{7311F566-6558-4FA8-8793-E4765EFD07AC}" type="presParOf" srcId="{A83C80D3-CF38-489E-B535-CBAC7891BD7F}" destId="{BCE77C07-C7A1-4E20-B102-51F73662EDB5}" srcOrd="0" destOrd="0" presId="urn:microsoft.com/office/officeart/2018/2/layout/IconVerticalSolidList"/>
    <dgm:cxn modelId="{21701373-8082-4A85-ABE6-BABEF9DC1F47}" type="presParOf" srcId="{A83C80D3-CF38-489E-B535-CBAC7891BD7F}" destId="{4BE2F850-44AB-4CDF-B37C-8EE2FDC824BC}" srcOrd="1" destOrd="0" presId="urn:microsoft.com/office/officeart/2018/2/layout/IconVerticalSolidList"/>
    <dgm:cxn modelId="{0901D5AF-B1B8-4F4D-8CAD-FD89C23EAD55}" type="presParOf" srcId="{A83C80D3-CF38-489E-B535-CBAC7891BD7F}" destId="{CEDE0DC9-93BB-4081-A8D6-CBD3B7586B03}" srcOrd="2" destOrd="0" presId="urn:microsoft.com/office/officeart/2018/2/layout/IconVerticalSolidList"/>
    <dgm:cxn modelId="{01C765A6-9032-4834-984A-3196650E527D}" type="presParOf" srcId="{A83C80D3-CF38-489E-B535-CBAC7891BD7F}" destId="{45DE4AD4-0D91-466A-A9C8-B1B5E15F1BD8}" srcOrd="3" destOrd="0" presId="urn:microsoft.com/office/officeart/2018/2/layout/IconVerticalSolidList"/>
    <dgm:cxn modelId="{B2FA4AAA-2A5F-4173-9D2D-1EBAFC8CB352}" type="presParOf" srcId="{A83C80D3-CF38-489E-B535-CBAC7891BD7F}" destId="{506572FF-A459-44BF-9712-85EFB12D460B}" srcOrd="4" destOrd="0" presId="urn:microsoft.com/office/officeart/2018/2/layout/IconVerticalSolidList"/>
    <dgm:cxn modelId="{2CD08595-D608-46E0-9358-18392546986B}" type="presParOf" srcId="{BA8566DD-C1E2-4958-8253-6FDF4197BF76}" destId="{8CBE516F-7CEE-4C00-BEBE-AFD3BE2ADE4F}" srcOrd="1" destOrd="0" presId="urn:microsoft.com/office/officeart/2018/2/layout/IconVerticalSolidList"/>
    <dgm:cxn modelId="{50769FFA-45DA-4F38-A10E-F9A3BC2E7EFB}" type="presParOf" srcId="{BA8566DD-C1E2-4958-8253-6FDF4197BF76}" destId="{59675417-AEC9-4857-B559-B8BDF5F9F9D9}" srcOrd="2" destOrd="0" presId="urn:microsoft.com/office/officeart/2018/2/layout/IconVerticalSolidList"/>
    <dgm:cxn modelId="{5A8444CE-E819-4802-8878-9AECB1D8B547}" type="presParOf" srcId="{59675417-AEC9-4857-B559-B8BDF5F9F9D9}" destId="{583F3925-3F59-4F11-AF3F-81BEFC697B82}" srcOrd="0" destOrd="0" presId="urn:microsoft.com/office/officeart/2018/2/layout/IconVerticalSolidList"/>
    <dgm:cxn modelId="{60D25C1C-978F-4568-B696-BFFDE8A3E039}" type="presParOf" srcId="{59675417-AEC9-4857-B559-B8BDF5F9F9D9}" destId="{E652C923-73DD-40BF-9BD7-6C9135195AA5}" srcOrd="1" destOrd="0" presId="urn:microsoft.com/office/officeart/2018/2/layout/IconVerticalSolidList"/>
    <dgm:cxn modelId="{D71C0E14-0ED1-419D-95A5-8175813F1EA0}" type="presParOf" srcId="{59675417-AEC9-4857-B559-B8BDF5F9F9D9}" destId="{423DDB2E-4AD7-4BB4-9233-807760A5666A}" srcOrd="2" destOrd="0" presId="urn:microsoft.com/office/officeart/2018/2/layout/IconVerticalSolidList"/>
    <dgm:cxn modelId="{F6CF2FBF-CBE4-4E63-8CAC-9884B7103DAA}" type="presParOf" srcId="{59675417-AEC9-4857-B559-B8BDF5F9F9D9}" destId="{16F87AA4-0949-4E99-90B7-49032166A5F5}" srcOrd="3" destOrd="0" presId="urn:microsoft.com/office/officeart/2018/2/layout/IconVerticalSolidList"/>
    <dgm:cxn modelId="{C48DABFD-6483-4A39-8FDD-FA8419742220}" type="presParOf" srcId="{59675417-AEC9-4857-B559-B8BDF5F9F9D9}" destId="{A07B4DED-7A3F-4D80-AFBB-6C3F405A979E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7B90BE-3C37-490D-8E9C-E30951CC422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7F6D36D-EAC4-4589-BEBE-01CDD69C8512}">
      <dgm:prSet/>
      <dgm:spPr/>
      <dgm:t>
        <a:bodyPr/>
        <a:lstStyle/>
        <a:p>
          <a:r>
            <a:rPr lang="cs-CZ"/>
            <a:t>hustota průmyslu na km2 (počet prac., objem výr., zákl. prostř.) </a:t>
          </a:r>
          <a:endParaRPr lang="en-US"/>
        </a:p>
      </dgm:t>
    </dgm:pt>
    <dgm:pt modelId="{804DFA02-6FDE-4ADC-B28A-70B287EF00C8}" type="parTrans" cxnId="{106FEB2F-7EB7-43D2-8EF5-E034D89F01AE}">
      <dgm:prSet/>
      <dgm:spPr/>
      <dgm:t>
        <a:bodyPr/>
        <a:lstStyle/>
        <a:p>
          <a:endParaRPr lang="en-US"/>
        </a:p>
      </dgm:t>
    </dgm:pt>
    <dgm:pt modelId="{2B79B811-45B9-4CED-ACCE-FD59329CA6BA}" type="sibTrans" cxnId="{106FEB2F-7EB7-43D2-8EF5-E034D89F01AE}">
      <dgm:prSet/>
      <dgm:spPr/>
      <dgm:t>
        <a:bodyPr/>
        <a:lstStyle/>
        <a:p>
          <a:endParaRPr lang="en-US"/>
        </a:p>
      </dgm:t>
    </dgm:pt>
    <dgm:pt modelId="{69B2770F-FE73-436C-A804-60EF0CE49DF4}">
      <dgm:prSet/>
      <dgm:spPr/>
      <dgm:t>
        <a:bodyPr/>
        <a:lstStyle/>
        <a:p>
          <a:r>
            <a:rPr lang="cs-CZ"/>
            <a:t>index specializace – zastoupení daného odvětví na celkové průmyslové výrobě (zaměstnanost, objem...)</a:t>
          </a:r>
          <a:endParaRPr lang="en-US"/>
        </a:p>
      </dgm:t>
    </dgm:pt>
    <dgm:pt modelId="{D24533B0-39F2-4AE4-BA83-B0D7FF5C2E34}" type="parTrans" cxnId="{23F01CC8-A715-44A7-9A96-C76839571426}">
      <dgm:prSet/>
      <dgm:spPr/>
      <dgm:t>
        <a:bodyPr/>
        <a:lstStyle/>
        <a:p>
          <a:endParaRPr lang="en-US"/>
        </a:p>
      </dgm:t>
    </dgm:pt>
    <dgm:pt modelId="{87B217F8-736D-44CB-AA5B-B8B63E718531}" type="sibTrans" cxnId="{23F01CC8-A715-44A7-9A96-C76839571426}">
      <dgm:prSet/>
      <dgm:spPr/>
      <dgm:t>
        <a:bodyPr/>
        <a:lstStyle/>
        <a:p>
          <a:endParaRPr lang="en-US"/>
        </a:p>
      </dgm:t>
    </dgm:pt>
    <dgm:pt modelId="{CAF68167-6177-4FBF-B4E0-D348BAA2589E}">
      <dgm:prSet/>
      <dgm:spPr/>
      <dgm:t>
        <a:bodyPr/>
        <a:lstStyle/>
        <a:p>
          <a:r>
            <a:rPr lang="cs-CZ"/>
            <a:t>index koncentrace (Lorenzův oblouk) </a:t>
          </a:r>
          <a:endParaRPr lang="en-US"/>
        </a:p>
      </dgm:t>
    </dgm:pt>
    <dgm:pt modelId="{4767842D-7B3D-4365-83E8-88F86D17F7D3}" type="parTrans" cxnId="{72BB54D5-69F3-4DDB-9A54-37ED56C57BFB}">
      <dgm:prSet/>
      <dgm:spPr/>
      <dgm:t>
        <a:bodyPr/>
        <a:lstStyle/>
        <a:p>
          <a:endParaRPr lang="en-US"/>
        </a:p>
      </dgm:t>
    </dgm:pt>
    <dgm:pt modelId="{8F33CF8A-0FF2-4373-9574-A53D4A10E44C}" type="sibTrans" cxnId="{72BB54D5-69F3-4DDB-9A54-37ED56C57BFB}">
      <dgm:prSet/>
      <dgm:spPr/>
      <dgm:t>
        <a:bodyPr/>
        <a:lstStyle/>
        <a:p>
          <a:endParaRPr lang="en-US"/>
        </a:p>
      </dgm:t>
    </dgm:pt>
    <dgm:pt modelId="{FC319CFC-C298-46E2-8BF9-77EB22A06639}">
      <dgm:prSet/>
      <dgm:spPr/>
      <dgm:t>
        <a:bodyPr/>
        <a:lstStyle/>
        <a:p>
          <a:r>
            <a:rPr lang="cs-CZ"/>
            <a:t>koeficient koncentrace (lokalizační kvocient)</a:t>
          </a:r>
          <a:endParaRPr lang="en-US"/>
        </a:p>
      </dgm:t>
    </dgm:pt>
    <dgm:pt modelId="{5DDF791B-0399-4D59-A9C4-D63E09E4FA18}" type="parTrans" cxnId="{7ECBE41F-2711-466B-BB4D-8DC5442CF4B1}">
      <dgm:prSet/>
      <dgm:spPr/>
      <dgm:t>
        <a:bodyPr/>
        <a:lstStyle/>
        <a:p>
          <a:endParaRPr lang="en-US"/>
        </a:p>
      </dgm:t>
    </dgm:pt>
    <dgm:pt modelId="{484AFAE2-8D40-45C5-ACFA-9D9755AAD59F}" type="sibTrans" cxnId="{7ECBE41F-2711-466B-BB4D-8DC5442CF4B1}">
      <dgm:prSet/>
      <dgm:spPr/>
      <dgm:t>
        <a:bodyPr/>
        <a:lstStyle/>
        <a:p>
          <a:endParaRPr lang="en-US"/>
        </a:p>
      </dgm:t>
    </dgm:pt>
    <dgm:pt modelId="{5464E1EE-BB5C-43B4-A35E-E62B0C52B96E}">
      <dgm:prSet/>
      <dgm:spPr/>
      <dgm:t>
        <a:bodyPr/>
        <a:lstStyle/>
        <a:p>
          <a:r>
            <a:rPr lang="cs-CZ"/>
            <a:t>Giniho index (míra koncentrace)</a:t>
          </a:r>
          <a:endParaRPr lang="en-US"/>
        </a:p>
      </dgm:t>
    </dgm:pt>
    <dgm:pt modelId="{0F3DF8CB-961A-4D48-B685-7E9644A0BE24}" type="parTrans" cxnId="{1EAE6F48-BE05-4A44-B60C-DCE7F7CD6E47}">
      <dgm:prSet/>
      <dgm:spPr/>
      <dgm:t>
        <a:bodyPr/>
        <a:lstStyle/>
        <a:p>
          <a:endParaRPr lang="en-US"/>
        </a:p>
      </dgm:t>
    </dgm:pt>
    <dgm:pt modelId="{CD34564E-E0EF-4ABB-BBEF-A6B8DF947EE7}" type="sibTrans" cxnId="{1EAE6F48-BE05-4A44-B60C-DCE7F7CD6E47}">
      <dgm:prSet/>
      <dgm:spPr/>
      <dgm:t>
        <a:bodyPr/>
        <a:lstStyle/>
        <a:p>
          <a:endParaRPr lang="en-US"/>
        </a:p>
      </dgm:t>
    </dgm:pt>
    <dgm:pt modelId="{D5C5497F-1CF3-4DF5-B12D-BD1C8387EB3C}" type="pres">
      <dgm:prSet presAssocID="{BB7B90BE-3C37-490D-8E9C-E30951CC4225}" presName="linear" presStyleCnt="0">
        <dgm:presLayoutVars>
          <dgm:animLvl val="lvl"/>
          <dgm:resizeHandles val="exact"/>
        </dgm:presLayoutVars>
      </dgm:prSet>
      <dgm:spPr/>
    </dgm:pt>
    <dgm:pt modelId="{A280E404-9B78-4546-BCF2-A316D498A4D2}" type="pres">
      <dgm:prSet presAssocID="{67F6D36D-EAC4-4589-BEBE-01CDD69C8512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0D9A101-271C-4A2F-B208-643AA8A2BCAD}" type="pres">
      <dgm:prSet presAssocID="{2B79B811-45B9-4CED-ACCE-FD59329CA6BA}" presName="spacer" presStyleCnt="0"/>
      <dgm:spPr/>
    </dgm:pt>
    <dgm:pt modelId="{D99E2C5F-070D-4746-96AB-EDEDA475AB97}" type="pres">
      <dgm:prSet presAssocID="{69B2770F-FE73-436C-A804-60EF0CE49DF4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7EE8575-A2DF-4F44-ABF9-309EB15DD818}" type="pres">
      <dgm:prSet presAssocID="{87B217F8-736D-44CB-AA5B-B8B63E718531}" presName="spacer" presStyleCnt="0"/>
      <dgm:spPr/>
    </dgm:pt>
    <dgm:pt modelId="{9EC667DF-7FA3-4818-B27D-5E6A9BD9165D}" type="pres">
      <dgm:prSet presAssocID="{CAF68167-6177-4FBF-B4E0-D348BAA2589E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3E37EB0-AB68-465D-BBD2-994A6D5C5CE8}" type="pres">
      <dgm:prSet presAssocID="{8F33CF8A-0FF2-4373-9574-A53D4A10E44C}" presName="spacer" presStyleCnt="0"/>
      <dgm:spPr/>
    </dgm:pt>
    <dgm:pt modelId="{F530271E-0F77-40F0-BAFD-2162C3FBCA30}" type="pres">
      <dgm:prSet presAssocID="{FC319CFC-C298-46E2-8BF9-77EB22A06639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D370244B-ADF0-4295-8A03-4D8FBF573CE2}" type="pres">
      <dgm:prSet presAssocID="{484AFAE2-8D40-45C5-ACFA-9D9755AAD59F}" presName="spacer" presStyleCnt="0"/>
      <dgm:spPr/>
    </dgm:pt>
    <dgm:pt modelId="{FEFB2372-A43E-49BB-82EC-AC8211AAA167}" type="pres">
      <dgm:prSet presAssocID="{5464E1EE-BB5C-43B4-A35E-E62B0C52B96E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C60AE805-44F4-40AC-8C31-2B4E4506EA0B}" type="presOf" srcId="{67F6D36D-EAC4-4589-BEBE-01CDD69C8512}" destId="{A280E404-9B78-4546-BCF2-A316D498A4D2}" srcOrd="0" destOrd="0" presId="urn:microsoft.com/office/officeart/2005/8/layout/vList2"/>
    <dgm:cxn modelId="{7ECBE41F-2711-466B-BB4D-8DC5442CF4B1}" srcId="{BB7B90BE-3C37-490D-8E9C-E30951CC4225}" destId="{FC319CFC-C298-46E2-8BF9-77EB22A06639}" srcOrd="3" destOrd="0" parTransId="{5DDF791B-0399-4D59-A9C4-D63E09E4FA18}" sibTransId="{484AFAE2-8D40-45C5-ACFA-9D9755AAD59F}"/>
    <dgm:cxn modelId="{106FEB2F-7EB7-43D2-8EF5-E034D89F01AE}" srcId="{BB7B90BE-3C37-490D-8E9C-E30951CC4225}" destId="{67F6D36D-EAC4-4589-BEBE-01CDD69C8512}" srcOrd="0" destOrd="0" parTransId="{804DFA02-6FDE-4ADC-B28A-70B287EF00C8}" sibTransId="{2B79B811-45B9-4CED-ACCE-FD59329CA6BA}"/>
    <dgm:cxn modelId="{0B90D842-FED7-4215-958A-2FFBA1B942F0}" type="presOf" srcId="{69B2770F-FE73-436C-A804-60EF0CE49DF4}" destId="{D99E2C5F-070D-4746-96AB-EDEDA475AB97}" srcOrd="0" destOrd="0" presId="urn:microsoft.com/office/officeart/2005/8/layout/vList2"/>
    <dgm:cxn modelId="{1EAE6F48-BE05-4A44-B60C-DCE7F7CD6E47}" srcId="{BB7B90BE-3C37-490D-8E9C-E30951CC4225}" destId="{5464E1EE-BB5C-43B4-A35E-E62B0C52B96E}" srcOrd="4" destOrd="0" parTransId="{0F3DF8CB-961A-4D48-B685-7E9644A0BE24}" sibTransId="{CD34564E-E0EF-4ABB-BBEF-A6B8DF947EE7}"/>
    <dgm:cxn modelId="{64A93572-4AAB-40A7-9488-9F81546CAB7C}" type="presOf" srcId="{BB7B90BE-3C37-490D-8E9C-E30951CC4225}" destId="{D5C5497F-1CF3-4DF5-B12D-BD1C8387EB3C}" srcOrd="0" destOrd="0" presId="urn:microsoft.com/office/officeart/2005/8/layout/vList2"/>
    <dgm:cxn modelId="{930CB89E-92AC-4A33-A49C-F5CF7B2800A8}" type="presOf" srcId="{5464E1EE-BB5C-43B4-A35E-E62B0C52B96E}" destId="{FEFB2372-A43E-49BB-82EC-AC8211AAA167}" srcOrd="0" destOrd="0" presId="urn:microsoft.com/office/officeart/2005/8/layout/vList2"/>
    <dgm:cxn modelId="{92D338A9-EB60-48D0-971B-4E48E438D4DD}" type="presOf" srcId="{CAF68167-6177-4FBF-B4E0-D348BAA2589E}" destId="{9EC667DF-7FA3-4818-B27D-5E6A9BD9165D}" srcOrd="0" destOrd="0" presId="urn:microsoft.com/office/officeart/2005/8/layout/vList2"/>
    <dgm:cxn modelId="{23F01CC8-A715-44A7-9A96-C76839571426}" srcId="{BB7B90BE-3C37-490D-8E9C-E30951CC4225}" destId="{69B2770F-FE73-436C-A804-60EF0CE49DF4}" srcOrd="1" destOrd="0" parTransId="{D24533B0-39F2-4AE4-BA83-B0D7FF5C2E34}" sibTransId="{87B217F8-736D-44CB-AA5B-B8B63E718531}"/>
    <dgm:cxn modelId="{72BB54D5-69F3-4DDB-9A54-37ED56C57BFB}" srcId="{BB7B90BE-3C37-490D-8E9C-E30951CC4225}" destId="{CAF68167-6177-4FBF-B4E0-D348BAA2589E}" srcOrd="2" destOrd="0" parTransId="{4767842D-7B3D-4365-83E8-88F86D17F7D3}" sibTransId="{8F33CF8A-0FF2-4373-9574-A53D4A10E44C}"/>
    <dgm:cxn modelId="{8CC1BFDF-2CC0-450A-8DBA-41F0B5917F15}" type="presOf" srcId="{FC319CFC-C298-46E2-8BF9-77EB22A06639}" destId="{F530271E-0F77-40F0-BAFD-2162C3FBCA30}" srcOrd="0" destOrd="0" presId="urn:microsoft.com/office/officeart/2005/8/layout/vList2"/>
    <dgm:cxn modelId="{3BA3A60A-6C46-4F67-82EA-5C09BA93E5FB}" type="presParOf" srcId="{D5C5497F-1CF3-4DF5-B12D-BD1C8387EB3C}" destId="{A280E404-9B78-4546-BCF2-A316D498A4D2}" srcOrd="0" destOrd="0" presId="urn:microsoft.com/office/officeart/2005/8/layout/vList2"/>
    <dgm:cxn modelId="{D45CFD4C-2A55-4E09-89A5-4471AFC2A4F0}" type="presParOf" srcId="{D5C5497F-1CF3-4DF5-B12D-BD1C8387EB3C}" destId="{30D9A101-271C-4A2F-B208-643AA8A2BCAD}" srcOrd="1" destOrd="0" presId="urn:microsoft.com/office/officeart/2005/8/layout/vList2"/>
    <dgm:cxn modelId="{D48F4184-E2DF-421F-9074-F4FC7BFF0E55}" type="presParOf" srcId="{D5C5497F-1CF3-4DF5-B12D-BD1C8387EB3C}" destId="{D99E2C5F-070D-4746-96AB-EDEDA475AB97}" srcOrd="2" destOrd="0" presId="urn:microsoft.com/office/officeart/2005/8/layout/vList2"/>
    <dgm:cxn modelId="{74EDBED8-1590-456C-9134-EC2A473E6F54}" type="presParOf" srcId="{D5C5497F-1CF3-4DF5-B12D-BD1C8387EB3C}" destId="{07EE8575-A2DF-4F44-ABF9-309EB15DD818}" srcOrd="3" destOrd="0" presId="urn:microsoft.com/office/officeart/2005/8/layout/vList2"/>
    <dgm:cxn modelId="{342F0EC1-F6D7-4C36-A5BC-28CF62C140F4}" type="presParOf" srcId="{D5C5497F-1CF3-4DF5-B12D-BD1C8387EB3C}" destId="{9EC667DF-7FA3-4818-B27D-5E6A9BD9165D}" srcOrd="4" destOrd="0" presId="urn:microsoft.com/office/officeart/2005/8/layout/vList2"/>
    <dgm:cxn modelId="{121B55A4-C647-4595-B668-2558D36F8EEB}" type="presParOf" srcId="{D5C5497F-1CF3-4DF5-B12D-BD1C8387EB3C}" destId="{33E37EB0-AB68-465D-BBD2-994A6D5C5CE8}" srcOrd="5" destOrd="0" presId="urn:microsoft.com/office/officeart/2005/8/layout/vList2"/>
    <dgm:cxn modelId="{8FC2D96C-76C0-428D-9685-D0983CEAFCA1}" type="presParOf" srcId="{D5C5497F-1CF3-4DF5-B12D-BD1C8387EB3C}" destId="{F530271E-0F77-40F0-BAFD-2162C3FBCA30}" srcOrd="6" destOrd="0" presId="urn:microsoft.com/office/officeart/2005/8/layout/vList2"/>
    <dgm:cxn modelId="{42850B06-BBEB-4772-B840-F3FB1089C6C0}" type="presParOf" srcId="{D5C5497F-1CF3-4DF5-B12D-BD1C8387EB3C}" destId="{D370244B-ADF0-4295-8A03-4D8FBF573CE2}" srcOrd="7" destOrd="0" presId="urn:microsoft.com/office/officeart/2005/8/layout/vList2"/>
    <dgm:cxn modelId="{8D7662BD-5040-4B7F-A7BE-2D74D73C0FE8}" type="presParOf" srcId="{D5C5497F-1CF3-4DF5-B12D-BD1C8387EB3C}" destId="{FEFB2372-A43E-49BB-82EC-AC8211AAA16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940A7D-7231-457C-928A-90339053C04C}">
      <dsp:nvSpPr>
        <dsp:cNvPr id="0" name=""/>
        <dsp:cNvSpPr/>
      </dsp:nvSpPr>
      <dsp:spPr>
        <a:xfrm>
          <a:off x="0" y="5031"/>
          <a:ext cx="6269038" cy="113547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34BC25-4696-4919-8D9C-9454AB3A39F2}">
      <dsp:nvSpPr>
        <dsp:cNvPr id="0" name=""/>
        <dsp:cNvSpPr/>
      </dsp:nvSpPr>
      <dsp:spPr>
        <a:xfrm>
          <a:off x="343481" y="260513"/>
          <a:ext cx="625122" cy="6245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071E02-3E9D-4BC1-9F0F-856F5E794CD1}">
      <dsp:nvSpPr>
        <dsp:cNvPr id="0" name=""/>
        <dsp:cNvSpPr/>
      </dsp:nvSpPr>
      <dsp:spPr>
        <a:xfrm>
          <a:off x="1312086" y="5031"/>
          <a:ext cx="4936745" cy="1170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927" tIns="123927" rIns="123927" bIns="123927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V ČR v letech 1994–2007 používána klasifikace OKEČ</a:t>
          </a:r>
          <a:endParaRPr lang="en-US" sz="1400" kern="1200"/>
        </a:p>
      </dsp:txBody>
      <dsp:txXfrm>
        <a:off x="1312086" y="5031"/>
        <a:ext cx="4936745" cy="1170960"/>
      </dsp:txXfrm>
    </dsp:sp>
    <dsp:sp modelId="{55ACA269-2F6A-45F0-A2AA-4CCCF5F390E7}">
      <dsp:nvSpPr>
        <dsp:cNvPr id="0" name=""/>
        <dsp:cNvSpPr/>
      </dsp:nvSpPr>
      <dsp:spPr>
        <a:xfrm>
          <a:off x="0" y="1468731"/>
          <a:ext cx="6269038" cy="113547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FC25A8-CD2E-4807-A7E0-481A0B0441A9}">
      <dsp:nvSpPr>
        <dsp:cNvPr id="0" name=""/>
        <dsp:cNvSpPr/>
      </dsp:nvSpPr>
      <dsp:spPr>
        <a:xfrm>
          <a:off x="343481" y="1724214"/>
          <a:ext cx="625122" cy="6245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15F0FD-5B4D-4B59-A3DC-E3010D3D3454}">
      <dsp:nvSpPr>
        <dsp:cNvPr id="0" name=""/>
        <dsp:cNvSpPr/>
      </dsp:nvSpPr>
      <dsp:spPr>
        <a:xfrm>
          <a:off x="1312086" y="1468731"/>
          <a:ext cx="4936745" cy="1170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927" tIns="123927" rIns="123927" bIns="123927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Od 1. 1. 2008 nová klasifikace ekonomických činností CZ-NACE</a:t>
          </a:r>
          <a:endParaRPr lang="en-US" sz="1400" kern="1200"/>
        </a:p>
      </dsp:txBody>
      <dsp:txXfrm>
        <a:off x="1312086" y="1468731"/>
        <a:ext cx="4936745" cy="1170960"/>
      </dsp:txXfrm>
    </dsp:sp>
    <dsp:sp modelId="{AF3A7C6C-2335-48AD-9A0D-31B058CFF11A}">
      <dsp:nvSpPr>
        <dsp:cNvPr id="0" name=""/>
        <dsp:cNvSpPr/>
      </dsp:nvSpPr>
      <dsp:spPr>
        <a:xfrm>
          <a:off x="0" y="2932432"/>
          <a:ext cx="6269038" cy="113547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4F75AC-D030-4841-B88A-56487E62BC5E}">
      <dsp:nvSpPr>
        <dsp:cNvPr id="0" name=""/>
        <dsp:cNvSpPr/>
      </dsp:nvSpPr>
      <dsp:spPr>
        <a:xfrm>
          <a:off x="343481" y="3187914"/>
          <a:ext cx="625122" cy="6245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C24A62-4172-44F0-B3BF-63BEDB9D93B9}">
      <dsp:nvSpPr>
        <dsp:cNvPr id="0" name=""/>
        <dsp:cNvSpPr/>
      </dsp:nvSpPr>
      <dsp:spPr>
        <a:xfrm>
          <a:off x="1312086" y="2932432"/>
          <a:ext cx="4936745" cy="1170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927" tIns="123927" rIns="123927" bIns="123927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Současné členění průmyslu na 3 odvětví:</a:t>
          </a:r>
          <a:endParaRPr lang="en-US" sz="1400" kern="1200"/>
        </a:p>
      </dsp:txBody>
      <dsp:txXfrm>
        <a:off x="1312086" y="2932432"/>
        <a:ext cx="4936745" cy="1170960"/>
      </dsp:txXfrm>
    </dsp:sp>
    <dsp:sp modelId="{0342B2E4-7977-47D5-BCFC-37378BC3982D}">
      <dsp:nvSpPr>
        <dsp:cNvPr id="0" name=""/>
        <dsp:cNvSpPr/>
      </dsp:nvSpPr>
      <dsp:spPr>
        <a:xfrm>
          <a:off x="0" y="4396133"/>
          <a:ext cx="6269038" cy="113547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FDA4A9-B9D7-40AC-AE75-31EE10358881}">
      <dsp:nvSpPr>
        <dsp:cNvPr id="0" name=""/>
        <dsp:cNvSpPr/>
      </dsp:nvSpPr>
      <dsp:spPr>
        <a:xfrm>
          <a:off x="343817" y="4651615"/>
          <a:ext cx="625122" cy="62451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2770E4-C860-4016-89CB-46B7F58381EE}">
      <dsp:nvSpPr>
        <dsp:cNvPr id="0" name=""/>
        <dsp:cNvSpPr/>
      </dsp:nvSpPr>
      <dsp:spPr>
        <a:xfrm>
          <a:off x="1312757" y="4396133"/>
          <a:ext cx="4915256" cy="1170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927" tIns="123927" rIns="123927" bIns="123927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Těžba nerostných surovin 	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Zpracovatelský průmysl		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Výroba a rozvod elektřiny, plynu, 	tepla a klimatizovaného vzduchu</a:t>
          </a:r>
          <a:endParaRPr lang="en-US" sz="1400" kern="1200" dirty="0"/>
        </a:p>
      </dsp:txBody>
      <dsp:txXfrm>
        <a:off x="1312757" y="4396133"/>
        <a:ext cx="4915256" cy="11709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E77C07-C7A1-4E20-B102-51F73662EDB5}">
      <dsp:nvSpPr>
        <dsp:cNvPr id="0" name=""/>
        <dsp:cNvSpPr/>
      </dsp:nvSpPr>
      <dsp:spPr>
        <a:xfrm>
          <a:off x="0" y="956381"/>
          <a:ext cx="6513603" cy="17656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E2F850-44AB-4CDF-B37C-8EE2FDC824BC}">
      <dsp:nvSpPr>
        <dsp:cNvPr id="0" name=""/>
        <dsp:cNvSpPr/>
      </dsp:nvSpPr>
      <dsp:spPr>
        <a:xfrm>
          <a:off x="534102" y="1353647"/>
          <a:ext cx="971095" cy="97109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DE4AD4-0D91-466A-A9C8-B1B5E15F1BD8}">
      <dsp:nvSpPr>
        <dsp:cNvPr id="0" name=""/>
        <dsp:cNvSpPr/>
      </dsp:nvSpPr>
      <dsp:spPr>
        <a:xfrm>
          <a:off x="2039300" y="956381"/>
          <a:ext cx="2931121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situace před rokem 1989</a:t>
          </a:r>
          <a:endParaRPr lang="en-US" sz="2500" kern="1200"/>
        </a:p>
      </dsp:txBody>
      <dsp:txXfrm>
        <a:off x="2039300" y="956381"/>
        <a:ext cx="2931121" cy="1765627"/>
      </dsp:txXfrm>
    </dsp:sp>
    <dsp:sp modelId="{506572FF-A459-44BF-9712-85EFB12D460B}">
      <dsp:nvSpPr>
        <dsp:cNvPr id="0" name=""/>
        <dsp:cNvSpPr/>
      </dsp:nvSpPr>
      <dsp:spPr>
        <a:xfrm>
          <a:off x="4970421" y="956381"/>
          <a:ext cx="1543182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centrální plánování, téměř žádný soukromý sektor, menší množství podniků,</a:t>
          </a:r>
          <a:endParaRPr lang="en-US" sz="1200" kern="120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např. databáze „Průmysl 1987“.</a:t>
          </a:r>
          <a:endParaRPr lang="en-US" sz="1200" kern="1200"/>
        </a:p>
      </dsp:txBody>
      <dsp:txXfrm>
        <a:off x="4970421" y="956381"/>
        <a:ext cx="1543182" cy="1765627"/>
      </dsp:txXfrm>
    </dsp:sp>
    <dsp:sp modelId="{583F3925-3F59-4F11-AF3F-81BEFC697B82}">
      <dsp:nvSpPr>
        <dsp:cNvPr id="0" name=""/>
        <dsp:cNvSpPr/>
      </dsp:nvSpPr>
      <dsp:spPr>
        <a:xfrm>
          <a:off x="0" y="3163416"/>
          <a:ext cx="6513603" cy="17656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52C923-73DD-40BF-9BD7-6C9135195AA5}">
      <dsp:nvSpPr>
        <dsp:cNvPr id="0" name=""/>
        <dsp:cNvSpPr/>
      </dsp:nvSpPr>
      <dsp:spPr>
        <a:xfrm>
          <a:off x="534102" y="3560682"/>
          <a:ext cx="971095" cy="97109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F87AA4-0949-4E99-90B7-49032166A5F5}">
      <dsp:nvSpPr>
        <dsp:cNvPr id="0" name=""/>
        <dsp:cNvSpPr/>
      </dsp:nvSpPr>
      <dsp:spPr>
        <a:xfrm>
          <a:off x="2039300" y="3163416"/>
          <a:ext cx="2931121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situace po roce 1989</a:t>
          </a:r>
          <a:endParaRPr lang="en-US" sz="2500" kern="1200"/>
        </a:p>
      </dsp:txBody>
      <dsp:txXfrm>
        <a:off x="2039300" y="3163416"/>
        <a:ext cx="2931121" cy="1765627"/>
      </dsp:txXfrm>
    </dsp:sp>
    <dsp:sp modelId="{A07B4DED-7A3F-4D80-AFBB-6C3F405A979E}">
      <dsp:nvSpPr>
        <dsp:cNvPr id="0" name=""/>
        <dsp:cNvSpPr/>
      </dsp:nvSpPr>
      <dsp:spPr>
        <a:xfrm>
          <a:off x="4970421" y="3163416"/>
          <a:ext cx="1543182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nedostatek aktuálních a přesných dat zejména na regionální (lokální) úrovni.</a:t>
          </a:r>
          <a:endParaRPr lang="en-US" sz="1200" kern="1200"/>
        </a:p>
      </dsp:txBody>
      <dsp:txXfrm>
        <a:off x="4970421" y="3163416"/>
        <a:ext cx="1543182" cy="17656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80E404-9B78-4546-BCF2-A316D498A4D2}">
      <dsp:nvSpPr>
        <dsp:cNvPr id="0" name=""/>
        <dsp:cNvSpPr/>
      </dsp:nvSpPr>
      <dsp:spPr>
        <a:xfrm>
          <a:off x="0" y="340038"/>
          <a:ext cx="6594475" cy="9149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hustota průmyslu na km2 (počet prac., objem výr., zákl. prostř.) </a:t>
          </a:r>
          <a:endParaRPr lang="en-US" sz="2300" kern="1200"/>
        </a:p>
      </dsp:txBody>
      <dsp:txXfrm>
        <a:off x="44664" y="384702"/>
        <a:ext cx="6505147" cy="825612"/>
      </dsp:txXfrm>
    </dsp:sp>
    <dsp:sp modelId="{D99E2C5F-070D-4746-96AB-EDEDA475AB97}">
      <dsp:nvSpPr>
        <dsp:cNvPr id="0" name=""/>
        <dsp:cNvSpPr/>
      </dsp:nvSpPr>
      <dsp:spPr>
        <a:xfrm>
          <a:off x="0" y="1321218"/>
          <a:ext cx="6594475" cy="914940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index specializace – zastoupení daného odvětví na celkové průmyslové výrobě (zaměstnanost, objem...)</a:t>
          </a:r>
          <a:endParaRPr lang="en-US" sz="2300" kern="1200"/>
        </a:p>
      </dsp:txBody>
      <dsp:txXfrm>
        <a:off x="44664" y="1365882"/>
        <a:ext cx="6505147" cy="825612"/>
      </dsp:txXfrm>
    </dsp:sp>
    <dsp:sp modelId="{9EC667DF-7FA3-4818-B27D-5E6A9BD9165D}">
      <dsp:nvSpPr>
        <dsp:cNvPr id="0" name=""/>
        <dsp:cNvSpPr/>
      </dsp:nvSpPr>
      <dsp:spPr>
        <a:xfrm>
          <a:off x="0" y="2302399"/>
          <a:ext cx="6594475" cy="91494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index koncentrace (Lorenzův oblouk) </a:t>
          </a:r>
          <a:endParaRPr lang="en-US" sz="2300" kern="1200"/>
        </a:p>
      </dsp:txBody>
      <dsp:txXfrm>
        <a:off x="44664" y="2347063"/>
        <a:ext cx="6505147" cy="825612"/>
      </dsp:txXfrm>
    </dsp:sp>
    <dsp:sp modelId="{F530271E-0F77-40F0-BAFD-2162C3FBCA30}">
      <dsp:nvSpPr>
        <dsp:cNvPr id="0" name=""/>
        <dsp:cNvSpPr/>
      </dsp:nvSpPr>
      <dsp:spPr>
        <a:xfrm>
          <a:off x="0" y="3283579"/>
          <a:ext cx="6594475" cy="914940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koeficient koncentrace (lokalizační kvocient)</a:t>
          </a:r>
          <a:endParaRPr lang="en-US" sz="2300" kern="1200"/>
        </a:p>
      </dsp:txBody>
      <dsp:txXfrm>
        <a:off x="44664" y="3328243"/>
        <a:ext cx="6505147" cy="825612"/>
      </dsp:txXfrm>
    </dsp:sp>
    <dsp:sp modelId="{FEFB2372-A43E-49BB-82EC-AC8211AAA167}">
      <dsp:nvSpPr>
        <dsp:cNvPr id="0" name=""/>
        <dsp:cNvSpPr/>
      </dsp:nvSpPr>
      <dsp:spPr>
        <a:xfrm>
          <a:off x="0" y="4264759"/>
          <a:ext cx="6594475" cy="91494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Giniho index (míra koncentrace)</a:t>
          </a:r>
          <a:endParaRPr lang="en-US" sz="2300" kern="1200"/>
        </a:p>
      </dsp:txBody>
      <dsp:txXfrm>
        <a:off x="44664" y="4309423"/>
        <a:ext cx="6505147" cy="8256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C4D0E7-3D71-475B-9131-4C4E9BE5CF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6EEC684-1AD2-46D8-99B7-58918A2A6A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8789A5-8AB6-4968-A9EB-65929B4F8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8DE-8949-4A9A-8339-6934D13CDB3B}" type="datetimeFigureOut">
              <a:rPr lang="cs-CZ" smtClean="0"/>
              <a:t>31.01.2020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5CAEF3-7873-4B61-B457-29842D52A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B24898-F209-4A46-936C-965DCC914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017D-AB77-4FAC-ABA1-AB4AE498B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836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07163F-EC07-4AFA-B932-19361D436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F2BA870-6267-447E-9064-BDBC7B522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96788B-8767-4408-B15B-FB7E69FEF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8DE-8949-4A9A-8339-6934D13CDB3B}" type="datetimeFigureOut">
              <a:rPr lang="cs-CZ" smtClean="0"/>
              <a:t>31.01.2020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BC14C0-3FD4-415A-AB8D-65CF81254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148661-B8BC-4C5F-9255-0AEC8560D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017D-AB77-4FAC-ABA1-AB4AE498B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283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BF67753-E5BB-43FD-8364-262E22BCEE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A1362FD-EB42-479C-97C0-40D5CCC504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64105C-4626-47D1-91E5-7B0195A04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8DE-8949-4A9A-8339-6934D13CDB3B}" type="datetimeFigureOut">
              <a:rPr lang="cs-CZ" smtClean="0"/>
              <a:t>31.01.2020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DEF468-7ED0-4192-93BC-646E83ACC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3AEAFF-268D-498A-8630-8ABA3E2D1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017D-AB77-4FAC-ABA1-AB4AE498B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481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8CDDEB-FD78-4D60-952D-9319DEC76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357C98-C36D-4BF0-AAEA-FE25DCA7A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50BDFA3-400D-4E54-B6F1-55160CD6E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8DE-8949-4A9A-8339-6934D13CDB3B}" type="datetimeFigureOut">
              <a:rPr lang="cs-CZ" smtClean="0"/>
              <a:t>31.01.2020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783A3B-5813-4536-ABC7-975E5D215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33DF88-85F5-4EDD-984F-6BFEAC6B5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017D-AB77-4FAC-ABA1-AB4AE498B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327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A70633-B457-4141-83E0-893636346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E65A7E9-B0E2-4BD5-A4B9-4A96C3745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F9CC05-B85F-42BF-B400-B65DA3D36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8DE-8949-4A9A-8339-6934D13CDB3B}" type="datetimeFigureOut">
              <a:rPr lang="cs-CZ" smtClean="0"/>
              <a:t>31.01.2020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62E5A6-0C9B-4D6D-A3FD-40997CFC0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1A8393-3BA6-472C-BE82-606924CA2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017D-AB77-4FAC-ABA1-AB4AE498B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863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AE789C-866D-4377-99EE-7BF6EC239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2B9543-89BA-4445-99E7-EA859FF422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58757BC-8671-4E3C-B80F-3B5D05013D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90533BF-847A-45F3-8168-F2A4DE29D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8DE-8949-4A9A-8339-6934D13CDB3B}" type="datetimeFigureOut">
              <a:rPr lang="cs-CZ" smtClean="0"/>
              <a:t>31.01.2020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21F6BB9-DD5D-456A-A7DD-F3B903A4E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B3D4CE7-2830-4201-95B2-CD519D159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017D-AB77-4FAC-ABA1-AB4AE498B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44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A06DF8-D284-46AF-A652-D6803D4F3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2C07AE6-F4D9-47DD-A45E-3A57B566E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8011675-587D-4B80-BDB6-12AFA152C4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103DE0C-36F8-499B-8A11-2D60D38EEF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CBDA9E3-A228-4336-8DE5-19B385A308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4A0263E-ED6B-4738-9A62-14BB326BF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8DE-8949-4A9A-8339-6934D13CDB3B}" type="datetimeFigureOut">
              <a:rPr lang="cs-CZ" smtClean="0"/>
              <a:t>31.01.2020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1E84FEC-5DED-4153-9D6E-80F44354E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CE199D9-0921-4433-85A8-7A85B7039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017D-AB77-4FAC-ABA1-AB4AE498B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9466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D7F529-30AD-42FC-989C-5D34A4EC7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539A101-9E0B-45B5-BF4A-90CE28DDB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8DE-8949-4A9A-8339-6934D13CDB3B}" type="datetimeFigureOut">
              <a:rPr lang="cs-CZ" smtClean="0"/>
              <a:t>31.01.2020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0B891F9-31B2-40DC-9F9D-AB25FAD02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EF729C3-68DC-40C1-9182-C416B7525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017D-AB77-4FAC-ABA1-AB4AE498B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0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4EC32D0-062B-4F8C-8611-E13B1D0F9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8DE-8949-4A9A-8339-6934D13CDB3B}" type="datetimeFigureOut">
              <a:rPr lang="cs-CZ" smtClean="0"/>
              <a:t>31.01.2020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C15B0D8-A0B6-4A3D-BE2B-7E1E9C729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64260D6-2DC7-4B1C-9CA5-2DE338EA5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017D-AB77-4FAC-ABA1-AB4AE498B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244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C11ADF-259D-4C11-B82A-575062407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B1534D-746E-4745-88B4-A1266E957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4D1E15A-57D6-4039-9AD9-EDFD9CC5F3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FE0AE1C-7F75-4ADD-929B-A7886D747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8DE-8949-4A9A-8339-6934D13CDB3B}" type="datetimeFigureOut">
              <a:rPr lang="cs-CZ" smtClean="0"/>
              <a:t>31.01.2020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9B3607-E99D-459D-B217-EAC7A8F9F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FEB5FA-D3E2-4E34-BE4C-BB9332E8D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017D-AB77-4FAC-ABA1-AB4AE498B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01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64B5DD-E657-4ADD-B80B-06561EF4F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C7A9B89-F76D-4F0A-A19D-D24E265B35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1188DA9-500D-4761-90C4-174BE38C55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2CCCF6-5EE1-403B-A85F-C1BD796A9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8DE-8949-4A9A-8339-6934D13CDB3B}" type="datetimeFigureOut">
              <a:rPr lang="cs-CZ" smtClean="0"/>
              <a:t>31.01.2020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D0A9045-4C47-4882-951E-F357CFAE0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9F8FBB-703C-42A2-8126-26F5E0191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017D-AB77-4FAC-ABA1-AB4AE498B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118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35321AC-3475-4415-BED3-6C769352B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6C766E4-C9B7-4364-9232-96489F585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7A4830-B5AB-4020-A98D-D4FAA485D1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758DE-8949-4A9A-8339-6934D13CDB3B}" type="datetimeFigureOut">
              <a:rPr lang="cs-CZ" smtClean="0"/>
              <a:t>31.01.2020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5BBA7C-7E80-40C5-ACEE-9242E7156E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49CD8F-3012-4059-8A3A-E1B127133B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017D-AB77-4FAC-ABA1-AB4AE498B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970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E1BBBD-7357-4168-AFC6-A067552038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10. PŘEDNÁŠKA: KLASIFIKACE PRŮMYSLU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2C8612-24BA-41B8-9DA0-DB8131575E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JH 2020</a:t>
            </a:r>
          </a:p>
        </p:txBody>
      </p:sp>
    </p:spTree>
    <p:extLst>
      <p:ext uri="{BB962C8B-B14F-4D97-AF65-F5344CB8AC3E}">
        <p14:creationId xmlns:p14="http://schemas.microsoft.com/office/powerpoint/2010/main" val="2805105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1720ABF-0819-4E58-B0EF-23DEBFB58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Metody hodnocení průmyslu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472CB1-B557-411F-9D0F-1E1CDE5E4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228600" lvl="1" indent="0">
              <a:buNone/>
            </a:pPr>
            <a:r>
              <a:rPr lang="cs-CZ" b="1"/>
              <a:t>Koncentrace průmyslu </a:t>
            </a:r>
            <a:r>
              <a:rPr lang="cs-CZ"/>
              <a:t>prostorová koncentrace x prostorová disperze</a:t>
            </a:r>
          </a:p>
          <a:p>
            <a:pPr marL="457200" lvl="2" indent="0">
              <a:buNone/>
            </a:pPr>
            <a:r>
              <a:rPr lang="cs-CZ"/>
              <a:t>	nejjednodušší způsob vyjádření: hustota průmyslu, intenzita průmyslu</a:t>
            </a:r>
          </a:p>
          <a:p>
            <a:pPr marL="457200" lvl="2" indent="0">
              <a:buNone/>
            </a:pPr>
            <a:r>
              <a:rPr lang="cs-CZ" b="1"/>
              <a:t> hustota průmyslu</a:t>
            </a:r>
          </a:p>
          <a:p>
            <a:pPr marL="457200" lvl="2" indent="0">
              <a:buNone/>
            </a:pPr>
            <a:r>
              <a:rPr lang="cs-CZ"/>
              <a:t>	přepočet základních ukazatelů (počet zaměstnaných, hodnota výroby) na jednotku plochy</a:t>
            </a:r>
          </a:p>
          <a:p>
            <a:pPr marL="457200" lvl="2" indent="0">
              <a:buNone/>
            </a:pPr>
            <a:r>
              <a:rPr lang="cs-CZ" b="1"/>
              <a:t> intenzita průmyslu</a:t>
            </a:r>
          </a:p>
          <a:p>
            <a:pPr marL="457200" lvl="2" indent="0">
              <a:buNone/>
            </a:pPr>
            <a:r>
              <a:rPr lang="cs-CZ"/>
              <a:t>	přepočet základních ukazatelů (počet zaměstnaných, hodnota výroby) na počet obyvatel, případně na počet ekonomicky aktivních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911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7" y="321731"/>
            <a:ext cx="4142096" cy="6213425"/>
          </a:xfrm>
          <a:prstGeom prst="rect">
            <a:avLst/>
          </a:pr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B7F1FFB-2709-4FC4-8C64-DFDFB7556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583616"/>
            <a:ext cx="3722141" cy="5520579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Metody hodnocení průmyslu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503" y="321732"/>
            <a:ext cx="7240765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39E2EF17-1E25-4633-92D6-D83A358DDE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1996995"/>
              </p:ext>
            </p:extLst>
          </p:nvPr>
        </p:nvGraphicFramePr>
        <p:xfrm>
          <a:off x="4933950" y="584200"/>
          <a:ext cx="6594475" cy="5519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018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46C9DBA-323E-46F0-9C95-625603706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351" y="640080"/>
            <a:ext cx="3402543" cy="5613236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INDEX SPECIALIZACE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7296EC-182C-47BB-BBB6-3CF09DD2A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1"/>
            <a:ext cx="6848715" cy="3007993"/>
          </a:xfrm>
        </p:spPr>
        <p:txBody>
          <a:bodyPr anchor="ctr">
            <a:normAutofit/>
          </a:bodyPr>
          <a:lstStyle/>
          <a:p>
            <a:r>
              <a:rPr lang="cs-CZ" sz="1600" dirty="0"/>
              <a:t> index specializace průmyslové výroby (</a:t>
            </a:r>
            <a:r>
              <a:rPr lang="cs-CZ" sz="1600" dirty="0" err="1"/>
              <a:t>Is</a:t>
            </a:r>
            <a:r>
              <a:rPr lang="cs-CZ" sz="1600" dirty="0"/>
              <a:t>) = informuje o specializaci území z hlediska odvětvové struktury průmyslu, stupeň významnosti průmyslového odvětví v dané územní jednotce v porovnání s postavením stejného průmyslového odvětví v</a:t>
            </a:r>
          </a:p>
          <a:p>
            <a:r>
              <a:rPr lang="cs-CZ" sz="1600" dirty="0"/>
              <a:t>hierarchicky vyšší prostorové jednotce</a:t>
            </a:r>
          </a:p>
          <a:p>
            <a:pPr lvl="1"/>
            <a:r>
              <a:rPr lang="cs-CZ" sz="1600" dirty="0"/>
              <a:t>výsledná hodnota indexu je bezrozměrná a pohybuje se kolem 1</a:t>
            </a:r>
          </a:p>
          <a:p>
            <a:pPr lvl="1"/>
            <a:r>
              <a:rPr lang="cs-CZ" sz="1600" dirty="0"/>
              <a:t>pokud je hodnota větší než 1, jedná se o specializace průmyslu v dané jednotce</a:t>
            </a:r>
          </a:p>
          <a:p>
            <a:pPr lvl="1"/>
            <a:r>
              <a:rPr lang="cs-CZ" sz="1600" dirty="0"/>
              <a:t>pokud je hodnota nižší než 1, nejedná se o specializaci průmyslu v dané jednotce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786B633-C8D1-45BF-BE71-33F62951B4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3847" y="4274947"/>
            <a:ext cx="6894236" cy="1689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879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3B2A2E8-A3C9-4FFC-981B-5FFF0F33B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064" y="591344"/>
            <a:ext cx="3674170" cy="5585619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INDEX KONCENTRACE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743ADF-84BC-4DE0-A95C-917231FF9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sz="1800" dirty="0"/>
              <a:t>míra koncentrace průmyslu v porovnání s rozmístěním obyvatelstva </a:t>
            </a:r>
          </a:p>
          <a:p>
            <a:r>
              <a:rPr lang="cs-CZ" sz="1800" dirty="0"/>
              <a:t>udává, jaký podíl obyvatel územní jednotky žije na území, ve kterém se koncentruje polovina hodnoty velikosti průmyslu této územní jednotky </a:t>
            </a:r>
          </a:p>
          <a:p>
            <a:r>
              <a:rPr lang="cs-CZ" sz="1800" dirty="0"/>
              <a:t>výpočet ve třech krocích: </a:t>
            </a:r>
          </a:p>
          <a:p>
            <a:pPr marL="514350" lvl="1" indent="-285750"/>
            <a:r>
              <a:rPr lang="cs-CZ" sz="1800" dirty="0"/>
              <a:t>1) seřadí se sledované územní jednotky podle počtu zaměstnaných v daném odvětví průmyslu (či v průmyslu celkem) od regionu s nejvyšším počtem až po region s nejnižším počtem</a:t>
            </a:r>
          </a:p>
          <a:p>
            <a:pPr marL="514350" lvl="1" indent="-285750"/>
            <a:r>
              <a:rPr lang="cs-CZ" sz="1800" dirty="0"/>
              <a:t>2) vypočítá se kumulativní četnost zaměstnaných v daném odvětví průmyslu a zjistí se polovina zaměstnaných </a:t>
            </a:r>
          </a:p>
          <a:p>
            <a:pPr marL="514350" lvl="1" indent="-285750"/>
            <a:r>
              <a:rPr lang="cs-CZ" sz="1800" dirty="0"/>
              <a:t>3) zjistí se počty obyvatel regionů a kumulativní počet obyvatel těch regionů, v nichž se nachází polovina zaměstnaných v daném odvětví průmyslu </a:t>
            </a:r>
          </a:p>
          <a:p>
            <a:r>
              <a:rPr lang="cs-CZ" sz="1800" dirty="0"/>
              <a:t>hodnoty </a:t>
            </a:r>
            <a:r>
              <a:rPr lang="cs-CZ" sz="1800" dirty="0" err="1"/>
              <a:t>Ik</a:t>
            </a:r>
            <a:r>
              <a:rPr lang="cs-CZ" sz="1800" dirty="0"/>
              <a:t> se pohybují do 100 - čím má index vyšší hodnotu, tím koncentrace průmyslového odvětví v porovnání s rozmístěním obyvatelstva větší - minimální hodnoty = disperze průmyslu</a:t>
            </a:r>
          </a:p>
        </p:txBody>
      </p:sp>
      <p:sp>
        <p:nvSpPr>
          <p:cNvPr id="15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011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5720EBF-167F-480D-84EA-8554D41E0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cs-CZ" altLang="cs-CZ">
                <a:solidFill>
                  <a:srgbClr val="FFFFFF"/>
                </a:solidFill>
              </a:rPr>
              <a:t>Klasifikace průmyslu</a:t>
            </a:r>
            <a:endParaRPr lang="cs-CZ">
              <a:solidFill>
                <a:srgbClr val="FFFFFF"/>
              </a:solidFill>
            </a:endParaRP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468A9FB0-BA01-4BC8-9197-F0F3C5DB6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pl-PL"/>
              <a:t>Typickým rysem průmyslu je jeho velmi diferencovaná struktura</a:t>
            </a:r>
          </a:p>
          <a:p>
            <a:r>
              <a:rPr lang="pl-PL"/>
              <a:t>V průběhu vývoje se objevovaly nové druhy výrob i celá průmyslová odvětví</a:t>
            </a:r>
          </a:p>
          <a:p>
            <a:pPr marL="514350" lvl="1" indent="-285750"/>
            <a:r>
              <a:rPr lang="pl-PL"/>
              <a:t>Některá odvětví ztrácela na významu, význam jiných rostl (např. výroba automobilů)</a:t>
            </a:r>
          </a:p>
          <a:p>
            <a:r>
              <a:rPr lang="pl-PL"/>
              <a:t>Vývojové tendence průmyslu jako celku nelze sledovat, proto byla vytvořena klasifikace průmyslu, která vyčleňuje menší celky se společnými znaky</a:t>
            </a:r>
          </a:p>
          <a:p>
            <a:pPr marL="0" indent="0">
              <a:buNone/>
            </a:pPr>
            <a:endParaRPr lang="pl-PL"/>
          </a:p>
        </p:txBody>
      </p:sp>
      <p:sp>
        <p:nvSpPr>
          <p:cNvPr id="16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090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B3380B-AE8C-4B24-9996-711FD60B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111" y="189009"/>
            <a:ext cx="10494264" cy="1188720"/>
          </a:xfrm>
        </p:spPr>
        <p:txBody>
          <a:bodyPr>
            <a:normAutofit/>
          </a:bodyPr>
          <a:lstStyle/>
          <a:p>
            <a:r>
              <a:rPr lang="cs-CZ" altLang="cs-CZ" dirty="0"/>
              <a:t>Členění podle funkce využití finálních výrobků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B1BC55-7904-4BAC-BC23-17C598E0C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884" y="1544321"/>
            <a:ext cx="11658232" cy="4940012"/>
          </a:xfrm>
        </p:spPr>
        <p:txBody>
          <a:bodyPr>
            <a:normAutofit/>
          </a:bodyPr>
          <a:lstStyle/>
          <a:p>
            <a:r>
              <a:rPr lang="cs-CZ" altLang="cs-CZ" sz="1900" dirty="0"/>
              <a:t>V ČR používáno do r. 1993</a:t>
            </a:r>
          </a:p>
          <a:p>
            <a:r>
              <a:rPr lang="cs-CZ" altLang="cs-CZ" sz="1900" dirty="0"/>
              <a:t>Průmysl rozdělen na 2 části a 18 odvětví</a:t>
            </a:r>
          </a:p>
          <a:p>
            <a:r>
              <a:rPr lang="cs-CZ" altLang="cs-CZ" sz="1900" dirty="0"/>
              <a:t>Klasifikace nebyla příliš přesná, přesahy odvětví do druhé části klasifikace (např. farmaceutický průmysl patřil pod chemický apod.)</a:t>
            </a:r>
          </a:p>
          <a:p>
            <a:endParaRPr lang="cs-CZ" altLang="cs-CZ" sz="1900" dirty="0"/>
          </a:p>
          <a:p>
            <a:endParaRPr lang="cs-CZ" altLang="cs-CZ" sz="1900" dirty="0"/>
          </a:p>
          <a:p>
            <a:endParaRPr lang="cs-CZ" altLang="cs-CZ" sz="19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1820E43-91C3-4FAB-9E46-9A0C117D3F76}"/>
              </a:ext>
            </a:extLst>
          </p:cNvPr>
          <p:cNvSpPr txBox="1"/>
          <p:nvPr/>
        </p:nvSpPr>
        <p:spPr>
          <a:xfrm>
            <a:off x="266884" y="3066226"/>
            <a:ext cx="4897797" cy="3600986"/>
          </a:xfrm>
          <a:prstGeom prst="rect">
            <a:avLst/>
          </a:prstGeom>
          <a:solidFill>
            <a:srgbClr val="AEBAC2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altLang="cs-CZ" sz="1900" b="1" dirty="0"/>
              <a:t>Těžký průmysl (výroba výrobních prostředků)</a:t>
            </a:r>
          </a:p>
          <a:p>
            <a:pPr algn="ctr"/>
            <a:r>
              <a:rPr lang="cs-CZ" altLang="cs-CZ" sz="1900" dirty="0"/>
              <a:t>Průmysl paliv</a:t>
            </a:r>
          </a:p>
          <a:p>
            <a:pPr algn="ctr"/>
            <a:r>
              <a:rPr lang="cs-CZ" altLang="cs-CZ" sz="1900" dirty="0"/>
              <a:t>Energetický průmysl</a:t>
            </a:r>
          </a:p>
          <a:p>
            <a:pPr algn="ctr"/>
            <a:r>
              <a:rPr lang="cs-CZ" altLang="cs-CZ" sz="1900" dirty="0"/>
              <a:t>Hutnictví železa</a:t>
            </a:r>
          </a:p>
          <a:p>
            <a:pPr algn="ctr"/>
            <a:r>
              <a:rPr lang="cs-CZ" altLang="cs-CZ" sz="1900" dirty="0"/>
              <a:t>Hutnictví neželezných kovů</a:t>
            </a:r>
          </a:p>
          <a:p>
            <a:pPr algn="ctr"/>
            <a:r>
              <a:rPr lang="cs-CZ" altLang="cs-CZ" sz="1900" dirty="0"/>
              <a:t>Chemický průmysl</a:t>
            </a:r>
          </a:p>
          <a:p>
            <a:pPr algn="ctr"/>
            <a:r>
              <a:rPr lang="cs-CZ" altLang="cs-CZ" sz="1900" dirty="0"/>
              <a:t>Strojírenský průmysl</a:t>
            </a:r>
          </a:p>
          <a:p>
            <a:pPr algn="ctr"/>
            <a:r>
              <a:rPr lang="cs-CZ" altLang="cs-CZ" sz="1900" dirty="0"/>
              <a:t>Elektrotechnický průmysl a kovozpracující průmysl</a:t>
            </a:r>
          </a:p>
          <a:p>
            <a:pPr algn="ctr"/>
            <a:r>
              <a:rPr lang="cs-CZ" altLang="cs-CZ" sz="1900" dirty="0"/>
              <a:t>Průmysl stavebních hmot</a:t>
            </a:r>
          </a:p>
          <a:p>
            <a:pPr algn="ctr"/>
            <a:r>
              <a:rPr lang="cs-CZ" altLang="cs-CZ" sz="1900" dirty="0"/>
              <a:t>Dřevozpracující průmysl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584CD7D-3695-4AD9-BE8D-AC0963C38BFA}"/>
              </a:ext>
            </a:extLst>
          </p:cNvPr>
          <p:cNvSpPr txBox="1"/>
          <p:nvPr/>
        </p:nvSpPr>
        <p:spPr>
          <a:xfrm>
            <a:off x="7027319" y="3066226"/>
            <a:ext cx="4897797" cy="3600986"/>
          </a:xfrm>
          <a:prstGeom prst="rect">
            <a:avLst/>
          </a:prstGeom>
          <a:solidFill>
            <a:srgbClr val="AEBAC2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altLang="cs-CZ" sz="2000" b="1" dirty="0"/>
              <a:t>Lehký průmysl (výroba spotřebních předmětů =</a:t>
            </a:r>
            <a:r>
              <a:rPr lang="en-US" altLang="cs-CZ" sz="2000" b="1" dirty="0"/>
              <a:t>&gt;</a:t>
            </a:r>
            <a:r>
              <a:rPr lang="cs-CZ" altLang="cs-CZ" sz="2000" b="1" dirty="0"/>
              <a:t> spotřební průmysl)</a:t>
            </a:r>
          </a:p>
          <a:p>
            <a:pPr marL="365760" lvl="1" algn="ctr" fontAlgn="auto">
              <a:spcAft>
                <a:spcPts val="0"/>
              </a:spcAft>
              <a:defRPr/>
            </a:pPr>
            <a:r>
              <a:rPr lang="cs-CZ" altLang="cs-CZ" sz="2000" dirty="0"/>
              <a:t>Průmysl papíru a celulózy</a:t>
            </a:r>
          </a:p>
          <a:p>
            <a:pPr marL="365760" lvl="1" algn="ctr" fontAlgn="auto">
              <a:spcAft>
                <a:spcPts val="0"/>
              </a:spcAft>
              <a:defRPr/>
            </a:pPr>
            <a:r>
              <a:rPr lang="cs-CZ" altLang="cs-CZ" sz="2000" dirty="0"/>
              <a:t>Průmysl skla, keramiky a porcelánu</a:t>
            </a:r>
          </a:p>
          <a:p>
            <a:pPr marL="365760" lvl="1" algn="ctr" fontAlgn="auto">
              <a:spcAft>
                <a:spcPts val="0"/>
              </a:spcAft>
              <a:defRPr/>
            </a:pPr>
            <a:r>
              <a:rPr lang="cs-CZ" altLang="cs-CZ" sz="2000" dirty="0"/>
              <a:t>Textilní průmysl</a:t>
            </a:r>
          </a:p>
          <a:p>
            <a:pPr marL="365760" lvl="1" algn="ctr" fontAlgn="auto">
              <a:spcAft>
                <a:spcPts val="0"/>
              </a:spcAft>
              <a:defRPr/>
            </a:pPr>
            <a:r>
              <a:rPr lang="cs-CZ" altLang="cs-CZ" sz="2000" dirty="0"/>
              <a:t>Oděvní průmysl</a:t>
            </a:r>
          </a:p>
          <a:p>
            <a:pPr marL="365760" lvl="1" algn="ctr" fontAlgn="auto">
              <a:spcAft>
                <a:spcPts val="0"/>
              </a:spcAft>
              <a:defRPr/>
            </a:pPr>
            <a:r>
              <a:rPr lang="cs-CZ" altLang="cs-CZ" sz="2000" dirty="0"/>
              <a:t>Kožedělný průmysl</a:t>
            </a:r>
          </a:p>
          <a:p>
            <a:pPr marL="365760" lvl="1" algn="ctr" fontAlgn="auto">
              <a:spcAft>
                <a:spcPts val="0"/>
              </a:spcAft>
              <a:defRPr/>
            </a:pPr>
            <a:r>
              <a:rPr lang="cs-CZ" altLang="cs-CZ" sz="2000" dirty="0"/>
              <a:t>Polygrafický průmysl</a:t>
            </a:r>
          </a:p>
          <a:p>
            <a:pPr marL="365760" lvl="1" algn="ctr" fontAlgn="auto">
              <a:spcAft>
                <a:spcPts val="0"/>
              </a:spcAft>
              <a:defRPr/>
            </a:pPr>
            <a:r>
              <a:rPr lang="cs-CZ" altLang="cs-CZ" sz="2000" dirty="0"/>
              <a:t>Průmysl potravin a pochutin</a:t>
            </a:r>
          </a:p>
          <a:p>
            <a:pPr marL="365760" lvl="1" algn="ctr" fontAlgn="auto">
              <a:spcAft>
                <a:spcPts val="0"/>
              </a:spcAft>
              <a:defRPr/>
            </a:pPr>
            <a:r>
              <a:rPr lang="cs-CZ" altLang="cs-CZ" sz="2000" dirty="0"/>
              <a:t>Výroba mrazírenská, zřídelní a tabáková</a:t>
            </a:r>
          </a:p>
          <a:p>
            <a:pPr marL="365760" lvl="1" algn="ctr" fontAlgn="auto">
              <a:spcAft>
                <a:spcPts val="0"/>
              </a:spcAft>
              <a:defRPr/>
            </a:pPr>
            <a:r>
              <a:rPr lang="cs-CZ" altLang="cs-CZ" sz="2000" dirty="0"/>
              <a:t>Ostatní průmyslová výroba</a:t>
            </a:r>
          </a:p>
        </p:txBody>
      </p:sp>
    </p:spTree>
    <p:extLst>
      <p:ext uri="{BB962C8B-B14F-4D97-AF65-F5344CB8AC3E}">
        <p14:creationId xmlns:p14="http://schemas.microsoft.com/office/powerpoint/2010/main" val="1932304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8E89D5E-1885-4160-AC77-CC471DD1D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2B92189-9CDD-4846-ACFD-BD66D0AA9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cs-CZ" altLang="cs-CZ">
                <a:solidFill>
                  <a:srgbClr val="FFFFFF"/>
                </a:solidFill>
              </a:rPr>
              <a:t>Členění podle charakteru postavení výrobního procesu k výchozím surovinám</a:t>
            </a:r>
            <a:endParaRPr lang="cs-CZ">
              <a:solidFill>
                <a:srgbClr val="FFFFFF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50D2BD1-98F9-412D-905B-3A843EF40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85216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2D93464E-C49E-484B-85BA-B28F73CE8E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6744161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8265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4F0938-FAED-4A20-9FE7-2DD53E67A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07" y="640081"/>
            <a:ext cx="3377183" cy="3681976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cap="all" spc="200" baseline="0"/>
              <a:t>CZ NACE</a:t>
            </a:r>
          </a:p>
        </p:txBody>
      </p:sp>
      <p:pic>
        <p:nvPicPr>
          <p:cNvPr id="9" name="table">
            <a:extLst>
              <a:ext uri="{FF2B5EF4-FFF2-40B4-BE49-F238E27FC236}">
                <a16:creationId xmlns:a16="http://schemas.microsoft.com/office/drawing/2014/main" id="{9BDBE992-7B90-4462-B900-B5C64C1BBF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12013" b="4"/>
          <a:stretch/>
        </p:blipFill>
        <p:spPr>
          <a:xfrm>
            <a:off x="4654297" y="10"/>
            <a:ext cx="7537704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960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59CA912-67DC-4649-8B68-157B9FC91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METODY HODNOCENÍ PRŮMYSLU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A8DAD188-331F-4FC9-A98A-C9E6A6FE9A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0086719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0594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921B45D-9043-40D6-B891-0D29A15F8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Metody hodnocení průmyslu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641ADA-3F9C-4407-AA0E-9AE500A5E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dirty="0"/>
              <a:t>Geografické metody hodnocení průmyslu </a:t>
            </a:r>
          </a:p>
          <a:p>
            <a:pPr lvl="1"/>
            <a:r>
              <a:rPr lang="cs-CZ" b="1" dirty="0"/>
              <a:t>Velikost průmyslu </a:t>
            </a:r>
          </a:p>
          <a:p>
            <a:pPr marL="685800" lvl="3" indent="0">
              <a:buNone/>
            </a:pPr>
            <a:r>
              <a:rPr lang="cs-CZ" dirty="0"/>
              <a:t>počet pracovníků - databáze </a:t>
            </a:r>
            <a:r>
              <a:rPr lang="cs-CZ" dirty="0" err="1"/>
              <a:t>ares</a:t>
            </a:r>
            <a:r>
              <a:rPr lang="cs-CZ" dirty="0"/>
              <a:t>, soukromé databáze</a:t>
            </a:r>
          </a:p>
          <a:p>
            <a:pPr marL="685800" lvl="3" indent="0">
              <a:buNone/>
            </a:pPr>
            <a:r>
              <a:rPr lang="cs-CZ" dirty="0"/>
              <a:t>hodnota základních výrobních prostředků – finanční ukazatel</a:t>
            </a:r>
          </a:p>
          <a:p>
            <a:pPr marL="685800" lvl="3" indent="0">
              <a:buNone/>
            </a:pPr>
            <a:r>
              <a:rPr lang="cs-CZ" dirty="0"/>
              <a:t>množství výroby – hůře srovnatelné </a:t>
            </a:r>
          </a:p>
          <a:p>
            <a:pPr marL="685800" lvl="3" indent="0">
              <a:buNone/>
            </a:pPr>
            <a:r>
              <a:rPr lang="cs-CZ" dirty="0"/>
              <a:t>obrat</a:t>
            </a:r>
          </a:p>
          <a:p>
            <a:pPr marL="685800" lvl="3" indent="0">
              <a:buNone/>
            </a:pPr>
            <a:r>
              <a:rPr lang="cs-CZ" dirty="0"/>
              <a:t>podíl na HDP</a:t>
            </a:r>
          </a:p>
          <a:p>
            <a:pPr lvl="1"/>
            <a:r>
              <a:rPr lang="cs-CZ" b="1" dirty="0"/>
              <a:t>Struktura průmyslu </a:t>
            </a:r>
            <a:endParaRPr lang="cs-CZ" dirty="0"/>
          </a:p>
          <a:p>
            <a:pPr marL="457200" lvl="2" indent="0">
              <a:buNone/>
            </a:pPr>
            <a:r>
              <a:rPr lang="cs-CZ" dirty="0"/>
              <a:t> podíl odvětví podle zaměstnanosti, podle objemu výroby </a:t>
            </a:r>
          </a:p>
          <a:p>
            <a:pPr marL="457200" lvl="2" indent="0">
              <a:buNone/>
            </a:pPr>
            <a:r>
              <a:rPr lang="cs-CZ" dirty="0"/>
              <a:t>obvykle podíl jednotlivých průmyslových odvětví na celkové hodnotě průmyslu</a:t>
            </a:r>
          </a:p>
          <a:p>
            <a:pPr marL="457200" lvl="2" indent="0">
              <a:buNone/>
            </a:pPr>
            <a:r>
              <a:rPr lang="cs-CZ" dirty="0"/>
              <a:t>hodnotí význam jednotlivých odvětví v dané prostorové jednotce,</a:t>
            </a:r>
          </a:p>
          <a:p>
            <a:pPr marL="457200" lvl="2" indent="0">
              <a:buNone/>
            </a:pPr>
            <a:r>
              <a:rPr lang="cs-CZ" dirty="0"/>
              <a:t>podíl VŠ vzdělaných v jednotlivých </a:t>
            </a:r>
            <a:r>
              <a:rPr lang="cs-CZ" dirty="0" err="1"/>
              <a:t>hi-tech</a:t>
            </a:r>
            <a:r>
              <a:rPr lang="cs-CZ" dirty="0"/>
              <a:t> oborech</a:t>
            </a:r>
          </a:p>
          <a:p>
            <a:pPr marL="685800" lvl="3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32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638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0E1A681-1AE4-43B0-BEED-AC3172823D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6667" y="643467"/>
            <a:ext cx="7958666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556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EED80F6-FC9D-4F5D-9647-2BC247AD76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0590" y="643467"/>
            <a:ext cx="7710819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2689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678</Words>
  <Application>Microsoft Office PowerPoint</Application>
  <PresentationFormat>Širokoúhlá obrazovka</PresentationFormat>
  <Paragraphs>87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10. PŘEDNÁŠKA: KLASIFIKACE PRŮMYSLU</vt:lpstr>
      <vt:lpstr>Klasifikace průmyslu</vt:lpstr>
      <vt:lpstr>Členění podle funkce využití finálních výrobků</vt:lpstr>
      <vt:lpstr>Členění podle charakteru postavení výrobního procesu k výchozím surovinám</vt:lpstr>
      <vt:lpstr>CZ NACE</vt:lpstr>
      <vt:lpstr>METODY HODNOCENÍ PRŮMYSLU</vt:lpstr>
      <vt:lpstr>Metody hodnocení průmyslu</vt:lpstr>
      <vt:lpstr>Prezentace aplikace PowerPoint</vt:lpstr>
      <vt:lpstr>Prezentace aplikace PowerPoint</vt:lpstr>
      <vt:lpstr>Metody hodnocení průmyslu</vt:lpstr>
      <vt:lpstr>Metody hodnocení průmyslu</vt:lpstr>
      <vt:lpstr>INDEX SPECIALIZACE </vt:lpstr>
      <vt:lpstr>INDEX KONCENTRACE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 PŘEDNÁŠKA: KLASIFIKACE PRŮMYSLU</dc:title>
  <dc:creator>Geoadmin</dc:creator>
  <cp:lastModifiedBy>Geoadmin</cp:lastModifiedBy>
  <cp:revision>1</cp:revision>
  <dcterms:created xsi:type="dcterms:W3CDTF">2020-01-31T17:03:14Z</dcterms:created>
  <dcterms:modified xsi:type="dcterms:W3CDTF">2020-01-31T17:04:11Z</dcterms:modified>
</cp:coreProperties>
</file>