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08" r:id="rId4"/>
    <p:sldId id="309" r:id="rId5"/>
    <p:sldId id="272" r:id="rId6"/>
    <p:sldId id="275" r:id="rId7"/>
    <p:sldId id="276" r:id="rId8"/>
    <p:sldId id="277" r:id="rId9"/>
    <p:sldId id="298" r:id="rId10"/>
    <p:sldId id="315" r:id="rId11"/>
    <p:sldId id="278" r:id="rId12"/>
    <p:sldId id="296" r:id="rId13"/>
    <p:sldId id="279" r:id="rId14"/>
    <p:sldId id="297" r:id="rId15"/>
    <p:sldId id="280" r:id="rId16"/>
    <p:sldId id="282" r:id="rId17"/>
    <p:sldId id="283" r:id="rId18"/>
    <p:sldId id="284" r:id="rId19"/>
    <p:sldId id="316" r:id="rId20"/>
    <p:sldId id="259" r:id="rId21"/>
    <p:sldId id="261" r:id="rId22"/>
    <p:sldId id="263" r:id="rId23"/>
    <p:sldId id="265" r:id="rId24"/>
    <p:sldId id="267" r:id="rId25"/>
    <p:sldId id="269" r:id="rId26"/>
    <p:sldId id="286" r:id="rId27"/>
    <p:sldId id="287" r:id="rId28"/>
    <p:sldId id="299" r:id="rId29"/>
    <p:sldId id="317" r:id="rId30"/>
    <p:sldId id="288" r:id="rId31"/>
    <p:sldId id="301" r:id="rId32"/>
    <p:sldId id="289" r:id="rId33"/>
    <p:sldId id="302" r:id="rId34"/>
    <p:sldId id="303" r:id="rId35"/>
    <p:sldId id="304" r:id="rId36"/>
    <p:sldId id="273" r:id="rId37"/>
    <p:sldId id="311" r:id="rId38"/>
    <p:sldId id="318" r:id="rId39"/>
    <p:sldId id="306" r:id="rId40"/>
    <p:sldId id="290" r:id="rId41"/>
    <p:sldId id="291" r:id="rId42"/>
    <p:sldId id="292" r:id="rId43"/>
    <p:sldId id="293" r:id="rId44"/>
    <p:sldId id="294" r:id="rId45"/>
    <p:sldId id="310" r:id="rId4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68962-E525-4D3A-9873-40FAB083A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13E6DE-1E44-4C40-9F64-8911C8743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28816E-BC07-49B3-BFCF-A5072B1B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CAF0-B4EE-4853-A005-1BAAEF13F4C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1B5A85-E1E8-4D24-AA34-98D85FF5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5C4F06-C830-4A71-A6CE-8409AC579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102D-FEED-4B74-874E-2BC560DAF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6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22808-556D-42F5-9318-2122C28F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EAE36F-6464-4661-9EAB-757F0ED4B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B72C25-5D1B-40FD-9C2E-D95AE8E9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CAF0-B4EE-4853-A005-1BAAEF13F4C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543A62-392F-4B9E-9C22-FD4C4DC4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CD2291-5627-4FE9-8B21-C722FF38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102D-FEED-4B74-874E-2BC560DAF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80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4F9A66C-06C1-4228-B995-522A3C069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1F78C94-EDE6-4318-AACF-3DD223C01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EDF955-9678-4588-9A2E-5C439FD5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CAF0-B4EE-4853-A005-1BAAEF13F4C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276C9D-0EC7-4E31-9186-4A3F0272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81524D-3659-415A-941F-2FDBFD43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102D-FEED-4B74-874E-2BC560DAF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439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717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3924300"/>
            <a:ext cx="10972800" cy="21717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9DF2BC-2CA9-4B91-93C2-62712322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AFD093-9A54-4563-BF31-3B249D62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53DB0C-C733-40A0-9187-4517F11F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B97C891-AAF1-4833-AE62-E0036797CD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7920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7828D9-76C3-469C-9395-BF20E130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937E057-5786-4C62-8948-B2F93C95A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933457-8F6A-4A1A-B4A1-37A7F2DB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E2A0180-976D-43C1-A5F5-B8C85B32A22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035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51B98F-B247-4D8C-81D7-033884632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CB11B9-6BD3-437D-839B-B0C1BE210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4C3BFB-F988-4375-B4EF-688B6EA8E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CAF0-B4EE-4853-A005-1BAAEF13F4C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997524-7798-413C-932D-E522A004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8E52D5-FE24-4C87-B897-C815A85E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102D-FEED-4B74-874E-2BC560DAF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02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F5B5D-C437-4233-A220-3CA58DB4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E6D9AFD-27AB-4ADC-AA11-39747A7D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F161EC-2DC0-4361-9354-DE26B4D6E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CAF0-B4EE-4853-A005-1BAAEF13F4C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FE3587-5C40-4DA4-8741-808ABA0C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858566-90A0-484C-AD69-43D9C0DC4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102D-FEED-4B74-874E-2BC560DAF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9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E6A2F6-724F-4C5E-9ABA-65088A637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F7303D-8387-4FB3-933C-E993228699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2C10A3-3F4C-4483-9FE4-3D83F5CCB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A1BD00-45C6-48DF-A638-400D66C0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CAF0-B4EE-4853-A005-1BAAEF13F4C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325BF1-37DE-4AF9-9BF2-2CB66E46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B9549D-ED67-42C4-BD01-10DC5628B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102D-FEED-4B74-874E-2BC560DAF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08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C194B0-A2E6-4597-B816-42A43A6CA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335CAA-B33C-47AE-8350-D19D6A72D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180A1D5-F4B4-4ABC-9558-E4413BF52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3B04CF3-A02B-4204-ACBC-508087851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FB4FB06-4CB0-4D1A-B26A-CDAEDC4FE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4DE73E9-3696-4F92-984D-B4B77300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CAF0-B4EE-4853-A005-1BAAEF13F4C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CAC9CD-0A8A-46B5-9D72-5E83D70C3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B135C3D-EA9A-41E0-B917-C0DA794F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102D-FEED-4B74-874E-2BC560DAF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08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6823A-BE55-4DC6-8B06-F7CBC46FD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22D90E9-4DB8-44F2-8F24-E12764E4D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CAF0-B4EE-4853-A005-1BAAEF13F4C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08C873-EBD9-440B-916F-2BF7B577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C49CC7-4A54-4C96-B940-6A870B08D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102D-FEED-4B74-874E-2BC560DAF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50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12ECB5B-1BDC-44CF-A12A-0DF86F47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CAF0-B4EE-4853-A005-1BAAEF13F4C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D772FC1-B870-4F70-A6BF-DDAA575CD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42570E-9D74-4FCB-A483-2F39F78D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102D-FEED-4B74-874E-2BC560DAF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69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0B40AE-71C1-4A0B-968C-F3C27BF4D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EB850C-6A27-4480-9C6E-5C9C569DA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A64313-B9D5-4651-9D35-23F3BC7B5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98FD92-0F5C-40E3-A7AA-2E097E62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CAF0-B4EE-4853-A005-1BAAEF13F4C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82180C-FD0F-4CEF-8423-38FCA1A1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A2F74DE-B573-4753-A3DB-F4BA5492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102D-FEED-4B74-874E-2BC560DAF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81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C92D6-D482-49A9-994A-983D165E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83D339-7344-43E2-870A-882901CB1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34281B-5D98-4C9D-8E1E-33DC3F956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D322BF-52C7-4256-86AF-9F3BF9F9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8CAF0-B4EE-4853-A005-1BAAEF13F4C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6E604A-2911-40AB-BDAC-1BCB26174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A4C83C-B209-4EB1-9205-7315C2CF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102D-FEED-4B74-874E-2BC560DAF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6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F4922E9-1B20-4BA0-9119-2A87AC1FB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F060F7-7C78-40F3-B8BB-F33140A29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3881A4-04BB-4DD3-B687-42F7E5421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8CAF0-B4EE-4853-A005-1BAAEF13F4CA}" type="datetimeFigureOut">
              <a:rPr lang="cs-CZ" smtClean="0"/>
              <a:t>31.01.2020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7E7999-991B-483D-9186-D2CC2B5FC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24AF1D-87A5-49B9-8A44-D93C9B0F2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A102D-FEED-4B74-874E-2BC560DAF5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92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A979E-B503-4AF1-BA21-96316D9C8A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3. PŘEDNÁŠKA: ZEMĚDĚLSTVÍ SVĚTA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AE0607-6486-44F4-BAA2-06A177D087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JH 2020</a:t>
            </a:r>
          </a:p>
        </p:txBody>
      </p:sp>
    </p:spTree>
    <p:extLst>
      <p:ext uri="{BB962C8B-B14F-4D97-AF65-F5344CB8AC3E}">
        <p14:creationId xmlns:p14="http://schemas.microsoft.com/office/powerpoint/2010/main" val="352370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4" descr="psenice.png">
            <a:extLst>
              <a:ext uri="{FF2B5EF4-FFF2-40B4-BE49-F238E27FC236}">
                <a16:creationId xmlns:a16="http://schemas.microsoft.com/office/drawing/2014/main" id="{889A932E-F491-4650-89C7-C13756E72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2939"/>
            <a:ext cx="9166225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95C2AB92-4641-4072-B0C2-9BB63EEA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59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RÝŽE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92A40BC8-5108-4DC7-866F-CD5EEA477E5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51859" y="1349683"/>
            <a:ext cx="8569325" cy="495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/>
              <a:t>Nejdůležitější obilovina vlhkých tropů</a:t>
            </a:r>
          </a:p>
          <a:p>
            <a:pPr>
              <a:defRPr/>
            </a:pPr>
            <a:r>
              <a:rPr lang="cs-CZ" sz="2000" dirty="0"/>
              <a:t>Areál pěstování velmi široký (na S polokouli až do 46° s.</a:t>
            </a:r>
            <a:r>
              <a:rPr lang="cs-CZ" sz="2000" dirty="0" err="1"/>
              <a:t>š</a:t>
            </a:r>
            <a:r>
              <a:rPr lang="cs-CZ" sz="2000" dirty="0"/>
              <a:t>. – Francie, Itálie, Rumunsko, na J polokouli po 40° </a:t>
            </a:r>
            <a:r>
              <a:rPr lang="cs-CZ" sz="2000" dirty="0" err="1"/>
              <a:t>j.š</a:t>
            </a:r>
            <a:r>
              <a:rPr lang="cs-CZ" sz="2000" dirty="0"/>
              <a:t>.)</a:t>
            </a:r>
          </a:p>
          <a:p>
            <a:pPr>
              <a:defRPr/>
            </a:pPr>
            <a:r>
              <a:rPr lang="cs-CZ" sz="2000" dirty="0"/>
              <a:t>Většina produkce na velkých nížinách s dostatkem vody nutné pro závlahy</a:t>
            </a:r>
          </a:p>
          <a:p>
            <a:pPr>
              <a:defRPr/>
            </a:pPr>
            <a:r>
              <a:rPr lang="cs-CZ" sz="2000" dirty="0"/>
              <a:t>Vyžaduje vysoké a stále teploty – možnost 2–3 úrod/rok – umožňuje největší koncentraci zemědělské populace s vysokou hustotou osídlení </a:t>
            </a:r>
          </a:p>
          <a:p>
            <a:pPr>
              <a:defRPr/>
            </a:pPr>
            <a:r>
              <a:rPr lang="cs-CZ" sz="2000" dirty="0"/>
              <a:t>Koncentrace do Asie – přes 90 % světové sklizně</a:t>
            </a:r>
          </a:p>
          <a:p>
            <a:pPr marL="708660" lvl="1" indent="-342900">
              <a:defRPr/>
            </a:pPr>
            <a:r>
              <a:rPr lang="cs-CZ" sz="2000" dirty="0"/>
              <a:t>Čínsko-japonská podoblast (35 % světové produkce)</a:t>
            </a:r>
          </a:p>
          <a:p>
            <a:pPr marL="708660" lvl="1" indent="-342900">
              <a:defRPr/>
            </a:pPr>
            <a:r>
              <a:rPr lang="cs-CZ" sz="2000" dirty="0"/>
              <a:t>Indická + Bangladéš + Pákistán (30 %)</a:t>
            </a:r>
          </a:p>
          <a:p>
            <a:pPr marL="708660" lvl="1" indent="-342900">
              <a:defRPr/>
            </a:pPr>
            <a:r>
              <a:rPr lang="cs-CZ" sz="2000" dirty="0"/>
              <a:t>JV Asie (Indonésie, Thajsko, Myanmar, Vietnam – 25 %)</a:t>
            </a:r>
          </a:p>
          <a:p>
            <a:pPr>
              <a:defRPr/>
            </a:pPr>
            <a:r>
              <a:rPr lang="cs-CZ" sz="2200" dirty="0"/>
              <a:t>Latinská Amerika – hl. Brazílie – zde hl. obilovinou</a:t>
            </a:r>
          </a:p>
          <a:p>
            <a:pPr>
              <a:defRPr/>
            </a:pPr>
            <a:r>
              <a:rPr lang="cs-CZ" sz="2200" dirty="0"/>
              <a:t>USA – Mexický záliv</a:t>
            </a:r>
          </a:p>
          <a:p>
            <a:pPr>
              <a:defRPr/>
            </a:pPr>
            <a:r>
              <a:rPr lang="cs-CZ" sz="2200" dirty="0"/>
              <a:t>Afrika – Egypt, Nigérie</a:t>
            </a:r>
          </a:p>
          <a:p>
            <a:pPr marL="640080" lvl="1" indent="-274320">
              <a:buFont typeface="Wingdings 2"/>
              <a:buChar char="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Zástupný symbol pro obsah 3" descr="ryze.png">
            <a:extLst>
              <a:ext uri="{FF2B5EF4-FFF2-40B4-BE49-F238E27FC236}">
                <a16:creationId xmlns:a16="http://schemas.microsoft.com/office/drawing/2014/main" id="{0D11A012-C5F0-4D86-8540-8CF63F1DB02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92150"/>
            <a:ext cx="9144000" cy="5486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ABE17727-33ED-4634-A880-42342C4F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02" y="333375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KUKUŘICE</a:t>
            </a: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0C919F56-489F-4FC8-9953-AD0367FDFD7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4002" y="1456215"/>
            <a:ext cx="8569325" cy="49530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cs-CZ" sz="2400" dirty="0"/>
              <a:t>Co do objemu nejvýznamnější obilovina</a:t>
            </a:r>
          </a:p>
          <a:p>
            <a:pPr>
              <a:defRPr/>
            </a:pPr>
            <a:r>
              <a:rPr lang="cs-CZ" sz="2400" dirty="0"/>
              <a:t>Velké množství vyšlechtěných odrůd – přizpůsobivá plodina (GMO)</a:t>
            </a:r>
          </a:p>
          <a:p>
            <a:pPr>
              <a:defRPr/>
            </a:pPr>
            <a:r>
              <a:rPr lang="cs-CZ" sz="2400" dirty="0"/>
              <a:t>Nejhodnotnější jadrné krmivo pro dobytek (většina produkce na krmení)</a:t>
            </a:r>
          </a:p>
          <a:p>
            <a:pPr>
              <a:defRPr/>
            </a:pPr>
            <a:r>
              <a:rPr lang="cs-CZ" sz="2400" dirty="0"/>
              <a:t>Postupné zvyšování významu pro průmyslové využití (výroba škrobu, </a:t>
            </a:r>
            <a:r>
              <a:rPr lang="cs-CZ" sz="2400" dirty="0" err="1"/>
              <a:t>bioetanolu</a:t>
            </a:r>
            <a:r>
              <a:rPr lang="cs-CZ" sz="2400" dirty="0"/>
              <a:t>…)</a:t>
            </a:r>
          </a:p>
          <a:p>
            <a:pPr>
              <a:defRPr/>
            </a:pPr>
            <a:r>
              <a:rPr lang="cs-CZ" sz="2400" dirty="0"/>
              <a:t>Jako potravina významná hl. v Lat. Americe (kukuřičné placky – </a:t>
            </a:r>
            <a:r>
              <a:rPr lang="cs-CZ" sz="2400" dirty="0" err="1"/>
              <a:t>tortily</a:t>
            </a:r>
            <a:r>
              <a:rPr lang="cs-CZ" sz="2400" dirty="0"/>
              <a:t>)</a:t>
            </a:r>
          </a:p>
          <a:p>
            <a:pPr>
              <a:defRPr/>
            </a:pPr>
            <a:r>
              <a:rPr lang="cs-CZ" sz="2400" dirty="0"/>
              <a:t>Těžištěm pěstování – </a:t>
            </a:r>
            <a:r>
              <a:rPr lang="cs-CZ" sz="2400" u="sng" dirty="0" err="1"/>
              <a:t>corn</a:t>
            </a:r>
            <a:r>
              <a:rPr lang="cs-CZ" sz="2400" u="sng" dirty="0"/>
              <a:t> </a:t>
            </a:r>
            <a:r>
              <a:rPr lang="cs-CZ" sz="2400" u="sng" dirty="0" err="1"/>
              <a:t>belt</a:t>
            </a:r>
            <a:r>
              <a:rPr lang="cs-CZ" sz="2400" u="sng" dirty="0"/>
              <a:t> </a:t>
            </a:r>
            <a:r>
              <a:rPr lang="cs-CZ" sz="2400" dirty="0"/>
              <a:t>– střední SZ a SV USA (40 % světové produkce)</a:t>
            </a:r>
          </a:p>
          <a:p>
            <a:pPr>
              <a:defRPr/>
            </a:pPr>
            <a:r>
              <a:rPr lang="cs-CZ" sz="2400" dirty="0"/>
              <a:t>2. místo – Asie – Čína</a:t>
            </a:r>
          </a:p>
          <a:p>
            <a:pPr>
              <a:defRPr/>
            </a:pPr>
            <a:r>
              <a:rPr lang="cs-CZ" sz="2400" dirty="0"/>
              <a:t>3. místo – Latinská Amerika – Brazílie, Mexiko, Argentina</a:t>
            </a:r>
          </a:p>
          <a:p>
            <a:pPr>
              <a:defRPr/>
            </a:pPr>
            <a:r>
              <a:rPr lang="cs-CZ" sz="2400" dirty="0"/>
              <a:t>4. místo – Evropa – Podunají, Ukrajina</a:t>
            </a:r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Zástupný symbol pro obsah 3" descr="kukurice.png">
            <a:extLst>
              <a:ext uri="{FF2B5EF4-FFF2-40B4-BE49-F238E27FC236}">
                <a16:creationId xmlns:a16="http://schemas.microsoft.com/office/drawing/2014/main" id="{E0C21F84-A68C-4541-A5A3-5A3099541D3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20713"/>
            <a:ext cx="9144000" cy="54864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46D1BD2A-BA94-45DD-993F-07BF60D1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052" y="541802"/>
            <a:ext cx="7772400" cy="725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JEČMEN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E00B77F7-C3FE-47A3-AB50-E3DDFD3632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67052" y="1554288"/>
            <a:ext cx="8569325" cy="492918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2200" dirty="0"/>
              <a:t>Plodina „širokých areálů“ – snáší nízké teploty, krátká vegetační doba – pěstování i v extrémních podmínkách (např. Tibet)</a:t>
            </a:r>
          </a:p>
          <a:p>
            <a:pPr>
              <a:defRPr/>
            </a:pPr>
            <a:r>
              <a:rPr lang="cs-CZ" sz="2200" dirty="0"/>
              <a:t>Část produkce – sladovnické odrůdy (oblasti s kvalitními půdami, vyššími teplotami a dostatkem vláhy) – základ pro výrobu piva</a:t>
            </a:r>
          </a:p>
          <a:p>
            <a:pPr>
              <a:defRPr/>
            </a:pPr>
            <a:r>
              <a:rPr lang="cs-CZ" sz="2200" dirty="0"/>
              <a:t>1. Evropa (60 % sklizně) – Rusko, Německo, Francie, Ukrajina, Španělsko</a:t>
            </a:r>
          </a:p>
          <a:p>
            <a:pPr>
              <a:defRPr/>
            </a:pPr>
            <a:r>
              <a:rPr lang="cs-CZ" sz="2200" dirty="0"/>
              <a:t>2. S Amerika (15 %) – Kanada</a:t>
            </a:r>
          </a:p>
          <a:p>
            <a:pPr>
              <a:defRPr/>
            </a:pPr>
            <a:r>
              <a:rPr lang="cs-CZ" sz="2200" dirty="0"/>
              <a:t>3. Asie (14 %) – Turecko, Čína</a:t>
            </a:r>
          </a:p>
          <a:p>
            <a:pPr marL="320040" indent="-320040">
              <a:buFont typeface="Wingdings"/>
              <a:buChar char=""/>
              <a:defRPr/>
            </a:pPr>
            <a:endParaRPr lang="cs-CZ" sz="2200" dirty="0"/>
          </a:p>
          <a:p>
            <a:pPr marL="320040" indent="-320040">
              <a:buFont typeface="Wingdings"/>
              <a:buChar char=""/>
              <a:defRPr/>
            </a:pPr>
            <a:endParaRPr lang="cs-CZ" sz="2200" dirty="0"/>
          </a:p>
          <a:p>
            <a:pPr>
              <a:defRPr/>
            </a:pPr>
            <a:endParaRPr lang="cs-CZ" sz="2200" dirty="0"/>
          </a:p>
          <a:p>
            <a:pPr>
              <a:defRPr/>
            </a:pPr>
            <a:r>
              <a:rPr lang="cs-CZ" sz="2200" dirty="0"/>
              <a:t>Produkce klesá, ústup na úkor pšenice</a:t>
            </a:r>
          </a:p>
          <a:p>
            <a:pPr>
              <a:defRPr/>
            </a:pPr>
            <a:r>
              <a:rPr lang="cs-CZ" sz="2200" dirty="0"/>
              <a:t>Velmi odolné plodiny, i chladnější oblasti</a:t>
            </a:r>
          </a:p>
          <a:p>
            <a:pPr>
              <a:defRPr/>
            </a:pPr>
            <a:r>
              <a:rPr lang="cs-CZ" sz="2200" dirty="0"/>
              <a:t>Žito – Polsko, Rusko, Bělorusko, Německo</a:t>
            </a:r>
          </a:p>
          <a:p>
            <a:pPr>
              <a:defRPr/>
            </a:pPr>
            <a:r>
              <a:rPr lang="cs-CZ" sz="2200" dirty="0"/>
              <a:t>Oves – v oblastech chovu koní (krmivo)– Rusko, Kanada, USA, Austráli</a:t>
            </a:r>
            <a:r>
              <a:rPr lang="cs-CZ" sz="2400" dirty="0"/>
              <a:t>e</a:t>
            </a:r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CDA8C34-9077-4769-AC66-E9B281F18DD1}"/>
              </a:ext>
            </a:extLst>
          </p:cNvPr>
          <p:cNvSpPr txBox="1">
            <a:spLocks/>
          </p:cNvSpPr>
          <p:nvPr/>
        </p:nvSpPr>
        <p:spPr bwMode="auto">
          <a:xfrm>
            <a:off x="879628" y="4097586"/>
            <a:ext cx="77724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 eaLnBrk="0" hangingPunct="0">
              <a:defRPr/>
            </a:pPr>
            <a:r>
              <a:rPr lang="cs-CZ" sz="4000" dirty="0">
                <a:latin typeface="+mj-lt"/>
                <a:ea typeface="+mj-ea"/>
                <a:cs typeface="+mj-cs"/>
              </a:rPr>
              <a:t>ŽITO, OVES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3A13FEBF-068D-4C1E-A9B4-E4DF270CD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89" y="392113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PROSO, SORGHO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1B6F498D-8097-4D59-9CC7-03DF0640E74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38289" y="1512887"/>
            <a:ext cx="8569325" cy="495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Hl. plodiny suchých subtropů – vyžaduje vysoké teploty, snáší dlouhé sucho</a:t>
            </a:r>
          </a:p>
          <a:p>
            <a:pPr>
              <a:defRPr/>
            </a:pPr>
            <a:r>
              <a:rPr lang="cs-CZ" dirty="0" err="1"/>
              <a:t>Sorgho</a:t>
            </a:r>
            <a:r>
              <a:rPr lang="cs-CZ" dirty="0"/>
              <a:t> (= čirok)</a:t>
            </a:r>
          </a:p>
          <a:p>
            <a:pPr marL="708660" lvl="1" indent="-342900">
              <a:defRPr/>
            </a:pPr>
            <a:r>
              <a:rPr lang="cs-CZ" dirty="0"/>
              <a:t>Amerika (USA, Mexiko, Argentina)</a:t>
            </a:r>
          </a:p>
          <a:p>
            <a:pPr marL="708660" lvl="1" indent="-342900">
              <a:defRPr/>
            </a:pPr>
            <a:r>
              <a:rPr lang="cs-CZ" dirty="0"/>
              <a:t>Asie (Indie, Čína)</a:t>
            </a:r>
          </a:p>
          <a:p>
            <a:pPr marL="708660" lvl="1" indent="-342900">
              <a:defRPr/>
            </a:pPr>
            <a:r>
              <a:rPr lang="cs-CZ" dirty="0"/>
              <a:t>Afrika (Nigerie, Súdán)</a:t>
            </a:r>
          </a:p>
          <a:p>
            <a:pPr marL="708660" lvl="1" indent="-342900"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Proso</a:t>
            </a:r>
          </a:p>
          <a:p>
            <a:pPr marL="708660" lvl="1" indent="-342900">
              <a:defRPr/>
            </a:pPr>
            <a:r>
              <a:rPr lang="cs-CZ" dirty="0"/>
              <a:t>Asie (Indie, Čína)</a:t>
            </a:r>
          </a:p>
          <a:p>
            <a:pPr marL="708660" lvl="1" indent="-342900">
              <a:defRPr/>
            </a:pPr>
            <a:r>
              <a:rPr lang="cs-CZ" dirty="0"/>
              <a:t>Afrika (Nigérie, Niger, Mali, </a:t>
            </a:r>
            <a:r>
              <a:rPr lang="cs-CZ" dirty="0" err="1"/>
              <a:t>Burkina</a:t>
            </a:r>
            <a:r>
              <a:rPr lang="cs-CZ" dirty="0"/>
              <a:t> </a:t>
            </a:r>
            <a:r>
              <a:rPr lang="cs-CZ" dirty="0" err="1"/>
              <a:t>Faso</a:t>
            </a:r>
            <a:r>
              <a:rPr lang="cs-CZ" dirty="0"/>
              <a:t>)</a:t>
            </a:r>
          </a:p>
          <a:p>
            <a:pPr marL="640080" lvl="1" indent="-274320">
              <a:buFont typeface="Wingdings 2"/>
              <a:buChar char=""/>
              <a:defRPr/>
            </a:pPr>
            <a:endParaRPr lang="cs-CZ" dirty="0"/>
          </a:p>
          <a:p>
            <a:pPr marL="640080" lvl="1" indent="-274320">
              <a:buFont typeface="Wingdings 2"/>
              <a:buChar char="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</p:txBody>
      </p:sp>
      <p:pic>
        <p:nvPicPr>
          <p:cNvPr id="26628" name="Obrázek 3" descr="sorgho.jpg">
            <a:extLst>
              <a:ext uri="{FF2B5EF4-FFF2-40B4-BE49-F238E27FC236}">
                <a16:creationId xmlns:a16="http://schemas.microsoft.com/office/drawing/2014/main" id="{A9197829-8510-44EC-AACD-DB20B1E33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9" y="2184401"/>
            <a:ext cx="16859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Obrázek 4" descr="proso.jpg">
            <a:extLst>
              <a:ext uri="{FF2B5EF4-FFF2-40B4-BE49-F238E27FC236}">
                <a16:creationId xmlns:a16="http://schemas.microsoft.com/office/drawing/2014/main" id="{5A52FB04-85BC-4DE4-B4CB-BF36C588F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6" y="4481514"/>
            <a:ext cx="21177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5C181148-5284-4C98-98F0-FA0D69081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47" y="264111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HLÍZOVITÉ KULTURY – BRAMBORY 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F5D167EB-EE5F-4267-81BD-2C0A2FEF4A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71307" y="1420705"/>
            <a:ext cx="8569325" cy="495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000" dirty="0"/>
              <a:t>Odlišné druhy, z nichž se využívají hl. podzemní části</a:t>
            </a:r>
          </a:p>
          <a:p>
            <a:pPr>
              <a:defRPr/>
            </a:pPr>
            <a:r>
              <a:rPr lang="cs-CZ" sz="2000" dirty="0"/>
              <a:t>Využití jako potravina, krmivo, výroba škrobu a líhu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Brambory</a:t>
            </a:r>
          </a:p>
          <a:p>
            <a:pPr marL="708660" lvl="1" indent="-342900">
              <a:defRPr/>
            </a:pPr>
            <a:r>
              <a:rPr lang="cs-CZ" sz="2000" dirty="0"/>
              <a:t>Důležitá roli v období průmyslové revoluce – prudký růst obyvatelstva – obilnářství nepokrylo spotřebu </a:t>
            </a:r>
          </a:p>
          <a:p>
            <a:pPr marL="708660" lvl="1" indent="-342900">
              <a:defRPr/>
            </a:pPr>
            <a:r>
              <a:rPr lang="cs-CZ" sz="2000" dirty="0" err="1"/>
              <a:t>Poč</a:t>
            </a:r>
            <a:r>
              <a:rPr lang="cs-CZ" sz="2000" dirty="0"/>
              <a:t>. 20. stol. – nejvýznamnější krmivo</a:t>
            </a:r>
          </a:p>
          <a:p>
            <a:pPr marL="708660" lvl="1" indent="-342900">
              <a:defRPr/>
            </a:pPr>
            <a:r>
              <a:rPr lang="cs-CZ" sz="2000" dirty="0"/>
              <a:t>S nástupem jadrných krmiv (obiloviny) jejich význam upadá (hl. v Evropě)</a:t>
            </a:r>
          </a:p>
          <a:p>
            <a:pPr marL="708660" lvl="1" indent="-342900">
              <a:defRPr/>
            </a:pPr>
            <a:r>
              <a:rPr lang="cs-CZ" sz="2000" dirty="0"/>
              <a:t>V současnosti – jako potravina pouze 1/5 světové produkce, růst významu jako technické plodiny k výrobě škrobu</a:t>
            </a:r>
          </a:p>
          <a:p>
            <a:pPr marL="708660" lvl="1" indent="-342900">
              <a:defRPr/>
            </a:pPr>
            <a:r>
              <a:rPr lang="cs-CZ" sz="2000" dirty="0"/>
              <a:t>Produkce:</a:t>
            </a:r>
          </a:p>
          <a:p>
            <a:pPr lvl="2">
              <a:defRPr/>
            </a:pPr>
            <a:r>
              <a:rPr lang="cs-CZ" dirty="0"/>
              <a:t>Evropa (41 %) – neustálý pokles (Rusko, Ukrajina, Polsko, Německo)</a:t>
            </a:r>
          </a:p>
          <a:p>
            <a:pPr lvl="2">
              <a:defRPr/>
            </a:pPr>
            <a:r>
              <a:rPr lang="cs-CZ" dirty="0"/>
              <a:t>Asie (40 %) – růst produkce (Čína, Indie)</a:t>
            </a:r>
          </a:p>
          <a:p>
            <a:pPr lvl="2">
              <a:defRPr/>
            </a:pPr>
            <a:r>
              <a:rPr lang="cs-CZ" dirty="0"/>
              <a:t>S Amerika (12 %) - USA</a:t>
            </a:r>
          </a:p>
          <a:p>
            <a:pPr marL="640080" lvl="1" indent="-274320">
              <a:buFont typeface="Wingdings 2"/>
              <a:buChar char=""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BC2EEC81-9E73-4480-8E33-5CB03EBC3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93" y="333375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CUKR</a:t>
            </a:r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85EF1C2E-F63B-4DE4-A985-9C0588552B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09162" y="1438460"/>
            <a:ext cx="8496300" cy="49530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1500" dirty="0"/>
              <a:t>Základní potravina vzhledem k nutriční hodnotě</a:t>
            </a:r>
          </a:p>
          <a:p>
            <a:pPr>
              <a:defRPr/>
            </a:pPr>
            <a:r>
              <a:rPr lang="cs-CZ" sz="1500" dirty="0"/>
              <a:t>Poměr třtinové a řepného cukru cca 70 : 30 %</a:t>
            </a:r>
          </a:p>
          <a:p>
            <a:pPr>
              <a:defRPr/>
            </a:pPr>
            <a:r>
              <a:rPr lang="cs-CZ" sz="1500" dirty="0"/>
              <a:t>Produkce cukru celkem:</a:t>
            </a:r>
          </a:p>
          <a:p>
            <a:pPr marL="651510" lvl="1" indent="-285750">
              <a:defRPr/>
            </a:pPr>
            <a:r>
              <a:rPr lang="cs-CZ" sz="1500" dirty="0"/>
              <a:t>Asie (32 %) – Indie (2.), Čína (3.), Thajsko (5.)</a:t>
            </a:r>
          </a:p>
          <a:p>
            <a:pPr marL="651510" lvl="1" indent="-285750">
              <a:defRPr/>
            </a:pPr>
            <a:r>
              <a:rPr lang="cs-CZ" sz="1500" dirty="0"/>
              <a:t>Evropa (21 %) – Francie, Německo</a:t>
            </a:r>
          </a:p>
          <a:p>
            <a:pPr marL="651510" lvl="1" indent="-285750">
              <a:defRPr/>
            </a:pPr>
            <a:r>
              <a:rPr lang="cs-CZ" sz="1500" dirty="0"/>
              <a:t>J Amerika – Brazílie (1.)</a:t>
            </a:r>
          </a:p>
          <a:p>
            <a:pPr marL="651510" lvl="1" indent="-285750">
              <a:defRPr/>
            </a:pPr>
            <a:r>
              <a:rPr lang="cs-CZ" sz="1500" dirty="0"/>
              <a:t>S a </a:t>
            </a:r>
            <a:r>
              <a:rPr lang="cs-CZ" sz="1500" dirty="0" err="1"/>
              <a:t>stř</a:t>
            </a:r>
            <a:r>
              <a:rPr lang="cs-CZ" sz="1500" dirty="0"/>
              <a:t>. Amerika – USA (4.), Mexiko</a:t>
            </a:r>
          </a:p>
          <a:p>
            <a:pPr>
              <a:defRPr/>
            </a:pPr>
            <a:r>
              <a:rPr lang="cs-CZ" sz="1500" dirty="0"/>
              <a:t>Cukrová třtina </a:t>
            </a:r>
          </a:p>
          <a:p>
            <a:pPr marL="651510" lvl="1" indent="-285750">
              <a:defRPr/>
            </a:pPr>
            <a:r>
              <a:rPr lang="cs-CZ" sz="1500" dirty="0"/>
              <a:t>cukr levnější, vyšší ha výnos</a:t>
            </a:r>
          </a:p>
          <a:p>
            <a:pPr marL="651510" lvl="1" indent="-285750">
              <a:defRPr/>
            </a:pPr>
            <a:r>
              <a:rPr lang="cs-CZ" sz="1500" dirty="0"/>
              <a:t>Pěstování v </a:t>
            </a:r>
            <a:r>
              <a:rPr lang="cs-CZ" sz="1500" dirty="0" err="1"/>
              <a:t>subrovníkovém</a:t>
            </a:r>
            <a:r>
              <a:rPr lang="cs-CZ" sz="1500" dirty="0"/>
              <a:t> pásmu</a:t>
            </a:r>
          </a:p>
          <a:p>
            <a:pPr marL="651510" lvl="1" indent="-285750">
              <a:defRPr/>
            </a:pPr>
            <a:r>
              <a:rPr lang="cs-CZ" sz="1500" dirty="0"/>
              <a:t>Sklizeň náročná na pracovní sílu, velké nároky na dopravu, nutnost rychlého zpracování</a:t>
            </a:r>
          </a:p>
          <a:p>
            <a:pPr marL="651510" lvl="1" indent="-285750">
              <a:defRPr/>
            </a:pPr>
            <a:r>
              <a:rPr lang="cs-CZ" sz="1500" dirty="0"/>
              <a:t>2 hl. produkční oblasti – Lat. Amerika (Brazílie), Asie (Indie, Čína)</a:t>
            </a:r>
          </a:p>
          <a:p>
            <a:pPr marL="651510" lvl="1" indent="-285750">
              <a:defRPr/>
            </a:pPr>
            <a:r>
              <a:rPr lang="cs-CZ" sz="1500" dirty="0"/>
              <a:t>Významný zdroj pro výrobu destilátů a etanolu</a:t>
            </a:r>
          </a:p>
          <a:p>
            <a:pPr marL="651510" lvl="1" indent="-285750">
              <a:defRPr/>
            </a:pPr>
            <a:r>
              <a:rPr lang="cs-CZ" sz="1500" dirty="0"/>
              <a:t>Obnovitelný zdroj (Brazílie) – výroba pohonných hmot</a:t>
            </a:r>
          </a:p>
          <a:p>
            <a:pPr>
              <a:defRPr/>
            </a:pPr>
            <a:r>
              <a:rPr lang="cs-CZ" sz="1500" dirty="0"/>
              <a:t>Řepný cukr</a:t>
            </a:r>
          </a:p>
          <a:p>
            <a:pPr marL="651510" lvl="1" indent="-285750">
              <a:defRPr/>
            </a:pPr>
            <a:r>
              <a:rPr lang="cs-CZ" sz="1500" dirty="0"/>
              <a:t>Pěstování v mírném pásu, oblasti s kvalitními půdami, dostatečným teplem a vláhou</a:t>
            </a:r>
          </a:p>
          <a:p>
            <a:pPr marL="651510" lvl="1" indent="-285750">
              <a:defRPr/>
            </a:pPr>
            <a:r>
              <a:rPr lang="cs-CZ" sz="1500" dirty="0"/>
              <a:t>Odpad – krmivo – produkce doprovázena ŽV</a:t>
            </a:r>
          </a:p>
          <a:p>
            <a:pPr marL="651510" lvl="1" indent="-285750">
              <a:defRPr/>
            </a:pPr>
            <a:r>
              <a:rPr lang="cs-CZ" sz="1500" dirty="0"/>
              <a:t>Produkce klesá – Evropa – Francie, Německo, Rusko, Polsko, Ukrajina / USA</a:t>
            </a:r>
          </a:p>
          <a:p>
            <a:pPr marL="640080" lvl="1" indent="-274320">
              <a:buFont typeface="Wingdings 2"/>
              <a:buChar char=""/>
              <a:defRPr/>
            </a:pPr>
            <a:endParaRPr lang="cs-CZ" sz="1500" dirty="0"/>
          </a:p>
          <a:p>
            <a:pPr marL="640080" lvl="1" indent="-274320">
              <a:buFont typeface="Wingdings 2"/>
              <a:buChar char=""/>
              <a:defRPr/>
            </a:pPr>
            <a:endParaRPr lang="cs-CZ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7C7C935-41FF-4673-A321-FD36AFAD9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8287" y="410039"/>
            <a:ext cx="7212013" cy="7969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OVOCE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D62427A8-B09C-4E99-ACE6-265CC7165CB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868287" y="1376733"/>
            <a:ext cx="8786812" cy="49545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sz="1700" dirty="0"/>
              <a:t>Zdroj cenných látek pro lidský organismus (vitamíny, minerální látky), které jsou pro organismus nenahraditelné</a:t>
            </a:r>
          </a:p>
          <a:p>
            <a:pPr>
              <a:lnSpc>
                <a:spcPct val="80000"/>
              </a:lnSpc>
              <a:defRPr/>
            </a:pPr>
            <a:r>
              <a:rPr lang="cs-CZ" sz="1700" dirty="0"/>
              <a:t>Některé druhy hl. místní význam, jiné důležitou složkou obchodu, často i mezinárodního (citrusy, banány apod.) </a:t>
            </a:r>
          </a:p>
          <a:p>
            <a:pPr>
              <a:lnSpc>
                <a:spcPct val="80000"/>
              </a:lnSpc>
              <a:defRPr/>
            </a:pPr>
            <a:r>
              <a:rPr lang="cs-CZ" sz="1700" dirty="0"/>
              <a:t>Mnohé druhy tropického a subtropického ovoce v Evropě dlouho neznámé – teprve od </a:t>
            </a:r>
            <a:r>
              <a:rPr lang="cs-CZ" sz="1700" dirty="0" err="1"/>
              <a:t>poč</a:t>
            </a:r>
            <a:r>
              <a:rPr lang="cs-CZ" sz="1700" dirty="0"/>
              <a:t>. 20. stol. se exotické ovoce dostávalo na trhy zemí mírného pásu (rozvoj lodí pro přepravu ovoce ze zámoří)</a:t>
            </a:r>
          </a:p>
          <a:p>
            <a:pPr>
              <a:lnSpc>
                <a:spcPct val="80000"/>
              </a:lnSpc>
              <a:defRPr/>
            </a:pPr>
            <a:r>
              <a:rPr lang="cs-CZ" sz="1700" dirty="0"/>
              <a:t>Letecká doprava umožnila dodávky ovoce, které po sklizni rychle podléhají zkáze (mango, liči, avokádo aj.)</a:t>
            </a:r>
          </a:p>
          <a:p>
            <a:pPr>
              <a:lnSpc>
                <a:spcPct val="80000"/>
              </a:lnSpc>
              <a:defRPr/>
            </a:pPr>
            <a:r>
              <a:rPr lang="cs-CZ" sz="1700" dirty="0"/>
              <a:t>Různé druhy ovoce jsou důležitou surovinou pro potravinářský průmysl</a:t>
            </a:r>
          </a:p>
          <a:p>
            <a:pPr>
              <a:lnSpc>
                <a:spcPct val="80000"/>
              </a:lnSpc>
              <a:defRPr/>
            </a:pPr>
            <a:r>
              <a:rPr lang="cs-CZ" sz="1700" dirty="0"/>
              <a:t>Pro světový obchod důležité rychlé zpracování ovoce na výrobky, které zkáze nepodléhají</a:t>
            </a:r>
          </a:p>
          <a:p>
            <a:pPr>
              <a:lnSpc>
                <a:spcPct val="80000"/>
              </a:lnSpc>
              <a:defRPr/>
            </a:pPr>
            <a:endParaRPr lang="cs-CZ" sz="1700" dirty="0"/>
          </a:p>
          <a:p>
            <a:pPr>
              <a:lnSpc>
                <a:spcPct val="80000"/>
              </a:lnSpc>
              <a:defRPr/>
            </a:pPr>
            <a:r>
              <a:rPr lang="cs-CZ" sz="1700" dirty="0"/>
              <a:t>Specializace jednotlivých pěstitelských oblastí, sjednocení jejich odrůdové skladby </a:t>
            </a:r>
          </a:p>
          <a:p>
            <a:pPr>
              <a:lnSpc>
                <a:spcPct val="80000"/>
              </a:lnSpc>
              <a:defRPr/>
            </a:pPr>
            <a:r>
              <a:rPr lang="cs-CZ" sz="1700" dirty="0"/>
              <a:t>Koncentrace pěstování ovoce do oblastí s nejpříznivějšími klimatickými a půdními podmínkami, ze severních chladnějších oblastí mírného pásma přesun do oblastí jižnějších</a:t>
            </a:r>
          </a:p>
          <a:p>
            <a:pPr>
              <a:lnSpc>
                <a:spcPct val="80000"/>
              </a:lnSpc>
              <a:defRPr/>
            </a:pPr>
            <a:r>
              <a:rPr lang="cs-CZ" sz="1700" dirty="0"/>
              <a:t>Ve srovnání s mírným pásem nabízejí tropy a subtropy mnohonásobně větší sortiment ovocných druhů</a:t>
            </a:r>
          </a:p>
          <a:p>
            <a:pPr>
              <a:lnSpc>
                <a:spcPct val="80000"/>
              </a:lnSpc>
              <a:defRPr/>
            </a:pPr>
            <a:r>
              <a:rPr lang="cs-CZ" sz="1700" dirty="0"/>
              <a:t>Přes rozmanitost i celkovou produkci tropického a subtropického ovoce je často situace v zásobování obyvatel rozvojových zemí ovocem nedostatečná. Velké množství ovoce vypěstovaného v těchto zemích  součástí  rozsáhlých exportů do hospodářsky vyspělejších zemí </a:t>
            </a:r>
          </a:p>
          <a:p>
            <a:pPr>
              <a:lnSpc>
                <a:spcPct val="80000"/>
              </a:lnSpc>
              <a:defRPr/>
            </a:pPr>
            <a:r>
              <a:rPr lang="cs-CZ" sz="1700" dirty="0"/>
              <a:t>Stále více zásady velkovýroby </a:t>
            </a:r>
          </a:p>
          <a:p>
            <a:pPr marL="320040" indent="-320040">
              <a:lnSpc>
                <a:spcPct val="80000"/>
              </a:lnSpc>
              <a:buFont typeface="Wingdings"/>
              <a:buChar char=""/>
              <a:defRPr/>
            </a:pPr>
            <a:endParaRPr lang="cs-CZ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6E26A62-6FA0-4E6E-B32C-C4E13E4A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16" y="255233"/>
            <a:ext cx="10380739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dirty="0">
                <a:latin typeface="Arial" charset="0"/>
              </a:rPr>
              <a:t>ZÁKLADNÍ CHARAKTERISTIKY VÝVOJE SOUČASNÉHO SVĚTOVÉHO ZEMĚDĚLSTVÍ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3D35BB3-ABB5-4ECB-9A28-B52BF77E420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3855" y="1340806"/>
            <a:ext cx="9364646" cy="50974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sz="1400" b="1" dirty="0">
                <a:latin typeface="Arial" charset="0"/>
              </a:rPr>
              <a:t>Hospodářsky vyspělé země</a:t>
            </a:r>
          </a:p>
          <a:p>
            <a:pPr marL="651510" lvl="1" indent="-285750">
              <a:lnSpc>
                <a:spcPct val="80000"/>
              </a:lnSpc>
              <a:defRPr/>
            </a:pPr>
            <a:r>
              <a:rPr lang="cs-CZ" sz="1400" dirty="0">
                <a:latin typeface="Arial" charset="0"/>
              </a:rPr>
              <a:t>Soukromé vlastnictví půdy, převaha rodinných farem – vlastník půdy řídí svoji farmu sám, nese rizika</a:t>
            </a:r>
          </a:p>
          <a:p>
            <a:pPr marL="651510" lvl="1" indent="-285750">
              <a:lnSpc>
                <a:spcPct val="80000"/>
              </a:lnSpc>
              <a:defRPr/>
            </a:pPr>
            <a:r>
              <a:rPr lang="cs-CZ" sz="1400" dirty="0">
                <a:latin typeface="Arial" charset="0"/>
              </a:rPr>
              <a:t>Zemědělské podnikání založené na velké rozloze půdy (např. </a:t>
            </a:r>
            <a:r>
              <a:rPr lang="cs-CZ" sz="1400" dirty="0" err="1">
                <a:latin typeface="Arial" charset="0"/>
              </a:rPr>
              <a:t>Agrofert</a:t>
            </a:r>
            <a:r>
              <a:rPr lang="cs-CZ" sz="1400" dirty="0">
                <a:latin typeface="Arial" charset="0"/>
              </a:rPr>
              <a:t>, </a:t>
            </a:r>
            <a:r>
              <a:rPr lang="cs-CZ" sz="1400" dirty="0" err="1">
                <a:latin typeface="Arial" charset="0"/>
              </a:rPr>
              <a:t>Nestlé</a:t>
            </a:r>
            <a:r>
              <a:rPr lang="cs-CZ" sz="1400" dirty="0">
                <a:latin typeface="Arial" charset="0"/>
              </a:rPr>
              <a:t>…)</a:t>
            </a:r>
          </a:p>
          <a:p>
            <a:pPr marL="651510" lvl="1" indent="-285750">
              <a:lnSpc>
                <a:spcPct val="80000"/>
              </a:lnSpc>
              <a:defRPr/>
            </a:pPr>
            <a:r>
              <a:rPr lang="cs-CZ" sz="1400" dirty="0">
                <a:latin typeface="Arial" charset="0"/>
              </a:rPr>
              <a:t>Problémem vyspělých zemí jsou dotace – oproti jiným státům drahá výroba – tlak na snížení </a:t>
            </a:r>
            <a:r>
              <a:rPr lang="cs-CZ" sz="1400" dirty="0" err="1">
                <a:latin typeface="Arial" charset="0"/>
              </a:rPr>
              <a:t>dotovanosti</a:t>
            </a:r>
            <a:endParaRPr lang="cs-CZ" sz="1400" dirty="0">
              <a:latin typeface="Arial" charset="0"/>
            </a:endParaRPr>
          </a:p>
          <a:p>
            <a:pPr marL="651510" lvl="1" indent="-285750">
              <a:lnSpc>
                <a:spcPct val="80000"/>
              </a:lnSpc>
              <a:defRPr/>
            </a:pPr>
            <a:r>
              <a:rPr lang="cs-CZ" sz="1400" dirty="0" err="1">
                <a:latin typeface="Arial" charset="0"/>
              </a:rPr>
              <a:t>Agroenvironmetální</a:t>
            </a:r>
            <a:r>
              <a:rPr lang="cs-CZ" sz="1400" dirty="0">
                <a:latin typeface="Arial" charset="0"/>
              </a:rPr>
              <a:t> opatření</a:t>
            </a:r>
          </a:p>
          <a:p>
            <a:pPr marL="651510" lvl="1" indent="-285750">
              <a:lnSpc>
                <a:spcPct val="80000"/>
              </a:lnSpc>
              <a:defRPr/>
            </a:pPr>
            <a:r>
              <a:rPr lang="cs-CZ" sz="1400" dirty="0">
                <a:latin typeface="Arial" charset="0"/>
              </a:rPr>
              <a:t>Snaha o diverzifikaci zemědělství</a:t>
            </a:r>
          </a:p>
          <a:p>
            <a:pPr marL="651510" lvl="1" indent="-285750">
              <a:lnSpc>
                <a:spcPct val="80000"/>
              </a:lnSpc>
              <a:defRPr/>
            </a:pPr>
            <a:r>
              <a:rPr lang="cs-CZ" sz="1400" dirty="0">
                <a:latin typeface="Arial" charset="0"/>
              </a:rPr>
              <a:t>Problém – vysoký průměrný věk zemědělců – proto snaha o podporu mladých</a:t>
            </a:r>
          </a:p>
          <a:p>
            <a:pPr>
              <a:lnSpc>
                <a:spcPct val="80000"/>
              </a:lnSpc>
              <a:defRPr/>
            </a:pPr>
            <a:r>
              <a:rPr lang="cs-CZ" sz="1400" b="1" dirty="0">
                <a:latin typeface="Arial" charset="0"/>
              </a:rPr>
              <a:t>Hospodářsky málo vyspělé země</a:t>
            </a:r>
          </a:p>
          <a:p>
            <a:pPr marL="651510" lvl="1" indent="-285750">
              <a:lnSpc>
                <a:spcPct val="80000"/>
              </a:lnSpc>
              <a:defRPr/>
            </a:pPr>
            <a:r>
              <a:rPr lang="cs-CZ" sz="1400" dirty="0">
                <a:latin typeface="Arial" charset="0"/>
              </a:rPr>
              <a:t>Různé formy využití půdy a hospodářské činnosti</a:t>
            </a:r>
          </a:p>
          <a:p>
            <a:pPr marL="651510" lvl="1" indent="-285750">
              <a:lnSpc>
                <a:spcPct val="80000"/>
              </a:lnSpc>
              <a:defRPr/>
            </a:pPr>
            <a:r>
              <a:rPr lang="cs-CZ" sz="1400" dirty="0">
                <a:latin typeface="Arial" charset="0"/>
              </a:rPr>
              <a:t>Nejzaostalejší země – občinové zemědělství – veškerý majetek obce je půda</a:t>
            </a:r>
          </a:p>
          <a:p>
            <a:pPr lvl="2">
              <a:lnSpc>
                <a:spcPct val="80000"/>
              </a:lnSpc>
              <a:defRPr/>
            </a:pPr>
            <a:r>
              <a:rPr lang="cs-CZ" sz="1400" dirty="0">
                <a:latin typeface="Arial" charset="0"/>
              </a:rPr>
              <a:t>Zemědělec má právo na obdělání půdy a zisku úrody</a:t>
            </a:r>
          </a:p>
          <a:p>
            <a:pPr lvl="2">
              <a:lnSpc>
                <a:spcPct val="80000"/>
              </a:lnSpc>
              <a:defRPr/>
            </a:pPr>
            <a:r>
              <a:rPr lang="cs-CZ" sz="1400" dirty="0" err="1">
                <a:latin typeface="Arial" charset="0"/>
              </a:rPr>
              <a:t>Stř</a:t>
            </a:r>
            <a:r>
              <a:rPr lang="cs-CZ" sz="1400" dirty="0">
                <a:latin typeface="Arial" charset="0"/>
              </a:rPr>
              <a:t>. Afrika + Lat. Amerika (Indiáni v horách)</a:t>
            </a:r>
          </a:p>
          <a:p>
            <a:pPr lvl="2">
              <a:lnSpc>
                <a:spcPct val="80000"/>
              </a:lnSpc>
              <a:defRPr/>
            </a:pPr>
            <a:r>
              <a:rPr lang="cs-CZ" sz="1400" dirty="0">
                <a:latin typeface="Arial" charset="0"/>
              </a:rPr>
              <a:t>Špatné využití půdy, skrytá nezaměstnanost… </a:t>
            </a:r>
          </a:p>
          <a:p>
            <a:pPr marL="651510" lvl="1" indent="-285750">
              <a:lnSpc>
                <a:spcPct val="80000"/>
              </a:lnSpc>
              <a:defRPr/>
            </a:pPr>
            <a:r>
              <a:rPr lang="cs-CZ" sz="1400" dirty="0">
                <a:latin typeface="Arial" charset="0"/>
              </a:rPr>
              <a:t>Otrokářský výrobní způsob</a:t>
            </a:r>
          </a:p>
          <a:p>
            <a:pPr lvl="2">
              <a:lnSpc>
                <a:spcPct val="80000"/>
              </a:lnSpc>
              <a:defRPr/>
            </a:pPr>
            <a:r>
              <a:rPr lang="cs-CZ" sz="1400" dirty="0">
                <a:latin typeface="Arial" charset="0"/>
              </a:rPr>
              <a:t>Dochování v tzv. „domácím otrokářství“ –  Asie, </a:t>
            </a:r>
            <a:r>
              <a:rPr lang="cs-CZ" sz="1400" dirty="0" err="1">
                <a:latin typeface="Arial" charset="0"/>
              </a:rPr>
              <a:t>Sahel</a:t>
            </a:r>
            <a:r>
              <a:rPr lang="cs-CZ" sz="1400" dirty="0">
                <a:latin typeface="Arial" charset="0"/>
              </a:rPr>
              <a:t>, plantáže J Ameriky + utajené formy</a:t>
            </a:r>
          </a:p>
          <a:p>
            <a:pPr>
              <a:lnSpc>
                <a:spcPct val="80000"/>
              </a:lnSpc>
              <a:defRPr/>
            </a:pPr>
            <a:r>
              <a:rPr lang="cs-CZ" sz="1400" b="1" dirty="0">
                <a:latin typeface="Arial" charset="0"/>
              </a:rPr>
              <a:t>Zachování feudálních a </a:t>
            </a:r>
            <a:r>
              <a:rPr lang="cs-CZ" sz="1400" b="1" dirty="0" err="1">
                <a:latin typeface="Arial" charset="0"/>
              </a:rPr>
              <a:t>pseudofeudálních</a:t>
            </a:r>
            <a:r>
              <a:rPr lang="cs-CZ" sz="1400" b="1" dirty="0">
                <a:latin typeface="Arial" charset="0"/>
              </a:rPr>
              <a:t> vztahů</a:t>
            </a:r>
          </a:p>
          <a:p>
            <a:pPr marL="651510" lvl="1" indent="-285750">
              <a:lnSpc>
                <a:spcPct val="80000"/>
              </a:lnSpc>
              <a:defRPr/>
            </a:pPr>
            <a:r>
              <a:rPr lang="cs-CZ" sz="1400" dirty="0">
                <a:latin typeface="Arial" charset="0"/>
              </a:rPr>
              <a:t>Půda patří státu (feudálovi) nebo okruhu statkářů, prosté obyvatelstvo není schopné vyprodukovat dostatek potravin a trpí hladem</a:t>
            </a:r>
          </a:p>
          <a:p>
            <a:pPr marL="651510" lvl="1" indent="-285750">
              <a:lnSpc>
                <a:spcPct val="80000"/>
              </a:lnSpc>
              <a:defRPr/>
            </a:pPr>
            <a:r>
              <a:rPr lang="cs-CZ" sz="1400" dirty="0">
                <a:latin typeface="Arial" charset="0"/>
              </a:rPr>
              <a:t>Hl. v J Americe – latifundie</a:t>
            </a:r>
          </a:p>
          <a:p>
            <a:pPr>
              <a:lnSpc>
                <a:spcPct val="80000"/>
              </a:lnSpc>
              <a:defRPr/>
            </a:pPr>
            <a:r>
              <a:rPr lang="cs-CZ" sz="1400" b="1" dirty="0">
                <a:latin typeface="Arial" charset="0"/>
              </a:rPr>
              <a:t>Socialistická cesta hospodářství</a:t>
            </a:r>
          </a:p>
          <a:p>
            <a:pPr marL="651510" lvl="1" indent="-285750">
              <a:lnSpc>
                <a:spcPct val="80000"/>
              </a:lnSpc>
              <a:defRPr/>
            </a:pPr>
            <a:r>
              <a:rPr lang="cs-CZ" sz="1400" dirty="0">
                <a:latin typeface="Arial" charset="0"/>
              </a:rPr>
              <a:t>Zemědělská družstva – Angola, Etiopie, Mozambik</a:t>
            </a:r>
          </a:p>
          <a:p>
            <a:pPr marL="651510" lvl="1" indent="-285750">
              <a:lnSpc>
                <a:spcPct val="80000"/>
              </a:lnSpc>
              <a:defRPr/>
            </a:pPr>
            <a:r>
              <a:rPr lang="cs-CZ" sz="1400" dirty="0">
                <a:latin typeface="Arial" charset="0"/>
              </a:rPr>
              <a:t>V ČR – JZD, státní statky</a:t>
            </a:r>
          </a:p>
          <a:p>
            <a:pPr marL="640080" lvl="1" indent="-274320">
              <a:lnSpc>
                <a:spcPct val="80000"/>
              </a:lnSpc>
              <a:buFont typeface="Wingdings 2"/>
              <a:buChar char=""/>
              <a:defRPr/>
            </a:pPr>
            <a:endParaRPr lang="cs-CZ" sz="1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8A1B2E78-D80B-4ADD-A988-A073D4524F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5318" y="308769"/>
            <a:ext cx="8642350" cy="6240462"/>
          </a:xfrm>
        </p:spPr>
        <p:txBody>
          <a:bodyPr>
            <a:normAutofit fontScale="92500"/>
          </a:bodyPr>
          <a:lstStyle/>
          <a:p>
            <a:pPr marL="274320" indent="-274320">
              <a:lnSpc>
                <a:spcPct val="80000"/>
              </a:lnSpc>
              <a:spcBef>
                <a:spcPts val="580"/>
              </a:spcBef>
              <a:buNone/>
              <a:defRPr/>
            </a:pPr>
            <a:r>
              <a:rPr lang="cs-CZ" sz="1800" b="1" dirty="0"/>
              <a:t>BANÁNY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Co do objemu produkce na prvním místě banány, nejvyšší export ze všech ovocných druhů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Někteří , i menší,  producenti mají procentuální podíl banánů na svém vývozu i vyšší než 50 % (Ecuador, Kostarika, Honduras apod. – pěstování na plantážích amerických monopolů) 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Světová sklizeň neustále roste (díky rozšiřování dopravních možností a rostoucí spotřebě) 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Největší světoví producenti – Indie, Brazílie, Ekvádor, Filipíny, Indonésie, Mexiko 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Největší dovozní oblastí - Severní Amerika (USA) a Evropa 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None/>
              <a:defRPr/>
            </a:pPr>
            <a:endParaRPr lang="cs-CZ" sz="1800" b="1" dirty="0"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None/>
              <a:defRPr/>
            </a:pPr>
            <a:r>
              <a:rPr lang="cs-CZ" sz="1800" b="1" dirty="0"/>
              <a:t>CITRUSY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Celosvětová produkce citrusového ovoce přesahuje 100 mil. tun, převážně v subtropických oblastech. 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Nejvíce produkce z J Ameriky (Brazílie), S Ameriky (Kalifornie a Florida), dále z Asie (JZ Asie, Indie, Čína) a J Evropy (Středomoří)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V posledním období růst produkce na Africkém kontinentě (Maroko, Egypt, JAR)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Největší vývozní i značnou spotřebitelskou oblastí je Evropa (státy v </a:t>
            </a:r>
            <a:r>
              <a:rPr lang="cs-CZ" sz="1800" dirty="0" err="1"/>
              <a:t>sev</a:t>
            </a:r>
            <a:r>
              <a:rPr lang="cs-CZ" sz="1800" dirty="0"/>
              <a:t>. části mírného pásma)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Největší podíl: </a:t>
            </a: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pomeranče </a:t>
            </a:r>
            <a:r>
              <a:rPr lang="cs-CZ" sz="1800" dirty="0"/>
              <a:t>61,8 %, </a:t>
            </a: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mandarinky</a:t>
            </a:r>
            <a:r>
              <a:rPr lang="cs-CZ" sz="1800" dirty="0"/>
              <a:t> – 17,1 %, </a:t>
            </a: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citrony</a:t>
            </a:r>
            <a:r>
              <a:rPr lang="cs-CZ" sz="1800" dirty="0"/>
              <a:t> – 11,0 %, </a:t>
            </a: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grapefruity</a:t>
            </a:r>
            <a:r>
              <a:rPr lang="cs-CZ" sz="1800" dirty="0"/>
              <a:t> – 4,8 % 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endParaRPr lang="cs-CZ" sz="1800" dirty="0"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None/>
              <a:defRPr/>
            </a:pPr>
            <a:r>
              <a:rPr lang="cs-CZ" sz="1800" b="1" dirty="0"/>
              <a:t>POMERANČE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Roční průměrná produkce neustále roste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V produkci pomerančů - nárůst amerických a asijských producentů (Brazílie), naopak stagnace u tradičních producentů evropských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Největší producenti – Brazílie, USA, Mexiko, Španělsko, Indie, Itálie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Z celosvětového exportu pomerančů - nejvíce Španělsko, JAR, USA, Řecko</a:t>
            </a:r>
            <a:endParaRPr lang="cs-CZ" sz="1800" b="1" dirty="0"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None/>
              <a:defRPr/>
            </a:pPr>
            <a:endParaRPr lang="cs-CZ" sz="1800" dirty="0"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endParaRPr lang="cs-CZ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BF38E21D-2CB0-4433-8FF4-A356DC9687A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98445" y="296862"/>
            <a:ext cx="8569325" cy="6264275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lnSpc>
                <a:spcPct val="80000"/>
              </a:lnSpc>
              <a:spcBef>
                <a:spcPts val="580"/>
              </a:spcBef>
              <a:buNone/>
              <a:defRPr/>
            </a:pPr>
            <a:r>
              <a:rPr lang="cs-CZ" sz="1900" b="1" dirty="0"/>
              <a:t>MANDARINKY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900" dirty="0"/>
              <a:t>V objemu produkce 2. místo, včetně </a:t>
            </a:r>
            <a:r>
              <a:rPr lang="cs-CZ" sz="1900" dirty="0" err="1"/>
              <a:t>tanžerinek</a:t>
            </a:r>
            <a:r>
              <a:rPr lang="cs-CZ" sz="1900" dirty="0"/>
              <a:t>, klementinek apod. 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900" dirty="0"/>
              <a:t>Největší producenti: Čína – 7,4 mil. tun, Španělsko – 1,9, Brazílie, Japonsko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endParaRPr lang="cs-CZ" sz="1900" dirty="0"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None/>
              <a:defRPr/>
            </a:pPr>
            <a:r>
              <a:rPr lang="cs-CZ" sz="1900" b="1" dirty="0"/>
              <a:t>CITRONY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900" dirty="0"/>
              <a:t>Největší producenti: Mexiko, Indie, Argentina, Španělsko a Irán 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None/>
              <a:defRPr/>
            </a:pPr>
            <a:endParaRPr lang="cs-CZ" sz="1900" dirty="0"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None/>
              <a:defRPr/>
            </a:pPr>
            <a:r>
              <a:rPr lang="cs-CZ" sz="1900" b="1" dirty="0"/>
              <a:t>GRAPEFRUITY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900" dirty="0"/>
              <a:t>Největší producenti: USA (2,10), Izrael (0,31), Čína (0,31), Mexiko (0,24), Argentina (0,18) a Kuba (0,19)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endParaRPr lang="cs-CZ" sz="1900" dirty="0"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None/>
              <a:defRPr/>
            </a:pPr>
            <a:r>
              <a:rPr lang="cs-CZ" sz="1900" b="1" dirty="0"/>
              <a:t>JABLKA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900" dirty="0"/>
              <a:t>Nejrozšířenějším ovocným druhem mírného pásma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900" dirty="0"/>
              <a:t> V minulosti největší produkční a zároveň spotřební oblastí Evropa, až 56%, společně s bývalým SSSR, v současnosti hlavní podíl produkce v Asii – Čína (1.) + vliv propadu produkce na území bývalého SSSR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900" dirty="0"/>
              <a:t>Další producenti: USA (2.), v Evropě – Polsko, Francie, Itálie, Německo, Rusko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endParaRPr lang="cs-CZ" sz="1900" dirty="0"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None/>
              <a:defRPr/>
            </a:pPr>
            <a:r>
              <a:rPr lang="cs-CZ" sz="1900" b="1" dirty="0"/>
              <a:t>HROZNY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"/>
              <a:buChar char=""/>
              <a:defRPr/>
            </a:pPr>
            <a:r>
              <a:rPr lang="cs-CZ" sz="1900" dirty="0"/>
              <a:t>Menší část jako stolní ovoce, většina pro výrobu nápojů (zejména vína)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"/>
              <a:buChar char=""/>
              <a:defRPr/>
            </a:pPr>
            <a:r>
              <a:rPr lang="cs-CZ" sz="1900" dirty="0"/>
              <a:t>Evropa – 46 % produkce – Francie, Itálie, Španělsko, Německo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900" dirty="0"/>
              <a:t>Roste produkce v „nových“ oblastech – USA, Argentina, JAR, Austrálie, Čína, Turecko, Írán…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endParaRPr lang="cs-CZ" sz="1900" dirty="0"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endParaRPr lang="cs-CZ" sz="2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9E5669E0-F50B-4F1C-BC55-0D392D58DC5C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40992" y="1145219"/>
            <a:ext cx="11951008" cy="5712781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Z ostatních druhů ovoce mírného pásma mají hospodářský význam </a:t>
            </a: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meruňky</a:t>
            </a:r>
            <a:r>
              <a:rPr lang="cs-CZ" sz="1800" dirty="0"/>
              <a:t>, </a:t>
            </a: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broskve</a:t>
            </a:r>
            <a:r>
              <a:rPr lang="cs-CZ" sz="1800" dirty="0"/>
              <a:t> a další peckoviny – </a:t>
            </a: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třešně</a:t>
            </a:r>
            <a:r>
              <a:rPr lang="cs-CZ" sz="1800" dirty="0"/>
              <a:t>,</a:t>
            </a: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višně</a:t>
            </a:r>
            <a:r>
              <a:rPr lang="cs-CZ" sz="1800" dirty="0"/>
              <a:t>, </a:t>
            </a: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švestky</a:t>
            </a:r>
            <a:r>
              <a:rPr lang="cs-CZ" sz="1800" dirty="0"/>
              <a:t> a </a:t>
            </a: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hrušky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Jako ovoce se využívá i dalších zahradních i lesních plodin (</a:t>
            </a: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jahody</a:t>
            </a:r>
            <a:r>
              <a:rPr lang="cs-CZ" sz="1800" dirty="0"/>
              <a:t>, </a:t>
            </a: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rybíz</a:t>
            </a:r>
            <a:r>
              <a:rPr lang="cs-CZ" sz="1800" dirty="0"/>
              <a:t>, </a:t>
            </a: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maliny</a:t>
            </a:r>
            <a:r>
              <a:rPr lang="cs-CZ" sz="1800" dirty="0"/>
              <a:t> aj.)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Sklizně těchto plodin jsou podstatně nižší, pěstují se většinou v teplejších oblastech mírného pásma nebo v subtropech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V minulosti - více než 70 % celosvětové produkce těchto ovocných druhů - Evropa a Severní Amerika (Florida, Kalifornie a JV USA), v posledních 20 letech se prosazují Asijské země, hl. Čína.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None/>
              <a:defRPr/>
            </a:pPr>
            <a:endParaRPr lang="cs-CZ" sz="1800" dirty="0"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HRUŠKY</a:t>
            </a:r>
            <a:r>
              <a:rPr lang="cs-CZ" sz="1800" dirty="0"/>
              <a:t> – více jak polovina z Číny, další Itálie, USA, Španělsko  </a:t>
            </a:r>
            <a:r>
              <a:rPr lang="cs-CZ" sz="1800" b="1" dirty="0"/>
              <a:t> </a:t>
            </a:r>
            <a:endParaRPr lang="cs-CZ" sz="1800" dirty="0"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BROSKVE</a:t>
            </a:r>
            <a:r>
              <a:rPr lang="cs-CZ" sz="1800" dirty="0"/>
              <a:t> –  Čína, Itálie, USA, Španělsko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ŠVESTKY</a:t>
            </a:r>
            <a:r>
              <a:rPr lang="cs-CZ" sz="1800" dirty="0"/>
              <a:t>, slívy apod. – Čína, USA, Rumunsko, Srbsko, Černá Hora, Německo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MERUŇKY</a:t>
            </a:r>
            <a:r>
              <a:rPr lang="cs-CZ" sz="1800" dirty="0"/>
              <a:t> – světová sklizeň meruněk podstatně nižší. Největším producentem – Turecko, Irán, Španělsko, Pákistán, Itálie a Francie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JAHODY</a:t>
            </a:r>
            <a:r>
              <a:rPr lang="cs-CZ" sz="1800" dirty="0"/>
              <a:t> – USA, Španělsko, Japonsko, Korea, Itálie, Mexiko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Produkce ostatních druhů ovoce mírného pásma již nedosahuje větších objemů 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endParaRPr lang="cs-CZ" sz="1800" dirty="0"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Ze značného množství odrůd tropického ovoce mají významnější celosvětový význam, kromě banánů, především mango, ananas, papája, datle a avokádo.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MANGO</a:t>
            </a:r>
            <a:r>
              <a:rPr lang="cs-CZ" sz="1800" dirty="0"/>
              <a:t> – Indie, Čína, Mexiko, Thajsko, Pákistán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ANANAS</a:t>
            </a:r>
            <a:r>
              <a:rPr lang="cs-CZ" sz="1800" dirty="0"/>
              <a:t> – po staletí jeden z nejvýznamnějších ovocných druhů tropů a nejteplejších subtropů. Thajsko, Filipíny, Brazílie, Čína a Indie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PAPÁJA</a:t>
            </a:r>
            <a:r>
              <a:rPr lang="cs-CZ" sz="1800" dirty="0"/>
              <a:t> – Brazílie, Mexiko, Nigérie a Indie 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DATLE</a:t>
            </a:r>
            <a:r>
              <a:rPr lang="cs-CZ" sz="1800" dirty="0"/>
              <a:t> – plody palmy datlové. Významná plodinu suchých tropů a subtropů, jejíž  ekonomický význam je v řadě aridních oblastí značný. Egypt, Irán, Saudská Arábie, SAE,  Pákistán 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AVOKÁDO</a:t>
            </a:r>
            <a:r>
              <a:rPr lang="cs-CZ" sz="1800" dirty="0"/>
              <a:t> – Mexiko, USA, Brazílie, Indonésie, Dominikánská republika, Kolumbie a Chile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endParaRPr lang="cs-CZ" sz="17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ACB9BF7-0C6C-445C-8CEF-6C283C3B7E2E}"/>
              </a:ext>
            </a:extLst>
          </p:cNvPr>
          <p:cNvSpPr txBox="1"/>
          <p:nvPr/>
        </p:nvSpPr>
        <p:spPr>
          <a:xfrm>
            <a:off x="532660" y="159798"/>
            <a:ext cx="4580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OSTATNÍ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EBB5668-6AA5-456A-B05F-EB408BE38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7621" y="333375"/>
            <a:ext cx="8229600" cy="927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dirty="0"/>
              <a:t>ZELENINA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9314F63-78DC-4658-BB9E-F1672777A59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27621" y="1492142"/>
            <a:ext cx="10951206" cy="488156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sz="2300" dirty="0"/>
              <a:t>Významné odvětví RV, jedním z nejintenzivnějších odvětví</a:t>
            </a:r>
          </a:p>
          <a:p>
            <a:pPr>
              <a:lnSpc>
                <a:spcPct val="80000"/>
              </a:lnSpc>
              <a:defRPr/>
            </a:pPr>
            <a:r>
              <a:rPr lang="cs-CZ" sz="2300" dirty="0"/>
              <a:t>Zelenina = plodiny, jejichž konzumní části nedozrávají v jednom termínu, snadno se poškodí a jsou špatně skladovatelné (z toho vyplývají těžkosti s mechanizací sklizně, mechanizací posklizňové úpravy, a s tím pak souvisejícími požadavky na </a:t>
            </a:r>
            <a:r>
              <a:rPr lang="cs-CZ" sz="2300" u="sng" dirty="0"/>
              <a:t>ruční práci</a:t>
            </a:r>
            <a:r>
              <a:rPr lang="cs-CZ" sz="2300" dirty="0"/>
              <a:t>), mechanizace působí ve většině případů snižování kvality výrobků, sklizňové ztráty i snižování výnosů </a:t>
            </a:r>
          </a:p>
          <a:p>
            <a:pPr>
              <a:lnSpc>
                <a:spcPct val="80000"/>
              </a:lnSpc>
              <a:defRPr/>
            </a:pPr>
            <a:r>
              <a:rPr lang="cs-CZ" sz="2300" dirty="0"/>
              <a:t>Zelenina není v surovém stavu, většinou předmětem mezinárodního obchodu (s výjimkou některých raných druhů – rajčat, cibule, papriky apod.)</a:t>
            </a:r>
          </a:p>
          <a:p>
            <a:pPr>
              <a:lnSpc>
                <a:spcPct val="80000"/>
              </a:lnSpc>
              <a:defRPr/>
            </a:pPr>
            <a:r>
              <a:rPr lang="cs-CZ" sz="2300" dirty="0"/>
              <a:t>Produkce zeleniny je převážně soustředěna do hlavních spotřebních oblastí, tj. především do příměstských oblastí</a:t>
            </a:r>
          </a:p>
          <a:p>
            <a:pPr>
              <a:lnSpc>
                <a:spcPct val="80000"/>
              </a:lnSpc>
              <a:defRPr/>
            </a:pPr>
            <a:r>
              <a:rPr lang="cs-CZ" sz="2300" dirty="0"/>
              <a:t>Velká část zeleniny je citlivější a náročnější na přírodní podmínky než základní potravinářské plodiny. Proto je zvláštností  produkce v chráněných prostorách skleníků a fóliových krytů, kde se i za nepříznivých povětrnostních podmínek upravuje vytápěním a přisvětlením mikroklima pro rychlení zelenin. </a:t>
            </a:r>
          </a:p>
          <a:p>
            <a:pPr>
              <a:lnSpc>
                <a:spcPct val="80000"/>
              </a:lnSpc>
              <a:defRPr/>
            </a:pPr>
            <a:r>
              <a:rPr lang="cs-CZ" sz="2300" dirty="0"/>
              <a:t>Hlavní oblasti pěstování zeleniny - teplejší oblasti především Z a J Evropy, tichomořské oblasti USA, jižní Čína atd.</a:t>
            </a:r>
          </a:p>
          <a:p>
            <a:pPr marL="320040" indent="-320040">
              <a:lnSpc>
                <a:spcPct val="80000"/>
              </a:lnSpc>
              <a:buFont typeface="Wingdings"/>
              <a:buChar char=""/>
              <a:defRPr/>
            </a:pPr>
            <a:endParaRPr lang="cs-CZ" sz="1400" dirty="0"/>
          </a:p>
          <a:p>
            <a:pPr marL="320040" indent="-320040">
              <a:lnSpc>
                <a:spcPct val="80000"/>
              </a:lnSpc>
              <a:buFont typeface="Wingdings"/>
              <a:buChar char=""/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C300414F-73E1-4FDF-8F8E-036DB602C9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14776" y="455259"/>
            <a:ext cx="8424862" cy="616902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sz="2100" dirty="0"/>
              <a:t>Hlavní druhy zeleniny hojně pěstované ve světovém měřítku :</a:t>
            </a:r>
          </a:p>
          <a:p>
            <a:pPr marL="708660" lvl="1" indent="-342900">
              <a:lnSpc>
                <a:spcPct val="80000"/>
              </a:lnSpc>
              <a:defRPr/>
            </a:pPr>
            <a:r>
              <a:rPr lang="cs-CZ" sz="2100" dirty="0"/>
              <a:t>	 1. zeleniny košťálové – zelí, kapusta, květák, kedluben aj.</a:t>
            </a:r>
          </a:p>
          <a:p>
            <a:pPr marL="708660" lvl="1" indent="-342900">
              <a:lnSpc>
                <a:spcPct val="80000"/>
              </a:lnSpc>
              <a:defRPr/>
            </a:pPr>
            <a:r>
              <a:rPr lang="cs-CZ" sz="2100" dirty="0"/>
              <a:t>	 2. zeleniny kořenové – mrkev, petržel,celer aj.  </a:t>
            </a:r>
          </a:p>
          <a:p>
            <a:pPr marL="708660" lvl="1" indent="-342900">
              <a:lnSpc>
                <a:spcPct val="80000"/>
              </a:lnSpc>
              <a:defRPr/>
            </a:pPr>
            <a:r>
              <a:rPr lang="cs-CZ" sz="2100" dirty="0"/>
              <a:t>	 3. zeleniny cibulové – cibule, pór, česnek aj. </a:t>
            </a:r>
          </a:p>
          <a:p>
            <a:pPr marL="708660" lvl="1" indent="-342900">
              <a:lnSpc>
                <a:spcPct val="80000"/>
              </a:lnSpc>
              <a:defRPr/>
            </a:pPr>
            <a:r>
              <a:rPr lang="cs-CZ" sz="2100" dirty="0"/>
              <a:t>	 4. zeleniny salátové a listové – salát, čekanka, špenát aj. </a:t>
            </a:r>
          </a:p>
          <a:p>
            <a:pPr marL="708660" lvl="1" indent="-342900">
              <a:lnSpc>
                <a:spcPct val="80000"/>
              </a:lnSpc>
              <a:defRPr/>
            </a:pPr>
            <a:r>
              <a:rPr lang="cs-CZ" sz="2100" dirty="0"/>
              <a:t>	 5. zeleniny plodové – okurky, rajčata, paprika aj. </a:t>
            </a:r>
          </a:p>
          <a:p>
            <a:pPr marL="708660" lvl="1" indent="-342900">
              <a:lnSpc>
                <a:spcPct val="80000"/>
              </a:lnSpc>
              <a:defRPr/>
            </a:pPr>
            <a:r>
              <a:rPr lang="cs-CZ" sz="2100" dirty="0"/>
              <a:t>	 6. zeleniny luskové – hrách, fazol aj. </a:t>
            </a:r>
          </a:p>
          <a:p>
            <a:pPr marL="708660" lvl="1" indent="-342900">
              <a:lnSpc>
                <a:spcPct val="80000"/>
              </a:lnSpc>
              <a:defRPr/>
            </a:pPr>
            <a:r>
              <a:rPr lang="cs-CZ" sz="2100" dirty="0"/>
              <a:t>	 7. zeleniny kořeninové a vytrvalé – kmín, majoránka, kopr, chřest, reveň,křen aj.</a:t>
            </a:r>
          </a:p>
          <a:p>
            <a:pPr>
              <a:lnSpc>
                <a:spcPct val="80000"/>
              </a:lnSpc>
              <a:spcBef>
                <a:spcPts val="580"/>
              </a:spcBef>
              <a:defRPr/>
            </a:pPr>
            <a:endParaRPr lang="cs-CZ" sz="2100" dirty="0"/>
          </a:p>
          <a:p>
            <a:pPr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2100" dirty="0"/>
              <a:t>Ze všech druhů zeleniny je ve světě nejrozšířenější produkce </a:t>
            </a:r>
            <a:r>
              <a:rPr lang="cs-CZ" sz="2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rajčat</a:t>
            </a:r>
          </a:p>
          <a:p>
            <a:pPr marL="617538" lvl="1" indent="-342900"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2100" dirty="0"/>
              <a:t>Rajčata se nekonzumují jen v původním stavu, ale i ve formě rajského protlaku, kečupů a šťáv</a:t>
            </a:r>
          </a:p>
          <a:p>
            <a:pPr marL="617538" lvl="1" indent="-342900"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2100" dirty="0"/>
              <a:t>Hl. produkční oblastí Asie – 43 % světové produkce - Čína a Turecko</a:t>
            </a:r>
          </a:p>
          <a:p>
            <a:pPr marL="617538" lvl="1" indent="-342900"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2100" dirty="0"/>
              <a:t>Ještě v nedávné minulosti byla hl. produkční oblastí Evropa (v r. 1988 – 40 % světové produkce, v r. 1999 jen 23 %) – způsobeno obrovským nárůstem produkce v Číně + propadem produkce v zemích bývalého SSSR (hl. v Rusku)</a:t>
            </a:r>
          </a:p>
          <a:p>
            <a:pPr marL="617538" lvl="1" indent="-342900"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2100" dirty="0"/>
              <a:t>Vysoký podíl na světové produkci má i Severní Amerika – 18 % (hl. USA)</a:t>
            </a:r>
          </a:p>
          <a:p>
            <a:pPr marL="617538" lvl="1" indent="-342900"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2100" dirty="0"/>
              <a:t>Další producenti: Chile, Rusko, Ukrajina, Portugalsko a Mexiko </a:t>
            </a:r>
          </a:p>
          <a:p>
            <a:pPr>
              <a:lnSpc>
                <a:spcPct val="80000"/>
              </a:lnSpc>
              <a:spcBef>
                <a:spcPts val="580"/>
              </a:spcBef>
              <a:defRPr/>
            </a:pPr>
            <a:endParaRPr lang="cs-CZ" sz="2100" dirty="0"/>
          </a:p>
          <a:p>
            <a:pPr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2100" dirty="0"/>
              <a:t>Co do objemu roční světové produkce je na 2. místě </a:t>
            </a:r>
            <a:r>
              <a:rPr lang="cs-CZ" sz="2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zelí</a:t>
            </a:r>
            <a:r>
              <a:rPr lang="cs-CZ" sz="2100" dirty="0"/>
              <a:t> (bílé i červené)</a:t>
            </a:r>
          </a:p>
          <a:p>
            <a:pPr marL="617538" lvl="1" indent="-342900"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2100" dirty="0"/>
              <a:t>Původně rostlo v teplých krajích Z Středomoří, Římané ji postupně rozšířili do Z a </a:t>
            </a:r>
            <a:r>
              <a:rPr lang="cs-CZ" sz="2100" dirty="0" err="1"/>
              <a:t>stř</a:t>
            </a:r>
            <a:r>
              <a:rPr lang="cs-CZ" sz="2100" dirty="0"/>
              <a:t>. Evropy</a:t>
            </a:r>
          </a:p>
          <a:p>
            <a:pPr marL="617538" lvl="1" indent="-342900"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2100" dirty="0"/>
              <a:t>Nejrozšířenější košťálovou zeleninou</a:t>
            </a:r>
          </a:p>
          <a:p>
            <a:pPr marL="617538" lvl="1" indent="-342900"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2100" dirty="0"/>
              <a:t>Rozšířením vhodných odrůd, zpracovatelských kapacit a skladů je možné zabezpečit celoroční zásobení trhu, i v našich přírodních podmínkách.</a:t>
            </a:r>
          </a:p>
          <a:p>
            <a:pPr marL="617538" lvl="1" indent="-342900"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2100" dirty="0"/>
              <a:t>Největším světovým producentem: Čína </a:t>
            </a:r>
          </a:p>
          <a:p>
            <a:pPr marL="617538" lvl="1" indent="-342900">
              <a:lnSpc>
                <a:spcPct val="80000"/>
              </a:lnSpc>
              <a:spcBef>
                <a:spcPts val="580"/>
              </a:spcBef>
              <a:defRPr/>
            </a:pPr>
            <a:r>
              <a:rPr lang="cs-CZ" sz="2100" dirty="0"/>
              <a:t>Další producenti: Indie; Rusko; Korea; Japonsko; USA a Polsko</a:t>
            </a:r>
            <a:endParaRPr lang="cs-CZ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3E582259-FD65-471D-BCE9-1BB2D6598AB0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45521" y="333375"/>
            <a:ext cx="8569325" cy="6191250"/>
          </a:xfrm>
        </p:spPr>
        <p:txBody>
          <a:bodyPr>
            <a:normAutofit lnSpcReduction="10000"/>
          </a:bodyPr>
          <a:lstStyle/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2. nejrozšířenější košťálovou zeleninou je </a:t>
            </a: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květák</a:t>
            </a:r>
            <a:endParaRPr lang="cs-CZ" sz="1800" dirty="0"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70 % produkce rozděleno mezi 2 největší světové producenty: Indii a Čínu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Další producenti: Francie, Itálie, Španělsko, Polsko a USA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endParaRPr lang="cs-CZ" sz="1800" dirty="0"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Salát hlávkový</a:t>
            </a:r>
            <a:r>
              <a:rPr lang="cs-CZ" sz="1800" dirty="0"/>
              <a:t>:</a:t>
            </a: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800" dirty="0"/>
              <a:t>Čína, USA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Špenát zelný</a:t>
            </a:r>
            <a:r>
              <a:rPr lang="cs-CZ" sz="1800" dirty="0"/>
              <a:t>:</a:t>
            </a: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1800" dirty="0"/>
              <a:t>Čína,Japonsko, USA, Turecko, Korea, Francie a Itálie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None/>
              <a:defRPr/>
            </a:pPr>
            <a:endParaRPr lang="cs-CZ" sz="1800" dirty="0"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Cibule</a:t>
            </a:r>
            <a:r>
              <a:rPr lang="cs-CZ" sz="1800" dirty="0"/>
              <a:t>: značně rozšířený druh zeleniny patří (pěstování na celém světě)</a:t>
            </a:r>
          </a:p>
          <a:p>
            <a:pPr marL="548958" lvl="1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Čína, Indie, Rusko, Španělsko, Polsko…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Česnek:</a:t>
            </a:r>
            <a:r>
              <a:rPr lang="cs-CZ" sz="1800" dirty="0"/>
              <a:t> hl. producent  Čína. Dále: Indie, Korea, USA, Egypt, Rusko, Španělsko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endParaRPr lang="cs-CZ" sz="1800" dirty="0"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Mrkev</a:t>
            </a:r>
            <a:r>
              <a:rPr lang="cs-CZ" sz="1800" dirty="0"/>
              <a:t>: produkce soustředěna hl. do Evropy (39 %),  Asie (36 %)</a:t>
            </a:r>
          </a:p>
          <a:p>
            <a:pPr marL="548958" lvl="1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Největší světoví producenti: Čína; USA ; Rusko a Polsko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endParaRPr lang="cs-CZ" sz="1800" dirty="0"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Co do objemu je ve světě i významná sklizeň plodové zeleniny, kam mimo rajčat řadíme i </a:t>
            </a: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okurky</a:t>
            </a:r>
            <a:r>
              <a:rPr lang="cs-CZ" sz="1800" dirty="0"/>
              <a:t>, </a:t>
            </a: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papriku</a:t>
            </a:r>
            <a:r>
              <a:rPr lang="cs-CZ" sz="1800" dirty="0"/>
              <a:t>, </a:t>
            </a: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melouny vodní a cukrové</a:t>
            </a:r>
            <a:r>
              <a:rPr lang="cs-CZ" sz="1800" dirty="0"/>
              <a:t>, </a:t>
            </a: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tykev</a:t>
            </a:r>
            <a:r>
              <a:rPr lang="cs-CZ" sz="1800" dirty="0"/>
              <a:t> a </a:t>
            </a: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lilek</a:t>
            </a:r>
          </a:p>
          <a:p>
            <a:pPr marL="548958" lvl="1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/>
              <a:t>Největší sklizeň je dosahována u </a:t>
            </a: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vodních melounů</a:t>
            </a:r>
            <a:r>
              <a:rPr lang="cs-CZ" sz="1800" dirty="0"/>
              <a:t>: Čína, Turecko, Irán, USA, Egypt, Korea</a:t>
            </a:r>
          </a:p>
          <a:p>
            <a:pPr marL="548958" lvl="1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Cukrový meloun</a:t>
            </a:r>
            <a:r>
              <a:rPr lang="cs-CZ" sz="1800" dirty="0"/>
              <a:t>: Čína, Turecko, USA, Španělsko, Irán</a:t>
            </a:r>
          </a:p>
          <a:p>
            <a:pPr marL="548958" lvl="1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Okurky</a:t>
            </a:r>
            <a:r>
              <a:rPr lang="cs-CZ" sz="1800" dirty="0"/>
              <a:t> (salátové, nakládačky - značná část produkce se na trh dostává v konzervované podobě):  Čína, Turecko, Irán, USA, Japonsko, Ukrajina, Rusko, Nizozemí  </a:t>
            </a:r>
          </a:p>
          <a:p>
            <a:pPr marL="548958" lvl="1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cs-CZ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Dýně a tykve</a:t>
            </a:r>
            <a:r>
              <a:rPr lang="cs-CZ" sz="1800" dirty="0"/>
              <a:t>: Indie, Čína, Ukrajina, Egypt, Irán, Itálie, Argentina</a:t>
            </a:r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Font typeface="Wingdings 2"/>
              <a:buChar char=""/>
              <a:defRPr/>
            </a:pPr>
            <a:endParaRPr lang="cs-CZ" sz="17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F479F868-4260-405E-92F8-EEAD31DEA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25" y="260349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LUSKOVINY</a:t>
            </a:r>
          </a:p>
        </p:txBody>
      </p:sp>
      <p:sp>
        <p:nvSpPr>
          <p:cNvPr id="39939" name="Zástupný symbol pro obsah 2">
            <a:extLst>
              <a:ext uri="{FF2B5EF4-FFF2-40B4-BE49-F238E27FC236}">
                <a16:creationId xmlns:a16="http://schemas.microsoft.com/office/drawing/2014/main" id="{DFF0D526-3846-45E2-9F0F-EC1BF63FB30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25225" y="1340807"/>
            <a:ext cx="8713788" cy="50260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1800" dirty="0"/>
              <a:t>Zdroj bílkovin – jejich kultivace vyřešila problém nedostatku bílkovin v </a:t>
            </a:r>
            <a:r>
              <a:rPr lang="cs-CZ" sz="1800" dirty="0" err="1"/>
              <a:t>hosp</a:t>
            </a:r>
            <a:r>
              <a:rPr lang="cs-CZ" sz="1800" dirty="0"/>
              <a:t>. méně vyspělých zemích</a:t>
            </a:r>
          </a:p>
          <a:p>
            <a:pPr>
              <a:defRPr/>
            </a:pPr>
            <a:r>
              <a:rPr lang="cs-CZ" sz="1800" dirty="0"/>
              <a:t>Zlepšují půdní strukturu – vhodné meziplodiny (zvyšování ha výnosu ostatních plodin)</a:t>
            </a:r>
          </a:p>
          <a:p>
            <a:pPr>
              <a:defRPr/>
            </a:pPr>
            <a:r>
              <a:rPr lang="cs-CZ" sz="1800" dirty="0"/>
              <a:t>Některé mají význam i jako olejniny (sója, podzemnice olejná)</a:t>
            </a:r>
          </a:p>
          <a:p>
            <a:pPr>
              <a:defRPr/>
            </a:pPr>
            <a:r>
              <a:rPr lang="cs-CZ" sz="1800" dirty="0"/>
              <a:t>Osevní plochy luskovin: 45 % sója, 25 % fazole, 10 % hrách a cizrna, 6 % bob, 2 % čočka</a:t>
            </a:r>
          </a:p>
          <a:p>
            <a:pPr>
              <a:defRPr/>
            </a:pPr>
            <a:r>
              <a:rPr lang="cs-CZ" sz="1800" dirty="0"/>
              <a:t> </a:t>
            </a:r>
          </a:p>
          <a:p>
            <a:pPr>
              <a:defRPr/>
            </a:pPr>
            <a:r>
              <a:rPr lang="cs-CZ" sz="1800" dirty="0"/>
              <a:t>SÓJA</a:t>
            </a:r>
          </a:p>
          <a:p>
            <a:pPr>
              <a:defRPr/>
            </a:pPr>
            <a:r>
              <a:rPr lang="cs-CZ" sz="1800" dirty="0"/>
              <a:t>Největší producenti: USA, Brazílie (oba celkem cca 62 % svět. produkce), Argentina, Čína, Indie</a:t>
            </a:r>
          </a:p>
          <a:p>
            <a:pPr>
              <a:defRPr/>
            </a:pPr>
            <a:r>
              <a:rPr lang="cs-CZ" sz="1800" dirty="0"/>
              <a:t>Mnohostranné využití – oleje, mouka, rostlinné mléko, sýry… + krmivo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FAZOLE: Brazílie, Indie, Čína, Myanmar, Mexiko, USA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HRÁCH: Kanada, Francie, Rusko, Čína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dirty="0"/>
              <a:t>ČOČKA: Indie, Turecko, Kanada, Austrálie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FB0193FE-4279-472A-B3DB-5210961E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39" y="260349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OLEJNINY</a:t>
            </a:r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5BB4FDDC-BCD7-4EFD-829F-10B165F3408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3239" y="1433433"/>
            <a:ext cx="8713788" cy="5026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Plodiny schopné hromadit oleje a tuky v                                                                     množství rentabilním pro průmyslové zpracování</a:t>
            </a:r>
          </a:p>
          <a:p>
            <a:pPr>
              <a:defRPr/>
            </a:pPr>
            <a:r>
              <a:rPr lang="cs-CZ" sz="2400" dirty="0"/>
              <a:t>Rostlinné oleje – nejčastěji ze semen a plodů, surovina pro potravinářský i chemický průmysl (laky, mýdla, kosmetika…)</a:t>
            </a:r>
          </a:p>
          <a:p>
            <a:pPr>
              <a:defRPr/>
            </a:pPr>
            <a:r>
              <a:rPr lang="cs-CZ" sz="2400" dirty="0"/>
              <a:t>V posledních letech – výroba </a:t>
            </a:r>
            <a:r>
              <a:rPr lang="cs-CZ" sz="2400" dirty="0" err="1"/>
              <a:t>biopaliv</a:t>
            </a:r>
            <a:endParaRPr lang="cs-CZ" sz="2400" dirty="0"/>
          </a:p>
          <a:p>
            <a:pPr>
              <a:defRPr/>
            </a:pPr>
            <a:r>
              <a:rPr lang="cs-CZ" sz="2400" dirty="0"/>
              <a:t>3 základní skupiny:</a:t>
            </a:r>
          </a:p>
          <a:p>
            <a:pPr marL="708660" lvl="1" indent="-342900">
              <a:defRPr/>
            </a:pPr>
            <a:r>
              <a:rPr lang="cs-CZ" dirty="0"/>
              <a:t>Měkká semena – bavlníkové semeno, podzemnice olejná, sójové boby, slunečnicová jádra, plody olivy, sezamové semeno</a:t>
            </a:r>
          </a:p>
          <a:p>
            <a:pPr marL="708660" lvl="1" indent="-342900">
              <a:defRPr/>
            </a:pPr>
            <a:r>
              <a:rPr lang="cs-CZ" dirty="0"/>
              <a:t>Tvrdá semena – kopra, palmová jádra</a:t>
            </a:r>
          </a:p>
          <a:p>
            <a:pPr marL="708660" lvl="1" indent="-342900">
              <a:defRPr/>
            </a:pPr>
            <a:r>
              <a:rPr lang="cs-CZ" dirty="0"/>
              <a:t>Technická semena – lněné semeno, ricinové boby,</a:t>
            </a:r>
          </a:p>
          <a:p>
            <a:pPr marL="708660" lvl="1" indent="-342900">
              <a:defRPr/>
            </a:pPr>
            <a:r>
              <a:rPr lang="cs-CZ" dirty="0"/>
              <a:t>	 tungové ořechy</a:t>
            </a:r>
          </a:p>
          <a:p>
            <a:pPr>
              <a:defRPr/>
            </a:pPr>
            <a:r>
              <a:rPr lang="cs-CZ" sz="2400" dirty="0"/>
              <a:t>Za posledních 20 let velký růst produkce olejnin</a:t>
            </a:r>
          </a:p>
          <a:p>
            <a:pPr>
              <a:defRPr/>
            </a:pPr>
            <a:endParaRPr lang="cs-CZ" dirty="0"/>
          </a:p>
        </p:txBody>
      </p:sp>
      <p:grpSp>
        <p:nvGrpSpPr>
          <p:cNvPr id="37892" name="Skupina 5">
            <a:extLst>
              <a:ext uri="{FF2B5EF4-FFF2-40B4-BE49-F238E27FC236}">
                <a16:creationId xmlns:a16="http://schemas.microsoft.com/office/drawing/2014/main" id="{8624F705-52C6-4908-A114-EE5D9075ECAD}"/>
              </a:ext>
            </a:extLst>
          </p:cNvPr>
          <p:cNvGrpSpPr>
            <a:grpSpLocks/>
          </p:cNvGrpSpPr>
          <p:nvPr/>
        </p:nvGrpSpPr>
        <p:grpSpPr bwMode="auto">
          <a:xfrm>
            <a:off x="8885436" y="755649"/>
            <a:ext cx="2473325" cy="1595438"/>
            <a:chOff x="6516216" y="4509120"/>
            <a:chExt cx="2473715" cy="1594104"/>
          </a:xfrm>
        </p:grpSpPr>
        <p:pic>
          <p:nvPicPr>
            <p:cNvPr id="37893" name="Obrázek 3" descr="kopra.jpg">
              <a:extLst>
                <a:ext uri="{FF2B5EF4-FFF2-40B4-BE49-F238E27FC236}">
                  <a16:creationId xmlns:a16="http://schemas.microsoft.com/office/drawing/2014/main" id="{6A5AEBE3-E589-4E94-A51D-EBF756ABC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509120"/>
              <a:ext cx="2438400" cy="1594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4" name="Obdélník 4">
              <a:extLst>
                <a:ext uri="{FF2B5EF4-FFF2-40B4-BE49-F238E27FC236}">
                  <a16:creationId xmlns:a16="http://schemas.microsoft.com/office/drawing/2014/main" id="{89798307-70B1-42D4-B069-47022B4F0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0392" y="5733256"/>
              <a:ext cx="8895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cs-CZ" altLang="cs-CZ">
                  <a:solidFill>
                    <a:schemeClr val="bg1"/>
                  </a:solidFill>
                </a:rPr>
                <a:t>KOPRA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sah 2">
            <a:extLst>
              <a:ext uri="{FF2B5EF4-FFF2-40B4-BE49-F238E27FC236}">
                <a16:creationId xmlns:a16="http://schemas.microsoft.com/office/drawing/2014/main" id="{52C688F9-0427-4A7C-B2B6-D0FAC39AAE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56948" y="1141520"/>
            <a:ext cx="10275549" cy="537253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400" dirty="0"/>
              <a:t>SÓJA - největší podíl produkce olejnin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BAVLNÍKOVÉ SEMENO</a:t>
            </a:r>
          </a:p>
          <a:p>
            <a:pPr lvl="1">
              <a:defRPr/>
            </a:pPr>
            <a:r>
              <a:rPr lang="cs-CZ" sz="1800" dirty="0"/>
              <a:t>Surovina k produkci bavlny, v potravinářství – produkce oleje, i pro technické účely (prací prostředky, mýdla…)</a:t>
            </a:r>
          </a:p>
          <a:p>
            <a:pPr lvl="1">
              <a:defRPr/>
            </a:pPr>
            <a:r>
              <a:rPr lang="cs-CZ" sz="1800" dirty="0"/>
              <a:t>Čína, Indie, Pákistán, USA, Brazílie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PODZEMNICE OLEJNÁ</a:t>
            </a:r>
          </a:p>
          <a:p>
            <a:pPr lvl="1">
              <a:defRPr/>
            </a:pPr>
            <a:r>
              <a:rPr lang="cs-CZ" sz="1800" dirty="0"/>
              <a:t>Olejnina tropických oblastí (oblasti se střídáním dešťů a sucha – monzunové oblasti)</a:t>
            </a:r>
          </a:p>
          <a:p>
            <a:pPr lvl="1">
              <a:defRPr/>
            </a:pPr>
            <a:r>
              <a:rPr lang="cs-CZ" sz="1800" dirty="0"/>
              <a:t>V potravinářství – výroba margarínu a stolního oleje, burákové máslo, arašídy</a:t>
            </a:r>
          </a:p>
          <a:p>
            <a:pPr lvl="1">
              <a:defRPr/>
            </a:pPr>
            <a:r>
              <a:rPr lang="cs-CZ" sz="1800" dirty="0"/>
              <a:t>Dále výroba mýdla, kosmetiky…</a:t>
            </a:r>
          </a:p>
          <a:p>
            <a:pPr lvl="1">
              <a:defRPr/>
            </a:pPr>
            <a:r>
              <a:rPr lang="cs-CZ" sz="1800" dirty="0"/>
              <a:t>Čína, Indie, Nigérie, Senegal, J USA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ŘEPKA OLEJNÁ</a:t>
            </a:r>
          </a:p>
          <a:p>
            <a:pPr lvl="1">
              <a:defRPr/>
            </a:pPr>
            <a:r>
              <a:rPr lang="cs-CZ" sz="1800" dirty="0"/>
              <a:t>Nejvýznamnější olejnina mírných šířek</a:t>
            </a:r>
          </a:p>
          <a:p>
            <a:pPr lvl="1">
              <a:defRPr/>
            </a:pPr>
            <a:r>
              <a:rPr lang="cs-CZ" sz="1800" dirty="0"/>
              <a:t>Produkce technického oleje, gumárenství, výroba mýdel a laků</a:t>
            </a:r>
          </a:p>
          <a:p>
            <a:pPr lvl="1">
              <a:defRPr/>
            </a:pPr>
            <a:r>
              <a:rPr lang="cs-CZ" sz="1800" dirty="0"/>
              <a:t>Aditivum do pohonných hmot</a:t>
            </a:r>
          </a:p>
          <a:p>
            <a:pPr lvl="1">
              <a:defRPr/>
            </a:pPr>
            <a:r>
              <a:rPr lang="cs-CZ" sz="1800" dirty="0"/>
              <a:t>Čína (1.), Indie, Německo, Francie, Velká Británie, Kanada (2.)</a:t>
            </a:r>
          </a:p>
          <a:p>
            <a:pPr marL="320040" indent="-320040">
              <a:buFont typeface="Wingdings"/>
              <a:buChar char=""/>
              <a:defRPr/>
            </a:pPr>
            <a:endParaRPr lang="cs-CZ" sz="1800" dirty="0"/>
          </a:p>
          <a:p>
            <a:pPr marL="320040" indent="-320040">
              <a:buFont typeface="Wingdings"/>
              <a:buChar char=""/>
              <a:defRPr/>
            </a:pPr>
            <a:endParaRPr lang="cs-CZ" sz="1800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1F7BF61A-1854-44C6-9CB5-16E8A33E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15092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OLEJNINY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sah 2">
            <a:extLst>
              <a:ext uri="{FF2B5EF4-FFF2-40B4-BE49-F238E27FC236}">
                <a16:creationId xmlns:a16="http://schemas.microsoft.com/office/drawing/2014/main" id="{52C688F9-0427-4A7C-B2B6-D0FAC39AAE0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56948" y="1141520"/>
            <a:ext cx="10275549" cy="537253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sz="3100" dirty="0"/>
              <a:t>SLUNEČNICE</a:t>
            </a:r>
          </a:p>
          <a:p>
            <a:pPr lvl="1">
              <a:defRPr/>
            </a:pPr>
            <a:r>
              <a:rPr lang="cs-CZ" sz="2300" dirty="0"/>
              <a:t>Olej zejména pro potravinářství</a:t>
            </a:r>
          </a:p>
          <a:p>
            <a:pPr lvl="1">
              <a:defRPr/>
            </a:pPr>
            <a:r>
              <a:rPr lang="cs-CZ" sz="2300" dirty="0"/>
              <a:t>V průmyslu – výroba mýdla, barev, laků</a:t>
            </a:r>
          </a:p>
          <a:p>
            <a:pPr lvl="1">
              <a:defRPr/>
            </a:pPr>
            <a:r>
              <a:rPr lang="cs-CZ" sz="2300" dirty="0"/>
              <a:t>Největší produkční oblast – Evropa (54 % světové produkce) – Rusko, Ukrajina, Rumunsko, Francie</a:t>
            </a:r>
          </a:p>
          <a:p>
            <a:pPr lvl="1">
              <a:defRPr/>
            </a:pPr>
            <a:r>
              <a:rPr lang="cs-CZ" sz="2300" dirty="0"/>
              <a:t>J Amerika – Argentina</a:t>
            </a:r>
          </a:p>
          <a:p>
            <a:pPr lvl="1">
              <a:defRPr/>
            </a:pPr>
            <a:r>
              <a:rPr lang="cs-CZ" sz="2300" dirty="0"/>
              <a:t>Asie – Čína, Indie, Turecko</a:t>
            </a:r>
          </a:p>
          <a:p>
            <a:pPr>
              <a:defRPr/>
            </a:pPr>
            <a:endParaRPr lang="cs-CZ" sz="3100" dirty="0"/>
          </a:p>
          <a:p>
            <a:pPr>
              <a:defRPr/>
            </a:pPr>
            <a:r>
              <a:rPr lang="cs-CZ" sz="3100" dirty="0"/>
              <a:t>OLIVOVNÍK</a:t>
            </a:r>
          </a:p>
          <a:p>
            <a:pPr lvl="1">
              <a:defRPr/>
            </a:pPr>
            <a:r>
              <a:rPr lang="cs-CZ" sz="2300" dirty="0"/>
              <a:t>Hl. olejnina subtropického pásma, především kolem Středozemního moře (často jediné možné využití nekvalitních půd)</a:t>
            </a:r>
          </a:p>
          <a:p>
            <a:pPr lvl="1">
              <a:defRPr/>
            </a:pPr>
            <a:r>
              <a:rPr lang="cs-CZ" sz="2300" dirty="0"/>
              <a:t>Olivový olej – nejjemnější stolní olej (lisování zralých plodů za studena)</a:t>
            </a:r>
          </a:p>
          <a:p>
            <a:pPr lvl="1">
              <a:defRPr/>
            </a:pPr>
            <a:r>
              <a:rPr lang="cs-CZ" sz="2300" dirty="0"/>
              <a:t>Největší produkční oblast – Evropa (67 %) – Španělsko, Itálie, Řecko</a:t>
            </a:r>
          </a:p>
          <a:p>
            <a:pPr lvl="1">
              <a:defRPr/>
            </a:pPr>
            <a:r>
              <a:rPr lang="cs-CZ" sz="2300" dirty="0"/>
              <a:t>Asie – Sýrie, Turecko</a:t>
            </a:r>
          </a:p>
          <a:p>
            <a:pPr lvl="1">
              <a:defRPr/>
            </a:pPr>
            <a:r>
              <a:rPr lang="cs-CZ" sz="2300" dirty="0"/>
              <a:t>Afrika – Tunis, Maroko</a:t>
            </a:r>
          </a:p>
          <a:p>
            <a:pPr>
              <a:defRPr/>
            </a:pPr>
            <a:endParaRPr lang="cs-CZ" sz="3100" dirty="0"/>
          </a:p>
          <a:p>
            <a:pPr>
              <a:defRPr/>
            </a:pPr>
            <a:r>
              <a:rPr lang="cs-CZ" sz="3100" dirty="0"/>
              <a:t>PALMOVÁ JÁDRA, KOPRA</a:t>
            </a:r>
          </a:p>
          <a:p>
            <a:pPr lvl="1">
              <a:defRPr/>
            </a:pPr>
            <a:r>
              <a:rPr lang="cs-CZ" sz="2300" dirty="0"/>
              <a:t>Významná plodina </a:t>
            </a:r>
            <a:r>
              <a:rPr lang="cs-CZ" sz="2300" dirty="0" err="1"/>
              <a:t>subrovníkových</a:t>
            </a:r>
            <a:r>
              <a:rPr lang="cs-CZ" sz="2300" dirty="0"/>
              <a:t> a rovníkových oblastí</a:t>
            </a:r>
          </a:p>
          <a:p>
            <a:pPr lvl="1">
              <a:defRPr/>
            </a:pPr>
            <a:r>
              <a:rPr lang="cs-CZ" sz="2300" dirty="0"/>
              <a:t>Palmová jádra – Malajsie, Indonésie, Nigérie</a:t>
            </a:r>
          </a:p>
          <a:p>
            <a:pPr lvl="1">
              <a:defRPr/>
            </a:pPr>
            <a:r>
              <a:rPr lang="cs-CZ" sz="2300" dirty="0"/>
              <a:t>Kopra – Filipíny, Indonésie</a:t>
            </a:r>
          </a:p>
          <a:p>
            <a:pPr marL="320040" indent="-320040">
              <a:buFont typeface="Wingdings"/>
              <a:buChar char=""/>
              <a:defRPr/>
            </a:pPr>
            <a:endParaRPr lang="cs-CZ" sz="1800" dirty="0"/>
          </a:p>
          <a:p>
            <a:pPr marL="320040" indent="-320040">
              <a:buFont typeface="Wingdings"/>
              <a:buChar char=""/>
              <a:defRPr/>
            </a:pPr>
            <a:endParaRPr lang="cs-CZ" sz="1800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1F7BF61A-1854-44C6-9CB5-16E8A33E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15092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OLEJNINY</a:t>
            </a:r>
          </a:p>
        </p:txBody>
      </p:sp>
    </p:spTree>
    <p:extLst>
      <p:ext uri="{BB962C8B-B14F-4D97-AF65-F5344CB8AC3E}">
        <p14:creationId xmlns:p14="http://schemas.microsoft.com/office/powerpoint/2010/main" val="52257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65A647F-FEC4-4CDB-BAD3-78092B29E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33" y="191391"/>
            <a:ext cx="10238913" cy="9413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>
                <a:latin typeface="Arial" charset="0"/>
              </a:rPr>
              <a:t>TYPOLOGIE SVĚTOVÉHO ZEMĚDĚLSTVÍ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E114AEB-B86A-4CE9-A2BD-10556ADA0C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47850" y="1447800"/>
            <a:ext cx="84963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1800">
              <a:latin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cs-CZ" altLang="cs-CZ" sz="1700">
              <a:latin typeface="Arial" panose="020B0604020202020204" pitchFamily="34" charset="0"/>
            </a:endParaRP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696062C-A040-47F3-BECC-6960E5DE2382}"/>
              </a:ext>
            </a:extLst>
          </p:cNvPr>
          <p:cNvSpPr>
            <a:spLocks/>
          </p:cNvSpPr>
          <p:nvPr/>
        </p:nvSpPr>
        <p:spPr bwMode="auto">
          <a:xfrm>
            <a:off x="711509" y="1340807"/>
            <a:ext cx="8640763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47688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2400" dirty="0">
                <a:latin typeface="Arial" panose="020B0604020202020204" pitchFamily="34" charset="0"/>
              </a:rPr>
              <a:t>1976 – prof. </a:t>
            </a:r>
            <a:r>
              <a:rPr lang="cs-CZ" altLang="cs-CZ" sz="2400" dirty="0" err="1">
                <a:latin typeface="Arial" panose="020B0604020202020204" pitchFamily="34" charset="0"/>
              </a:rPr>
              <a:t>Kostrowicki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2400" dirty="0">
                <a:latin typeface="Arial" panose="020B0604020202020204" pitchFamily="34" charset="0"/>
              </a:rPr>
              <a:t>Na základě klasifikačních kritérií, která jsou celosvětově porovnatelná: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2400" dirty="0">
                <a:latin typeface="Arial" panose="020B0604020202020204" pitchFamily="34" charset="0"/>
              </a:rPr>
              <a:t>T = S * O/P * C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2400" dirty="0">
                <a:latin typeface="Arial" panose="020B0604020202020204" pitchFamily="34" charset="0"/>
              </a:rPr>
              <a:t>T – typ zemědělství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2400" dirty="0">
                <a:latin typeface="Arial" panose="020B0604020202020204" pitchFamily="34" charset="0"/>
              </a:rPr>
              <a:t>S – charakter společenského vlastnictví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2400" dirty="0">
                <a:latin typeface="Arial" panose="020B0604020202020204" pitchFamily="34" charset="0"/>
              </a:rPr>
              <a:t>O – organizační a technické podmínky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2400" dirty="0">
                <a:latin typeface="Arial" panose="020B0604020202020204" pitchFamily="34" charset="0"/>
              </a:rPr>
              <a:t>P – výrobní charakteristiky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2400" dirty="0">
                <a:latin typeface="Arial" panose="020B0604020202020204" pitchFamily="34" charset="0"/>
              </a:rPr>
              <a:t>C – strukturální charakteristiky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</a:pPr>
            <a:endParaRPr lang="cs-CZ" altLang="cs-CZ" sz="24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2400" dirty="0">
                <a:latin typeface="Arial" panose="020B0604020202020204" pitchFamily="34" charset="0"/>
              </a:rPr>
              <a:t>Vymezeno 18 základních typů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endParaRPr lang="cs-CZ" altLang="cs-CZ" sz="1500" dirty="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</a:pPr>
            <a:endParaRPr lang="cs-CZ" altLang="cs-CZ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0B2359B9-E354-4488-B3A4-B9D1F7377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37" y="34401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POCHUTINY</a:t>
            </a:r>
          </a:p>
        </p:txBody>
      </p:sp>
      <p:sp>
        <p:nvSpPr>
          <p:cNvPr id="44035" name="Zástupný symbol pro obsah 2">
            <a:extLst>
              <a:ext uri="{FF2B5EF4-FFF2-40B4-BE49-F238E27FC236}">
                <a16:creationId xmlns:a16="http://schemas.microsoft.com/office/drawing/2014/main" id="{CD7EC265-DBBD-41FE-A502-9D58047E77C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60425" y="1487965"/>
            <a:ext cx="8713788" cy="5026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dirty="0"/>
              <a:t>Potraviny s velmi malou výživnou hodnotou – konzumace pro své chuťové vlastnosti</a:t>
            </a:r>
          </a:p>
          <a:p>
            <a:pPr>
              <a:defRPr/>
            </a:pPr>
            <a:r>
              <a:rPr lang="cs-CZ" sz="1800" dirty="0"/>
              <a:t>1. Látky používané k přípravě nápojů</a:t>
            </a:r>
          </a:p>
          <a:p>
            <a:pPr marL="651510" lvl="1" indent="-285750">
              <a:defRPr/>
            </a:pPr>
            <a:r>
              <a:rPr lang="cs-CZ" sz="1800" dirty="0"/>
              <a:t>Kávovník</a:t>
            </a:r>
          </a:p>
          <a:p>
            <a:pPr lvl="2">
              <a:defRPr/>
            </a:pPr>
            <a:r>
              <a:rPr lang="cs-CZ" sz="1800" dirty="0"/>
              <a:t>Plantážní způsob pěstování</a:t>
            </a:r>
          </a:p>
          <a:p>
            <a:pPr lvl="2">
              <a:defRPr/>
            </a:pPr>
            <a:r>
              <a:rPr lang="cs-CZ" sz="1800" dirty="0"/>
              <a:t>Náhorní plošiny </a:t>
            </a:r>
            <a:r>
              <a:rPr lang="cs-CZ" sz="1800" dirty="0" err="1"/>
              <a:t>subrovníkového</a:t>
            </a:r>
            <a:r>
              <a:rPr lang="cs-CZ" sz="1800" dirty="0"/>
              <a:t> a rovníkového pásma</a:t>
            </a:r>
          </a:p>
          <a:p>
            <a:pPr lvl="2">
              <a:defRPr/>
            </a:pPr>
            <a:r>
              <a:rPr lang="cs-CZ" sz="1800" dirty="0"/>
              <a:t>Lat. Amerika – Brazílie, Kolumbie, Mexiko, Guatemala, Honduras</a:t>
            </a:r>
          </a:p>
          <a:p>
            <a:pPr lvl="2">
              <a:defRPr/>
            </a:pPr>
            <a:r>
              <a:rPr lang="cs-CZ" sz="1800" dirty="0"/>
              <a:t>Asie – Vietnam, Indonésie, Indie</a:t>
            </a:r>
          </a:p>
          <a:p>
            <a:pPr lvl="2">
              <a:defRPr/>
            </a:pPr>
            <a:r>
              <a:rPr lang="cs-CZ" sz="1800" dirty="0"/>
              <a:t>Afrika – Etiopie, Uganda, Pobřeží Slonoviny</a:t>
            </a:r>
          </a:p>
          <a:p>
            <a:pPr lvl="2">
              <a:defRPr/>
            </a:pPr>
            <a:r>
              <a:rPr lang="cs-CZ" sz="1800" dirty="0"/>
              <a:t>Hl. odbytiště – Evropa, S Amerika</a:t>
            </a:r>
          </a:p>
          <a:p>
            <a:pPr marL="651510" lvl="1" indent="-285750">
              <a:defRPr/>
            </a:pPr>
            <a:r>
              <a:rPr lang="cs-CZ" sz="1800" dirty="0"/>
              <a:t>Kakaovník</a:t>
            </a:r>
          </a:p>
          <a:p>
            <a:pPr lvl="2">
              <a:defRPr/>
            </a:pPr>
            <a:r>
              <a:rPr lang="cs-CZ" sz="1800" dirty="0"/>
              <a:t>Pobřežní a říční roviny rovníkového a </a:t>
            </a:r>
            <a:r>
              <a:rPr lang="cs-CZ" sz="1800" dirty="0" err="1"/>
              <a:t>subrovníkového</a:t>
            </a:r>
            <a:r>
              <a:rPr lang="cs-CZ" sz="1800" dirty="0"/>
              <a:t> pásu</a:t>
            </a:r>
          </a:p>
          <a:p>
            <a:pPr lvl="2">
              <a:defRPr/>
            </a:pPr>
            <a:r>
              <a:rPr lang="cs-CZ" sz="1800" dirty="0"/>
              <a:t>Afrika – Pobřeží Slonoviny (největší svět. producent), Ghana, Nigérie, Kamerun</a:t>
            </a:r>
          </a:p>
          <a:p>
            <a:pPr lvl="2">
              <a:defRPr/>
            </a:pPr>
            <a:r>
              <a:rPr lang="cs-CZ" sz="1800" dirty="0"/>
              <a:t>Lat.  Amerika – Brazílie, Ekvádor, Kolumbie, Mexiko</a:t>
            </a:r>
          </a:p>
          <a:p>
            <a:pPr lvl="2">
              <a:defRPr/>
            </a:pPr>
            <a:r>
              <a:rPr lang="cs-CZ" sz="1800" dirty="0"/>
              <a:t>Produkce v Asii roste - Indie</a:t>
            </a:r>
          </a:p>
          <a:p>
            <a:pPr marL="708660" lvl="1" indent="-342900"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sah 2">
            <a:extLst>
              <a:ext uri="{FF2B5EF4-FFF2-40B4-BE49-F238E27FC236}">
                <a16:creationId xmlns:a16="http://schemas.microsoft.com/office/drawing/2014/main" id="{D1800419-D028-4086-BE0E-5C95206280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4170" y="1233995"/>
            <a:ext cx="8424862" cy="5254704"/>
          </a:xfrm>
        </p:spPr>
        <p:txBody>
          <a:bodyPr>
            <a:normAutofit fontScale="92500" lnSpcReduction="10000"/>
          </a:bodyPr>
          <a:lstStyle/>
          <a:p>
            <a:pPr marL="708660" lvl="1" indent="-342900">
              <a:defRPr/>
            </a:pPr>
            <a:r>
              <a:rPr lang="cs-CZ" sz="1900" dirty="0"/>
              <a:t>Čajovník</a:t>
            </a:r>
          </a:p>
          <a:p>
            <a:pPr lvl="2">
              <a:defRPr/>
            </a:pPr>
            <a:r>
              <a:rPr lang="cs-CZ" sz="1900" dirty="0"/>
              <a:t>J oblasti monzunové Asie – J a SV Indie, Srí Lanka (2 největší dovozci), V Čína, Japonsko, Indonésie, Vietnam</a:t>
            </a:r>
          </a:p>
          <a:p>
            <a:pPr lvl="2">
              <a:defRPr/>
            </a:pPr>
            <a:r>
              <a:rPr lang="cs-CZ" sz="1900" dirty="0"/>
              <a:t>Afrika – Keňa, Malawi</a:t>
            </a:r>
          </a:p>
          <a:p>
            <a:pPr lvl="2">
              <a:defRPr/>
            </a:pPr>
            <a:r>
              <a:rPr lang="cs-CZ" sz="1900" dirty="0"/>
              <a:t>Dále: Gruzie, Turecko, Argentina</a:t>
            </a:r>
          </a:p>
          <a:p>
            <a:pPr lvl="2">
              <a:defRPr/>
            </a:pPr>
            <a:r>
              <a:rPr lang="cs-CZ" sz="1900" dirty="0"/>
              <a:t>Dovozci – Evropa (z toho 60 % Velká Británie)</a:t>
            </a:r>
          </a:p>
          <a:p>
            <a:pPr marL="708660" lvl="1" indent="-342900">
              <a:defRPr/>
            </a:pPr>
            <a:r>
              <a:rPr lang="cs-CZ" sz="1900" dirty="0"/>
              <a:t>Chmel</a:t>
            </a:r>
          </a:p>
          <a:p>
            <a:pPr lvl="2">
              <a:defRPr/>
            </a:pPr>
            <a:r>
              <a:rPr lang="cs-CZ" sz="1900" dirty="0"/>
              <a:t>Surovina pro výrobu piva</a:t>
            </a:r>
          </a:p>
          <a:p>
            <a:pPr lvl="2">
              <a:defRPr/>
            </a:pPr>
            <a:r>
              <a:rPr lang="cs-CZ" sz="1900" dirty="0"/>
              <a:t>Nížiny mírného pásma na obou polokoulích</a:t>
            </a:r>
          </a:p>
          <a:p>
            <a:pPr lvl="2">
              <a:defRPr/>
            </a:pPr>
            <a:r>
              <a:rPr lang="cs-CZ" sz="1900" dirty="0"/>
              <a:t>Hl. pěstitelská oblast – Evropa –  až 50 % produkce, ale podíl se snižuje ve prospěch USA a Číny</a:t>
            </a:r>
          </a:p>
          <a:p>
            <a:pPr lvl="2">
              <a:defRPr/>
            </a:pPr>
            <a:r>
              <a:rPr lang="cs-CZ" sz="1900" dirty="0"/>
              <a:t>Evropa – Německo (největší světový producent), ČR, Polsko, Velká Británie </a:t>
            </a:r>
          </a:p>
          <a:p>
            <a:pPr>
              <a:defRPr/>
            </a:pPr>
            <a:endParaRPr lang="cs-CZ" sz="1900" dirty="0"/>
          </a:p>
          <a:p>
            <a:pPr>
              <a:defRPr/>
            </a:pPr>
            <a:r>
              <a:rPr lang="cs-CZ" sz="1900" dirty="0"/>
              <a:t>2. Látky užívané ke kořenění jídel</a:t>
            </a:r>
          </a:p>
          <a:p>
            <a:pPr marL="708660" lvl="1" indent="-342900">
              <a:defRPr/>
            </a:pPr>
            <a:r>
              <a:rPr lang="cs-CZ" sz="1900" dirty="0"/>
              <a:t>Různé druhy koření</a:t>
            </a:r>
          </a:p>
          <a:p>
            <a:pPr marL="708660" lvl="1" indent="-342900">
              <a:defRPr/>
            </a:pPr>
            <a:r>
              <a:rPr lang="cs-CZ" sz="1900" dirty="0"/>
              <a:t>Dříve významných artiklem světového obchodu, v současné době objemem klesá</a:t>
            </a:r>
          </a:p>
          <a:p>
            <a:pPr marL="708660" lvl="1" indent="-342900">
              <a:defRPr/>
            </a:pPr>
            <a:r>
              <a:rPr lang="cs-CZ" sz="1900" dirty="0"/>
              <a:t>Nejvýznamnější – pepř, nové koření, vanilka, hřebíček, zázvor, skořice…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2D3C455F-3107-4273-8D96-D42EA030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632" y="104313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POCHUTINY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B982FD83-74D4-4842-970B-5207D4CA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38" y="260349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PLODINY K PRŮMYSLOVÉMU ZPRACOVÁNÍ</a:t>
            </a:r>
          </a:p>
        </p:txBody>
      </p:sp>
      <p:sp>
        <p:nvSpPr>
          <p:cNvPr id="46083" name="Zástupný symbol pro obsah 2">
            <a:extLst>
              <a:ext uri="{FF2B5EF4-FFF2-40B4-BE49-F238E27FC236}">
                <a16:creationId xmlns:a16="http://schemas.microsoft.com/office/drawing/2014/main" id="{AAA47BC1-7833-4E10-BC1A-F46385FBA5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0838" y="1385611"/>
            <a:ext cx="8713788" cy="49545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/>
              <a:t>Plodiny pro hospodářské využití jako technických </a:t>
            </a:r>
            <a:r>
              <a:rPr lang="cs-CZ" dirty="0" err="1"/>
              <a:t>nepotravinářských</a:t>
            </a:r>
            <a:r>
              <a:rPr lang="cs-CZ" dirty="0"/>
              <a:t> surovin</a:t>
            </a:r>
          </a:p>
          <a:p>
            <a:pPr>
              <a:defRPr/>
            </a:pPr>
            <a:r>
              <a:rPr lang="cs-CZ" dirty="0"/>
              <a:t>A) Kultury a plodiny textilní</a:t>
            </a:r>
          </a:p>
          <a:p>
            <a:pPr marL="708660" lvl="1" indent="-342900">
              <a:defRPr/>
            </a:pPr>
            <a:r>
              <a:rPr lang="cs-CZ" dirty="0"/>
              <a:t>Cca 10 % světového obchodu ze zem. produkty</a:t>
            </a:r>
          </a:p>
          <a:p>
            <a:pPr marL="708660" lvl="1" indent="-342900">
              <a:defRPr/>
            </a:pPr>
            <a:r>
              <a:rPr lang="cs-CZ" dirty="0"/>
              <a:t>S růstem syntetických vláken klesá význam některých rostlinných vláken</a:t>
            </a:r>
          </a:p>
          <a:p>
            <a:pPr marL="708660" lvl="1" indent="-342900">
              <a:defRPr/>
            </a:pPr>
            <a:r>
              <a:rPr lang="cs-CZ" dirty="0"/>
              <a:t>Dělení podle toho, z jakých částí rostlin pocházejí:</a:t>
            </a:r>
          </a:p>
          <a:p>
            <a:pPr lvl="2">
              <a:defRPr/>
            </a:pPr>
            <a:r>
              <a:rPr lang="cs-CZ" dirty="0"/>
              <a:t>Vlákna různých plodů – bavlna, kapok, kokosová vlákna</a:t>
            </a:r>
          </a:p>
          <a:p>
            <a:pPr lvl="2">
              <a:defRPr/>
            </a:pPr>
            <a:r>
              <a:rPr lang="cs-CZ" dirty="0"/>
              <a:t>Vlákna lýková – jemná: len, konopí, ramie; hrubá: juta, </a:t>
            </a:r>
            <a:r>
              <a:rPr lang="cs-CZ" dirty="0" err="1"/>
              <a:t>kenaf</a:t>
            </a:r>
            <a:r>
              <a:rPr lang="cs-CZ" dirty="0"/>
              <a:t> (bombajské konopí)</a:t>
            </a:r>
          </a:p>
          <a:p>
            <a:pPr lvl="2">
              <a:defRPr/>
            </a:pPr>
            <a:r>
              <a:rPr lang="cs-CZ" dirty="0"/>
              <a:t>Vlákna listová – sisal </a:t>
            </a:r>
          </a:p>
          <a:p>
            <a:pPr>
              <a:defRPr/>
            </a:pPr>
            <a:r>
              <a:rPr lang="cs-CZ" dirty="0"/>
              <a:t>B) kaučukovník</a:t>
            </a:r>
          </a:p>
          <a:p>
            <a:pPr>
              <a:defRPr/>
            </a:pPr>
            <a:r>
              <a:rPr lang="cs-CZ" dirty="0"/>
              <a:t>C) tabák</a:t>
            </a:r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Zástupný symbol pro obsah 3" descr="ramie.jpg">
            <a:extLst>
              <a:ext uri="{FF2B5EF4-FFF2-40B4-BE49-F238E27FC236}">
                <a16:creationId xmlns:a16="http://schemas.microsoft.com/office/drawing/2014/main" id="{5F593898-0DF9-4670-920B-A4152E88508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1538" y="404813"/>
            <a:ext cx="3276600" cy="2463800"/>
          </a:xfrm>
        </p:spPr>
      </p:pic>
      <p:sp>
        <p:nvSpPr>
          <p:cNvPr id="44035" name="Obdélník 4">
            <a:extLst>
              <a:ext uri="{FF2B5EF4-FFF2-40B4-BE49-F238E27FC236}">
                <a16:creationId xmlns:a16="http://schemas.microsoft.com/office/drawing/2014/main" id="{4FC7AB7B-0B59-4FF8-8086-7BFA0647E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01" y="2852739"/>
            <a:ext cx="754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ramie</a:t>
            </a:r>
          </a:p>
        </p:txBody>
      </p:sp>
      <p:pic>
        <p:nvPicPr>
          <p:cNvPr id="44036" name="Obrázek 5" descr="kapok.jpg">
            <a:extLst>
              <a:ext uri="{FF2B5EF4-FFF2-40B4-BE49-F238E27FC236}">
                <a16:creationId xmlns:a16="http://schemas.microsoft.com/office/drawing/2014/main" id="{71C1A6F0-0B17-4D20-9541-B5BBED1F0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88914"/>
            <a:ext cx="3263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Obdélník 6">
            <a:extLst>
              <a:ext uri="{FF2B5EF4-FFF2-40B4-BE49-F238E27FC236}">
                <a16:creationId xmlns:a16="http://schemas.microsoft.com/office/drawing/2014/main" id="{75EA3D16-EE6E-4B92-BB0E-1EE77E421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2636839"/>
            <a:ext cx="1892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Kapoková vlákna</a:t>
            </a:r>
          </a:p>
        </p:txBody>
      </p:sp>
      <p:pic>
        <p:nvPicPr>
          <p:cNvPr id="44038" name="Obrázek 7" descr="kenaf.jpg">
            <a:extLst>
              <a:ext uri="{FF2B5EF4-FFF2-40B4-BE49-F238E27FC236}">
                <a16:creationId xmlns:a16="http://schemas.microsoft.com/office/drawing/2014/main" id="{B4A08126-23A2-4B29-A26A-CF6AA95F4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13100"/>
            <a:ext cx="23050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Obdélník 8">
            <a:extLst>
              <a:ext uri="{FF2B5EF4-FFF2-40B4-BE49-F238E27FC236}">
                <a16:creationId xmlns:a16="http://schemas.microsoft.com/office/drawing/2014/main" id="{87676E07-109F-44DB-AD73-A07926FDB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6381750"/>
            <a:ext cx="754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kenaf</a:t>
            </a:r>
          </a:p>
        </p:txBody>
      </p:sp>
      <p:pic>
        <p:nvPicPr>
          <p:cNvPr id="44040" name="Obrázek 9" descr="sisal.jpg">
            <a:extLst>
              <a:ext uri="{FF2B5EF4-FFF2-40B4-BE49-F238E27FC236}">
                <a16:creationId xmlns:a16="http://schemas.microsoft.com/office/drawing/2014/main" id="{53463ED7-2E8E-4456-BBB4-52D4EE085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3141663"/>
            <a:ext cx="2620963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Obdélník 10">
            <a:extLst>
              <a:ext uri="{FF2B5EF4-FFF2-40B4-BE49-F238E27FC236}">
                <a16:creationId xmlns:a16="http://schemas.microsoft.com/office/drawing/2014/main" id="{F8CAB2C4-5BEF-4188-98B7-511BFCE6F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25" y="6381750"/>
            <a:ext cx="1690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Agave sisilana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sah 2">
            <a:extLst>
              <a:ext uri="{FF2B5EF4-FFF2-40B4-BE49-F238E27FC236}">
                <a16:creationId xmlns:a16="http://schemas.microsoft.com/office/drawing/2014/main" id="{7168BFFD-C074-450A-89D8-2BCE06F66D0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56948" y="1526959"/>
            <a:ext cx="9831665" cy="507069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2000" dirty="0"/>
              <a:t>Bavlník</a:t>
            </a:r>
          </a:p>
          <a:p>
            <a:pPr marL="708660" lvl="1" indent="-342900">
              <a:defRPr/>
            </a:pPr>
            <a:r>
              <a:rPr lang="cs-CZ" sz="2000" dirty="0"/>
              <a:t>Nejdůležitější plodina poskytující přírodní textilní surovinu</a:t>
            </a:r>
          </a:p>
          <a:p>
            <a:pPr marL="708660" lvl="1" indent="-342900">
              <a:defRPr/>
            </a:pPr>
            <a:r>
              <a:rPr lang="cs-CZ" sz="2000" dirty="0"/>
              <a:t>Produkce vyšší než všechna ostatní přírodní vlákna dohromady</a:t>
            </a:r>
          </a:p>
          <a:p>
            <a:pPr marL="708660" lvl="1" indent="-342900">
              <a:defRPr/>
            </a:pPr>
            <a:r>
              <a:rPr lang="cs-CZ" sz="2000" dirty="0" err="1"/>
              <a:t>Prům</a:t>
            </a:r>
            <a:r>
              <a:rPr lang="cs-CZ" sz="2000" dirty="0"/>
              <a:t>. zpracování bavlny bylo důležitým článkem první etapy industrializace v Evropě, USA a Japonsku</a:t>
            </a:r>
          </a:p>
          <a:p>
            <a:pPr marL="708660" lvl="1" indent="-342900">
              <a:defRPr/>
            </a:pPr>
            <a:r>
              <a:rPr lang="cs-CZ" sz="2000" dirty="0"/>
              <a:t>Pěstování v tropech a subtropech</a:t>
            </a:r>
          </a:p>
          <a:p>
            <a:pPr marL="708660" lvl="1" indent="-342900">
              <a:defRPr/>
            </a:pPr>
            <a:r>
              <a:rPr lang="cs-CZ" sz="2000" dirty="0"/>
              <a:t>Náročný na teplo a světlo, vláha v době růstu, sucho a teplo v době zrání -</a:t>
            </a:r>
            <a:r>
              <a:rPr lang="en-US" sz="2000" dirty="0"/>
              <a:t>&gt;</a:t>
            </a:r>
            <a:r>
              <a:rPr lang="cs-CZ" sz="2000" dirty="0"/>
              <a:t> monzunové oblasti</a:t>
            </a:r>
          </a:p>
          <a:p>
            <a:pPr marL="708660" lvl="1" indent="-342900">
              <a:defRPr/>
            </a:pPr>
            <a:r>
              <a:rPr lang="cs-CZ" sz="2000" dirty="0"/>
              <a:t>Asie – Čína (největší světový producent); J Asie – Indie, Pákistán; Turecko</a:t>
            </a:r>
          </a:p>
          <a:p>
            <a:pPr marL="708660" lvl="1" indent="-342900">
              <a:defRPr/>
            </a:pPr>
            <a:r>
              <a:rPr lang="cs-CZ" sz="2000" dirty="0"/>
              <a:t>USA – Texas, Kalifornie, Arizona</a:t>
            </a:r>
          </a:p>
          <a:p>
            <a:pPr marL="708660" lvl="1" indent="-342900">
              <a:defRPr/>
            </a:pPr>
            <a:r>
              <a:rPr lang="cs-CZ" sz="2000" dirty="0"/>
              <a:t>Afrika – Egypt</a:t>
            </a:r>
          </a:p>
          <a:p>
            <a:pPr marL="708660" lvl="1" indent="-342900">
              <a:defRPr/>
            </a:pPr>
            <a:r>
              <a:rPr lang="cs-CZ" sz="2000" dirty="0"/>
              <a:t>Uzbekistán, Turkmenistán, Brazílie, Řecko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dirty="0"/>
              <a:t>Juta</a:t>
            </a:r>
          </a:p>
          <a:p>
            <a:pPr marL="708660" lvl="1" indent="-342900">
              <a:defRPr/>
            </a:pPr>
            <a:r>
              <a:rPr lang="cs-CZ" sz="2000" dirty="0"/>
              <a:t>Indie, Bangladéš</a:t>
            </a:r>
          </a:p>
          <a:p>
            <a:pPr>
              <a:defRPr/>
            </a:pPr>
            <a:r>
              <a:rPr lang="cs-CZ" sz="2000" dirty="0"/>
              <a:t>Len</a:t>
            </a:r>
          </a:p>
          <a:p>
            <a:pPr marL="708660" lvl="1" indent="-342900">
              <a:defRPr/>
            </a:pPr>
            <a:r>
              <a:rPr lang="cs-CZ" sz="2000" dirty="0"/>
              <a:t>Čína, Francie, Rusko, Bělorusko</a:t>
            </a:r>
          </a:p>
          <a:p>
            <a:pPr marL="708660" lvl="1" indent="-342900">
              <a:defRPr/>
            </a:pPr>
            <a:endParaRPr lang="cs-CZ" sz="2000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0AD66E1C-B695-4AEC-9CE0-5BEAD1CE9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513" y="331371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PLODINY K PRŮMYSLOVÉMU ZPRACOVÁNÍ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sah 2">
            <a:extLst>
              <a:ext uri="{FF2B5EF4-FFF2-40B4-BE49-F238E27FC236}">
                <a16:creationId xmlns:a16="http://schemas.microsoft.com/office/drawing/2014/main" id="{7A738A20-2A11-4E03-B544-CBE7FC3292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1639" y="1748900"/>
            <a:ext cx="10026974" cy="4848749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2100" dirty="0"/>
              <a:t>Kaučukovník</a:t>
            </a:r>
          </a:p>
          <a:p>
            <a:pPr marL="708660" lvl="1" indent="-342900">
              <a:defRPr/>
            </a:pPr>
            <a:r>
              <a:rPr lang="cs-CZ" sz="2100" dirty="0"/>
              <a:t>Suroviny pro chemický průmysl</a:t>
            </a:r>
          </a:p>
          <a:p>
            <a:pPr marL="708660" lvl="1" indent="-342900">
              <a:defRPr/>
            </a:pPr>
            <a:r>
              <a:rPr lang="cs-CZ" sz="2100" dirty="0"/>
              <a:t>Šťáva kaučukovníku (latex) je surovinou pro výrobu gumových výrobků, hl. pneumatik</a:t>
            </a:r>
          </a:p>
          <a:p>
            <a:pPr marL="708660" lvl="1" indent="-342900">
              <a:defRPr/>
            </a:pPr>
            <a:r>
              <a:rPr lang="cs-CZ" sz="2100" dirty="0"/>
              <a:t>Asie (</a:t>
            </a:r>
            <a:r>
              <a:rPr lang="en-US" sz="2100" dirty="0"/>
              <a:t>&gt;</a:t>
            </a:r>
            <a:r>
              <a:rPr lang="cs-CZ" sz="2100" dirty="0"/>
              <a:t> 90 % produkce) – Thajsko, Indonésie, Malajsie… Indie, Čína</a:t>
            </a:r>
          </a:p>
          <a:p>
            <a:pPr marL="708660" lvl="1" indent="-342900">
              <a:defRPr/>
            </a:pPr>
            <a:r>
              <a:rPr lang="cs-CZ" sz="2100" dirty="0"/>
              <a:t>Afrika – Nigérie, Pobřeží Slonoviny, Libérie</a:t>
            </a:r>
          </a:p>
          <a:p>
            <a:pPr marL="708660" lvl="1" indent="-342900">
              <a:defRPr/>
            </a:pPr>
            <a:r>
              <a:rPr lang="cs-CZ" sz="2100" dirty="0"/>
              <a:t>Brazílie – původní oblast pěstování (dodnes)</a:t>
            </a:r>
          </a:p>
          <a:p>
            <a:pPr marL="708660" lvl="1" indent="-342900">
              <a:defRPr/>
            </a:pPr>
            <a:endParaRPr lang="cs-CZ" sz="2100" dirty="0"/>
          </a:p>
          <a:p>
            <a:pPr>
              <a:defRPr/>
            </a:pPr>
            <a:r>
              <a:rPr lang="cs-CZ" sz="2100" dirty="0"/>
              <a:t>Tabák</a:t>
            </a:r>
          </a:p>
          <a:p>
            <a:pPr marL="708660" lvl="1" indent="-342900">
              <a:defRPr/>
            </a:pPr>
            <a:r>
              <a:rPr lang="cs-CZ" sz="2100" dirty="0"/>
              <a:t>Využití k výrobě kuřiva</a:t>
            </a:r>
          </a:p>
          <a:p>
            <a:pPr marL="708660" lvl="1" indent="-342900">
              <a:defRPr/>
            </a:pPr>
            <a:r>
              <a:rPr lang="cs-CZ" sz="2100" dirty="0"/>
              <a:t>Z listů také postřik na ochranu rostlin proti škůdcům</a:t>
            </a:r>
          </a:p>
          <a:p>
            <a:pPr marL="708660" lvl="1" indent="-342900">
              <a:defRPr/>
            </a:pPr>
            <a:r>
              <a:rPr lang="cs-CZ" sz="2100" dirty="0"/>
              <a:t>Produkce mírně klesá v souvislosti s protikuřáckou kampaní v USA a Evropě</a:t>
            </a:r>
          </a:p>
          <a:p>
            <a:pPr marL="708660" lvl="1" indent="-342900">
              <a:defRPr/>
            </a:pPr>
            <a:r>
              <a:rPr lang="cs-CZ" sz="2100" dirty="0"/>
              <a:t>Asie (62 % produkce) – Čína (1.), Indie, Turecko, Indonésie</a:t>
            </a:r>
          </a:p>
          <a:p>
            <a:pPr marL="708660" lvl="1" indent="-342900">
              <a:defRPr/>
            </a:pPr>
            <a:r>
              <a:rPr lang="cs-CZ" sz="2100" dirty="0"/>
              <a:t>J Amerika (14 %) – Brazílie (2.)</a:t>
            </a:r>
          </a:p>
          <a:p>
            <a:pPr marL="708660" lvl="1" indent="-342900">
              <a:defRPr/>
            </a:pPr>
            <a:r>
              <a:rPr lang="cs-CZ" sz="2100" dirty="0"/>
              <a:t>S Amerika (9 %) – USA</a:t>
            </a:r>
          </a:p>
          <a:p>
            <a:pPr marL="708660" lvl="1" indent="-342900">
              <a:defRPr/>
            </a:pPr>
            <a:r>
              <a:rPr lang="cs-CZ" sz="2100" dirty="0"/>
              <a:t>Evropa – Řecko, Itálie</a:t>
            </a:r>
          </a:p>
          <a:p>
            <a:pPr marL="708660" lvl="1" indent="-342900">
              <a:defRPr/>
            </a:pPr>
            <a:r>
              <a:rPr lang="cs-CZ" sz="2100" dirty="0"/>
              <a:t>Afrika – Zimbabwe, Malawi</a:t>
            </a:r>
          </a:p>
          <a:p>
            <a:pPr marL="708660" lvl="1" indent="-342900"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98F4FAD3-5948-4FC9-BFBE-A449365F1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38" y="260349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PLODINY K PRŮMYSLOVÉMU ZPRACOVÁNÍ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4DDB15BC-FEC6-46D9-8AD9-08C3DB3E6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92" y="298756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ŽIVOČIŠNÁ VÝROBA</a:t>
            </a:r>
          </a:p>
        </p:txBody>
      </p:sp>
      <p:sp>
        <p:nvSpPr>
          <p:cNvPr id="50179" name="Zástupný symbol pro obsah 2">
            <a:extLst>
              <a:ext uri="{FF2B5EF4-FFF2-40B4-BE49-F238E27FC236}">
                <a16:creationId xmlns:a16="http://schemas.microsoft.com/office/drawing/2014/main" id="{3A979462-9384-439A-BEFA-C286A3ED00A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78492" y="1402950"/>
            <a:ext cx="8713788" cy="5026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100" dirty="0"/>
              <a:t>Vznikla v procesu domestikace divokých zvířat</a:t>
            </a:r>
          </a:p>
          <a:p>
            <a:pPr>
              <a:defRPr/>
            </a:pPr>
            <a:r>
              <a:rPr lang="cs-CZ" sz="2100" dirty="0"/>
              <a:t>V </a:t>
            </a:r>
            <a:r>
              <a:rPr lang="cs-CZ" sz="2100" dirty="0" err="1"/>
              <a:t>hosp</a:t>
            </a:r>
            <a:r>
              <a:rPr lang="cs-CZ" sz="2100" dirty="0"/>
              <a:t>. vyspělých státech je hl. článkem zemědělství, technologiemi se blíží průmyslové výrobě  </a:t>
            </a:r>
            <a:r>
              <a:rPr lang="cs-CZ" sz="2100" dirty="0">
                <a:solidFill>
                  <a:srgbClr val="FF0000"/>
                </a:solidFill>
              </a:rPr>
              <a:t>x</a:t>
            </a:r>
            <a:r>
              <a:rPr lang="cs-CZ" sz="2100" dirty="0"/>
              <a:t>  nomádský pastevní chov</a:t>
            </a:r>
          </a:p>
          <a:p>
            <a:pPr>
              <a:defRPr/>
            </a:pPr>
            <a:r>
              <a:rPr lang="cs-CZ" sz="2100" dirty="0"/>
              <a:t>Územně rozšířenější než ostatní obory – krmivovou základnou jsou pastviny (1/5 souše)</a:t>
            </a:r>
          </a:p>
          <a:p>
            <a:pPr>
              <a:defRPr/>
            </a:pPr>
            <a:r>
              <a:rPr lang="cs-CZ" sz="2100" dirty="0"/>
              <a:t>Zdroj potravin (bílkoviny) i průmyslových surovin</a:t>
            </a:r>
          </a:p>
          <a:p>
            <a:pPr>
              <a:defRPr/>
            </a:pPr>
            <a:endParaRPr lang="cs-CZ" sz="2100" dirty="0"/>
          </a:p>
          <a:p>
            <a:pPr marL="0" indent="0"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DE5920EA-955F-4136-A49D-1CFDE0AD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02" y="260349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ŽIVOČIŠNÁ VÝROBA – EXTENZIVNÍ TYP</a:t>
            </a:r>
          </a:p>
        </p:txBody>
      </p:sp>
      <p:sp>
        <p:nvSpPr>
          <p:cNvPr id="51203" name="Zástupný symbol pro obsah 2">
            <a:extLst>
              <a:ext uri="{FF2B5EF4-FFF2-40B4-BE49-F238E27FC236}">
                <a16:creationId xmlns:a16="http://schemas.microsoft.com/office/drawing/2014/main" id="{31DE5D5F-D3B0-415D-B187-5AE3BE50064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4002" y="1314174"/>
            <a:ext cx="8311549" cy="5026025"/>
          </a:xfrm>
        </p:spPr>
        <p:txBody>
          <a:bodyPr>
            <a:normAutofit fontScale="70000" lnSpcReduction="20000"/>
          </a:bodyPr>
          <a:lstStyle/>
          <a:p>
            <a:pPr marL="251460" indent="-342900">
              <a:defRPr/>
            </a:pPr>
            <a:r>
              <a:rPr lang="cs-CZ" sz="2500" b="1" dirty="0"/>
              <a:t>Kočovný </a:t>
            </a:r>
          </a:p>
          <a:p>
            <a:pPr lvl="1">
              <a:defRPr/>
            </a:pPr>
            <a:r>
              <a:rPr lang="cs-CZ" sz="2500" dirty="0"/>
              <a:t>hl. suché oblasti – </a:t>
            </a:r>
            <a:r>
              <a:rPr lang="cs-CZ" sz="2500" dirty="0" err="1"/>
              <a:t>obl</a:t>
            </a:r>
            <a:r>
              <a:rPr lang="cs-CZ" sz="2500" dirty="0"/>
              <a:t>. Afriky, JZ – </a:t>
            </a:r>
            <a:r>
              <a:rPr lang="cs-CZ" sz="2500" dirty="0" err="1"/>
              <a:t>stř</a:t>
            </a:r>
            <a:r>
              <a:rPr lang="cs-CZ" sz="2500" dirty="0"/>
              <a:t>. Asie</a:t>
            </a:r>
          </a:p>
          <a:p>
            <a:pPr lvl="1">
              <a:defRPr/>
            </a:pPr>
            <a:r>
              <a:rPr lang="cs-CZ" sz="2500" dirty="0"/>
              <a:t>Umožnil značný růst stavu dobytka a využití nových oblastí</a:t>
            </a:r>
          </a:p>
          <a:p>
            <a:pPr lvl="1">
              <a:defRPr/>
            </a:pPr>
            <a:r>
              <a:rPr lang="cs-CZ" sz="2500" dirty="0"/>
              <a:t>Kočovníci provází stáda po jejich trasách – souvisí s rozložením pastvin</a:t>
            </a:r>
          </a:p>
          <a:p>
            <a:pPr lvl="1">
              <a:defRPr/>
            </a:pPr>
            <a:r>
              <a:rPr lang="cs-CZ" sz="2500" dirty="0"/>
              <a:t>Kočovníci sobů – rychle mizí – subarktické oblasti</a:t>
            </a:r>
            <a:endParaRPr lang="cs-CZ" sz="2500" b="1" dirty="0"/>
          </a:p>
          <a:p>
            <a:pPr marL="251460" indent="-342900">
              <a:defRPr/>
            </a:pPr>
            <a:r>
              <a:rPr lang="cs-CZ" sz="2500" b="1" dirty="0"/>
              <a:t>Polokočovný systém</a:t>
            </a:r>
          </a:p>
          <a:p>
            <a:pPr lvl="1">
              <a:defRPr/>
            </a:pPr>
            <a:r>
              <a:rPr lang="cs-CZ" sz="2500" dirty="0"/>
              <a:t>Rozvinul se v nomádských oblastech  </a:t>
            </a:r>
            <a:r>
              <a:rPr lang="cs-CZ" sz="2500" dirty="0" err="1"/>
              <a:t>soc</a:t>
            </a:r>
            <a:r>
              <a:rPr lang="cs-CZ" sz="2500" dirty="0"/>
              <a:t>. světa – Kazachstán, Mongolsko, Z Čína</a:t>
            </a:r>
          </a:p>
          <a:p>
            <a:pPr lvl="1">
              <a:defRPr/>
            </a:pPr>
            <a:r>
              <a:rPr lang="cs-CZ" sz="2500" dirty="0"/>
              <a:t>Nekočují celoročně, část roku se o ně stará stát</a:t>
            </a:r>
          </a:p>
          <a:p>
            <a:pPr marL="251460" indent="-342900">
              <a:defRPr/>
            </a:pPr>
            <a:r>
              <a:rPr lang="cs-CZ" sz="2500" b="1" dirty="0" err="1"/>
              <a:t>Transhumance</a:t>
            </a:r>
            <a:endParaRPr lang="cs-CZ" sz="2500" b="1" dirty="0"/>
          </a:p>
          <a:p>
            <a:pPr lvl="1">
              <a:defRPr/>
            </a:pPr>
            <a:r>
              <a:rPr lang="cs-CZ" sz="2500" dirty="0"/>
              <a:t>Pravidelné sezónní přesuny dobytka mezi nížinami a horami</a:t>
            </a:r>
          </a:p>
          <a:p>
            <a:pPr lvl="1">
              <a:defRPr/>
            </a:pPr>
            <a:r>
              <a:rPr lang="cs-CZ" sz="2500" dirty="0"/>
              <a:t>Chybí spolupráce se zemědělstvím – ve </a:t>
            </a:r>
            <a:r>
              <a:rPr lang="cs-CZ" sz="2500" dirty="0" err="1"/>
              <a:t>vysp</a:t>
            </a:r>
            <a:r>
              <a:rPr lang="cs-CZ" sz="2500" dirty="0"/>
              <a:t>. zemích  např. USA, Středomoří…</a:t>
            </a:r>
          </a:p>
          <a:p>
            <a:pPr lvl="1">
              <a:defRPr/>
            </a:pPr>
            <a:r>
              <a:rPr lang="cs-CZ" sz="2500" dirty="0"/>
              <a:t>Zvířata jsou převezena do sezónně výhodnějších oblastí</a:t>
            </a:r>
          </a:p>
          <a:p>
            <a:pPr marL="251460" indent="-342900">
              <a:defRPr/>
            </a:pPr>
            <a:r>
              <a:rPr lang="cs-CZ" sz="2500" b="1" dirty="0"/>
              <a:t>Moderní extenzivní chov</a:t>
            </a:r>
          </a:p>
          <a:p>
            <a:pPr lvl="1">
              <a:defRPr/>
            </a:pPr>
            <a:r>
              <a:rPr lang="cs-CZ" sz="2500" dirty="0"/>
              <a:t>Na kvalitních pastvinách – pampy J Ameriky – Argentina, Brazílie</a:t>
            </a:r>
          </a:p>
          <a:p>
            <a:pPr lvl="1">
              <a:defRPr/>
            </a:pPr>
            <a:r>
              <a:rPr lang="cs-CZ" sz="2500" dirty="0"/>
              <a:t>USA, Nový Zéland – ovce</a:t>
            </a:r>
          </a:p>
          <a:p>
            <a:pPr lvl="1">
              <a:defRPr/>
            </a:pPr>
            <a:r>
              <a:rPr lang="cs-CZ" sz="2500" dirty="0"/>
              <a:t>Nachází se daleko mimo centra spotřeby</a:t>
            </a:r>
          </a:p>
          <a:p>
            <a:pPr lvl="1">
              <a:defRPr/>
            </a:pPr>
            <a:r>
              <a:rPr lang="cs-CZ" sz="2500" dirty="0"/>
              <a:t>Pracovní náklady na jednotku přírůstku jsou nízké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DE5920EA-955F-4136-A49D-1CFDE0AD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002" y="260349"/>
            <a:ext cx="81534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ŽIVOČIŠNÁ VÝROBA – INTENZIVNÍ TYP</a:t>
            </a:r>
          </a:p>
        </p:txBody>
      </p:sp>
      <p:sp>
        <p:nvSpPr>
          <p:cNvPr id="51203" name="Zástupný symbol pro obsah 2">
            <a:extLst>
              <a:ext uri="{FF2B5EF4-FFF2-40B4-BE49-F238E27FC236}">
                <a16:creationId xmlns:a16="http://schemas.microsoft.com/office/drawing/2014/main" id="{31DE5D5F-D3B0-415D-B187-5AE3BE50064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4002" y="1314174"/>
            <a:ext cx="8311549" cy="502602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sz="2500" b="1" dirty="0"/>
              <a:t>Alpský typ</a:t>
            </a:r>
          </a:p>
          <a:p>
            <a:pPr lvl="1">
              <a:defRPr/>
            </a:pPr>
            <a:r>
              <a:rPr lang="cs-CZ" sz="2500" dirty="0"/>
              <a:t>Hl. </a:t>
            </a:r>
            <a:r>
              <a:rPr lang="cs-CZ" sz="2500" dirty="0" err="1"/>
              <a:t>výdojný</a:t>
            </a:r>
            <a:r>
              <a:rPr lang="cs-CZ" sz="2500" dirty="0"/>
              <a:t> chov skotu</a:t>
            </a:r>
          </a:p>
          <a:p>
            <a:pPr lvl="1">
              <a:defRPr/>
            </a:pPr>
            <a:r>
              <a:rPr lang="cs-CZ" sz="2500" dirty="0"/>
              <a:t>Léto – na pastvinách v horách, v zimě – dole – farmáři zde schraňují krmivo</a:t>
            </a:r>
          </a:p>
          <a:p>
            <a:pPr lvl="1">
              <a:defRPr/>
            </a:pPr>
            <a:r>
              <a:rPr lang="cs-CZ" sz="2500" dirty="0"/>
              <a:t>Podobný typ i ve Skandinávii i u nás</a:t>
            </a:r>
          </a:p>
          <a:p>
            <a:pPr>
              <a:defRPr/>
            </a:pPr>
            <a:r>
              <a:rPr lang="cs-CZ" sz="2500" b="1" dirty="0"/>
              <a:t>Stájový doplňkový</a:t>
            </a:r>
          </a:p>
          <a:p>
            <a:pPr lvl="1">
              <a:defRPr/>
            </a:pPr>
            <a:r>
              <a:rPr lang="cs-CZ" sz="2500" dirty="0"/>
              <a:t>V hustěji zalidněných oblastech – hl. Evropa – koncentrace ve stájích</a:t>
            </a:r>
          </a:p>
          <a:p>
            <a:pPr lvl="1">
              <a:defRPr/>
            </a:pPr>
            <a:r>
              <a:rPr lang="cs-CZ" sz="2500" dirty="0" err="1"/>
              <a:t>Org</a:t>
            </a:r>
            <a:r>
              <a:rPr lang="cs-CZ" sz="2500" dirty="0"/>
              <a:t>. hnojiva</a:t>
            </a:r>
          </a:p>
          <a:p>
            <a:pPr>
              <a:defRPr/>
            </a:pPr>
            <a:r>
              <a:rPr lang="cs-CZ" sz="2500" b="1" dirty="0"/>
              <a:t>Stájový nadřízený rostlinné výrobě</a:t>
            </a:r>
          </a:p>
          <a:p>
            <a:pPr lvl="1">
              <a:defRPr/>
            </a:pPr>
            <a:r>
              <a:rPr lang="cs-CZ" sz="2500" dirty="0"/>
              <a:t>S, Z Evropa, USA, někdy N. Zéland, J Amerika</a:t>
            </a:r>
          </a:p>
          <a:p>
            <a:pPr lvl="1">
              <a:defRPr/>
            </a:pPr>
            <a:r>
              <a:rPr lang="cs-CZ" sz="2500" dirty="0"/>
              <a:t>Velké množství krmiva z RV díky dobrým přírodním podmínkám</a:t>
            </a:r>
          </a:p>
          <a:p>
            <a:pPr lvl="1">
              <a:defRPr/>
            </a:pPr>
            <a:r>
              <a:rPr lang="cs-CZ" sz="2500" dirty="0"/>
              <a:t>Chovatelé se starají o produkci mléka, masa…</a:t>
            </a:r>
          </a:p>
          <a:p>
            <a:pPr>
              <a:defRPr/>
            </a:pPr>
            <a:r>
              <a:rPr lang="cs-CZ" sz="2500" b="1" dirty="0"/>
              <a:t>Velká dobytčí jednotka (VDJ)</a:t>
            </a:r>
          </a:p>
          <a:p>
            <a:pPr marL="708660" lvl="1" indent="-342900">
              <a:defRPr/>
            </a:pPr>
            <a:r>
              <a:rPr lang="cs-CZ" sz="2500" dirty="0"/>
              <a:t>Přepočet stavů počtu zvířat pro jejich porovnání v regionech</a:t>
            </a:r>
          </a:p>
          <a:p>
            <a:pPr marL="708660" lvl="1" indent="-342900">
              <a:defRPr/>
            </a:pPr>
            <a:r>
              <a:rPr lang="cs-CZ" sz="2500" dirty="0"/>
              <a:t>500 kg živé váhy zvířete. Přepočet je dán koeficientem podle tabulek a průměrné hmotnosti zvířete. Při výpočtu dělíme průměrnou hmotnost zvířete (např. ovce 50 kg) hmotností jedné dobytčí jednotky (tj. 500 kg), tedy 50/500 = 0,1. Např. na ovci tak připadá 0,1 VDJ. </a:t>
            </a:r>
          </a:p>
          <a:p>
            <a:pPr marL="708660" lvl="1" indent="-342900">
              <a:defRPr/>
            </a:pPr>
            <a:r>
              <a:rPr lang="cs-CZ" sz="2500" dirty="0"/>
              <a:t>Kráva = 1, ovce = 0,1, drůbež = 0,004, velbloud = 1,1, prase = 0,2</a:t>
            </a:r>
          </a:p>
          <a:p>
            <a:pPr lvl="1">
              <a:defRPr/>
            </a:pPr>
            <a:endParaRPr lang="cs-CZ" sz="2500" dirty="0"/>
          </a:p>
          <a:p>
            <a:pPr>
              <a:defRPr/>
            </a:pPr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36013128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239980D5-603D-41DC-8FF3-A454F2EEF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13" y="326254"/>
            <a:ext cx="10487271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000" dirty="0"/>
              <a:t>NÁBOŽENSKÝ VLIV NA ROZVOJ A ROZMÍSTNĚNÍ ŽIVOČIŠNÉ VÝROBY</a:t>
            </a:r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DF01186B-60C1-420B-AA40-37295A83144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9612" y="1316854"/>
            <a:ext cx="11179731" cy="5421297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sz="2300" b="1" dirty="0"/>
              <a:t>JUDAISMUS </a:t>
            </a:r>
            <a:endParaRPr lang="cs-CZ" sz="2300" dirty="0"/>
          </a:p>
          <a:p>
            <a:pPr marL="651510" lvl="1" indent="-285750">
              <a:defRPr/>
            </a:pPr>
            <a:r>
              <a:rPr lang="cs-CZ" sz="2300" dirty="0"/>
              <a:t>židé o Velikonocích jedí beránka a nekvašené chleby, aby si připomněli vysvobození svých předků z egyptského zajetí</a:t>
            </a:r>
          </a:p>
          <a:p>
            <a:pPr marL="651510" lvl="1" indent="-285750">
              <a:defRPr/>
            </a:pPr>
            <a:r>
              <a:rPr lang="cs-CZ" sz="2300" dirty="0"/>
              <a:t>židé nesmí jíst některé druhy potravin (vepřové maso, nešupinaté mořské ryby apod.)</a:t>
            </a:r>
          </a:p>
          <a:p>
            <a:pPr>
              <a:defRPr/>
            </a:pPr>
            <a:r>
              <a:rPr lang="cs-CZ" sz="2300" b="1" dirty="0"/>
              <a:t>KŘESŤANSTVÍ</a:t>
            </a:r>
            <a:endParaRPr lang="cs-CZ" sz="2300" dirty="0"/>
          </a:p>
          <a:p>
            <a:pPr marL="651510" lvl="1" indent="-285750">
              <a:defRPr/>
            </a:pPr>
            <a:r>
              <a:rPr lang="cs-CZ" sz="2300" dirty="0"/>
              <a:t>Půst v pátek (zdržení se masitých pokrmů a přísný půst na velké svátky jako vánoce, velikonoce atd.)</a:t>
            </a:r>
          </a:p>
          <a:p>
            <a:pPr>
              <a:defRPr/>
            </a:pPr>
            <a:r>
              <a:rPr lang="cs-CZ" sz="2300" b="1" dirty="0"/>
              <a:t>ISLÁM</a:t>
            </a:r>
            <a:endParaRPr lang="cs-CZ" sz="2300" dirty="0"/>
          </a:p>
          <a:p>
            <a:pPr marL="651510" lvl="1" indent="-285750">
              <a:defRPr/>
            </a:pPr>
            <a:r>
              <a:rPr lang="cs-CZ" sz="2300" dirty="0"/>
              <a:t>Muslimové mají zakázáno jíst vepřové maso a pít alkoholické nápoje</a:t>
            </a:r>
          </a:p>
          <a:p>
            <a:pPr marL="651510" lvl="1" indent="-285750">
              <a:defRPr/>
            </a:pPr>
            <a:r>
              <a:rPr lang="cs-CZ" sz="2300" dirty="0"/>
              <a:t>posvátným měsícem je pro muslimy ramadán - během tohoto měsíce musí muslim dodržovat od východu slunce do západu přísný půst (v nočních hodinách není nijak omezován)</a:t>
            </a:r>
          </a:p>
          <a:p>
            <a:pPr>
              <a:defRPr/>
            </a:pPr>
            <a:r>
              <a:rPr lang="cs-CZ" sz="2300" b="1" dirty="0"/>
              <a:t>BUDDHISMUS</a:t>
            </a:r>
            <a:endParaRPr lang="cs-CZ" sz="2300" dirty="0"/>
          </a:p>
          <a:p>
            <a:pPr marL="651510" lvl="1" indent="-285750">
              <a:defRPr/>
            </a:pPr>
            <a:r>
              <a:rPr lang="cs-CZ" sz="2300" dirty="0"/>
              <a:t>buddhismus zakazuje zabíjet živé tvory a požívat opojné nápoje</a:t>
            </a:r>
          </a:p>
          <a:p>
            <a:pPr>
              <a:defRPr/>
            </a:pPr>
            <a:r>
              <a:rPr lang="cs-CZ" sz="2300" b="1" dirty="0"/>
              <a:t>PŘÍRODNÍ (TRADIČNÍ) NÁBOŽENSTVÍ</a:t>
            </a:r>
            <a:endParaRPr lang="cs-CZ" sz="2300" dirty="0"/>
          </a:p>
          <a:p>
            <a:pPr marL="651510" lvl="1" indent="-285750">
              <a:defRPr/>
            </a:pPr>
            <a:r>
              <a:rPr lang="cs-CZ" sz="2300" dirty="0"/>
              <a:t>věří, že i některá zvířata mají duši, proto se např. nesmí lovit</a:t>
            </a:r>
          </a:p>
          <a:p>
            <a:pPr marL="651510" lvl="1" indent="-285750">
              <a:defRPr/>
            </a:pPr>
            <a:r>
              <a:rPr lang="cs-CZ" sz="2300" dirty="0"/>
              <a:t>animismus je víra v přítomnost duše v různých přírodních jevech, úkazech a útvarech (blesk, řeka, Slunce, posvátný druh zvířat), tyto objekty disponují podle animistické víry nadpřirozenými schopnostmi, je si je třeba obvykle naklonit nějakou obětí či rituálem</a:t>
            </a:r>
          </a:p>
          <a:p>
            <a:pPr>
              <a:defRPr/>
            </a:pPr>
            <a:r>
              <a:rPr lang="cs-CZ" sz="2300" b="1" dirty="0"/>
              <a:t>HINDUISMUS</a:t>
            </a:r>
            <a:endParaRPr lang="cs-CZ" sz="2300" dirty="0"/>
          </a:p>
          <a:p>
            <a:pPr marL="651510" lvl="1" indent="-285750">
              <a:defRPr/>
            </a:pPr>
            <a:r>
              <a:rPr lang="cs-CZ" sz="2300" dirty="0"/>
              <a:t>hinduisté věří v převtělení duše i do zvířat, jsou obvykle vegetariáni; oběti v chrámech se proto sestávají z pálení vonných tyčinek a květinových obětí</a:t>
            </a:r>
          </a:p>
          <a:p>
            <a:pPr marL="651510" lvl="1" indent="-285750">
              <a:defRPr/>
            </a:pPr>
            <a:r>
              <a:rPr lang="cs-CZ" sz="2300" dirty="0"/>
              <a:t>hinduisté věří, že krávy jsou posvátné </a:t>
            </a:r>
            <a:r>
              <a:rPr lang="cs-CZ" sz="2300" dirty="0">
                <a:sym typeface="Wingdings" panose="05000000000000000000" pitchFamily="2" charset="2"/>
              </a:rPr>
              <a:t> </a:t>
            </a:r>
            <a:r>
              <a:rPr lang="cs-CZ" sz="2300" dirty="0"/>
              <a:t>hinduisté mají zakázáno zabíjet dobytek. Zabitím krávy by totiž porušili posvátné tabu hinduismu. Krávy jsou zdrojem mléka, zapřahují se k orbě a velmi důležitý je jejich trus. </a:t>
            </a:r>
          </a:p>
          <a:p>
            <a:pPr>
              <a:defRPr/>
            </a:pPr>
            <a:r>
              <a:rPr lang="cs-CZ" sz="2300" b="1" dirty="0"/>
              <a:t>NÁBOŽENSTVÍ STARÝCH SLOVANŮ</a:t>
            </a:r>
            <a:endParaRPr lang="cs-CZ" sz="2300" dirty="0"/>
          </a:p>
          <a:p>
            <a:pPr marL="651510" lvl="1" indent="-285750">
              <a:defRPr/>
            </a:pPr>
            <a:r>
              <a:rPr lang="cs-CZ" sz="2300" dirty="0"/>
              <a:t>pokrmy při večeři obvykle bývají nemasité </a:t>
            </a:r>
          </a:p>
          <a:p>
            <a:pPr marL="651510" lvl="1" indent="-285750">
              <a:defRPr/>
            </a:pPr>
            <a:r>
              <a:rPr lang="cs-CZ" sz="2300" dirty="0"/>
              <a:t>u jižních a částečně též u východních Slovanů je pro den Božího narození dosvědčeno obětování prasete</a:t>
            </a:r>
          </a:p>
          <a:p>
            <a:pPr marL="651510" lvl="1" indent="-285750">
              <a:defRPr/>
            </a:pPr>
            <a:r>
              <a:rPr lang="cs-CZ" sz="2300" dirty="0"/>
              <a:t>To dosvědčuje i české rčení o vánočním </a:t>
            </a:r>
            <a:r>
              <a:rPr lang="cs-CZ" sz="2300" i="1" dirty="0"/>
              <a:t>zlatém prasátku</a:t>
            </a:r>
            <a:r>
              <a:rPr lang="cs-CZ" sz="2300" dirty="0"/>
              <a:t>. I v Čechách se v tomto období hojně konaly vepřové zabíjačky. </a:t>
            </a:r>
          </a:p>
          <a:p>
            <a:pPr marL="651510" lvl="1" indent="-285750">
              <a:defRPr/>
            </a:pPr>
            <a:endParaRPr lang="cs-CZ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E847874-5BB7-4075-A6F2-E5826380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82" y="155878"/>
            <a:ext cx="11100046" cy="868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latin typeface="Arial" charset="0"/>
              </a:rPr>
              <a:t>TYPOLOGIE SVĚTOVÉHO ZEMĚDĚLSTVÍ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1AD4C3D-9141-43AD-B8E6-04802CF689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47850" y="1447800"/>
            <a:ext cx="84963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1800">
              <a:latin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cs-CZ" altLang="cs-CZ" sz="1700">
              <a:latin typeface="Arial" panose="020B0604020202020204" pitchFamily="34" charset="0"/>
            </a:endParaRP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0143557-476B-46F2-BB2C-9D64743F79E3}"/>
              </a:ext>
            </a:extLst>
          </p:cNvPr>
          <p:cNvSpPr>
            <a:spLocks/>
          </p:cNvSpPr>
          <p:nvPr/>
        </p:nvSpPr>
        <p:spPr bwMode="auto">
          <a:xfrm>
            <a:off x="133165" y="1251752"/>
            <a:ext cx="11896078" cy="541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47688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400" b="1" dirty="0">
                <a:latin typeface="+mn-lt"/>
              </a:rPr>
              <a:t>1. </a:t>
            </a:r>
            <a:r>
              <a:rPr lang="cs-CZ" altLang="cs-CZ" sz="1400" b="1" dirty="0" err="1">
                <a:latin typeface="+mn-lt"/>
              </a:rPr>
              <a:t>Nomadické</a:t>
            </a:r>
            <a:r>
              <a:rPr lang="cs-CZ" altLang="cs-CZ" sz="1400" b="1" dirty="0">
                <a:latin typeface="+mn-lt"/>
              </a:rPr>
              <a:t> zemědělství</a:t>
            </a:r>
            <a:r>
              <a:rPr lang="cs-CZ" altLang="cs-CZ" sz="1400" dirty="0">
                <a:latin typeface="+mn-lt"/>
              </a:rPr>
              <a:t> (migrační pastevectví ovcí a koz) – S Afrika, Střední Východ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400" b="1" dirty="0">
                <a:latin typeface="+mn-lt"/>
              </a:rPr>
              <a:t>2. Tradiční rotační samozásobitelský naturální výrobní typ</a:t>
            </a:r>
            <a:r>
              <a:rPr lang="cs-CZ" altLang="cs-CZ" sz="1400" dirty="0">
                <a:latin typeface="+mn-lt"/>
              </a:rPr>
              <a:t> (lov, sběr, ozim-jař-úhor) – ostrůvkovitě po celém světě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400" b="1" dirty="0">
                <a:latin typeface="+mn-lt"/>
              </a:rPr>
              <a:t>3. Tradiční intenzivní samozásobitelské zemědělství malých závodů</a:t>
            </a:r>
            <a:r>
              <a:rPr lang="cs-CZ" altLang="cs-CZ" sz="1400" dirty="0">
                <a:latin typeface="+mn-lt"/>
              </a:rPr>
              <a:t> (převaha ruční práce, vysoké zornění půdy, 2-3 úrody za rok) – Japonsko, Taiwan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400" b="1" dirty="0">
                <a:latin typeface="+mn-lt"/>
              </a:rPr>
              <a:t>4. Tradiční smíšené zemědělství malých závodů</a:t>
            </a:r>
            <a:r>
              <a:rPr lang="cs-CZ" altLang="cs-CZ" sz="1400" dirty="0">
                <a:latin typeface="+mn-lt"/>
              </a:rPr>
              <a:t> (hl. malí výrobci, střídání kultur, pastviny, závlahy) – Středomoří S Afrika, J Amerika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400" b="1" dirty="0">
                <a:latin typeface="+mn-lt"/>
              </a:rPr>
              <a:t>5. Tradiční </a:t>
            </a:r>
            <a:r>
              <a:rPr lang="cs-CZ" altLang="cs-CZ" sz="1400" b="1" dirty="0" err="1">
                <a:latin typeface="+mn-lt"/>
              </a:rPr>
              <a:t>polotržní</a:t>
            </a:r>
            <a:r>
              <a:rPr lang="cs-CZ" altLang="cs-CZ" sz="1400" b="1" dirty="0">
                <a:latin typeface="+mn-lt"/>
              </a:rPr>
              <a:t> zemědělství specializované</a:t>
            </a:r>
            <a:r>
              <a:rPr lang="cs-CZ" altLang="cs-CZ" sz="1400" dirty="0">
                <a:latin typeface="+mn-lt"/>
              </a:rPr>
              <a:t> (specializace na RV, vysoký podíl trvalých kultur – bavlna) – J Amerika, S+V Afrika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400" b="1" dirty="0">
                <a:latin typeface="+mn-lt"/>
              </a:rPr>
              <a:t>6. Tradiční zemědělství latifundií</a:t>
            </a:r>
            <a:r>
              <a:rPr lang="cs-CZ" altLang="cs-CZ" sz="1400" dirty="0">
                <a:latin typeface="+mn-lt"/>
              </a:rPr>
              <a:t> (RV x ŽV, koncentrace půdy, stupeň produktivity malý) – J Evropa, J Amerika</a:t>
            </a:r>
            <a:endParaRPr lang="cs-CZ" altLang="cs-CZ" sz="1300" b="1" dirty="0">
              <a:latin typeface="+mn-lt"/>
            </a:endParaRP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300" b="1" dirty="0">
                <a:latin typeface="+mn-lt"/>
              </a:rPr>
              <a:t>7. Plantážní zemědělství</a:t>
            </a:r>
            <a:r>
              <a:rPr lang="cs-CZ" altLang="cs-CZ" sz="1300" dirty="0">
                <a:latin typeface="+mn-lt"/>
              </a:rPr>
              <a:t> (tradiční x moderní, využití práce otroků, cukrová třtina, káva, kakao, kaučuk) –tropické oblasti Ameriky, Asie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300" b="1" dirty="0">
                <a:latin typeface="+mn-lt"/>
              </a:rPr>
              <a:t>8. Tržní zemědělská malovýroba</a:t>
            </a:r>
            <a:r>
              <a:rPr lang="cs-CZ" altLang="cs-CZ" sz="1300" dirty="0">
                <a:latin typeface="+mn-lt"/>
              </a:rPr>
              <a:t> (základem rodinné farmy, vysoká modernizace, hnojení, specializace) – Evropa, Japonsko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300" b="1" dirty="0">
                <a:latin typeface="+mn-lt"/>
              </a:rPr>
              <a:t>9. Zemědělství velkostatků</a:t>
            </a:r>
            <a:r>
              <a:rPr lang="cs-CZ" altLang="cs-CZ" sz="1300" dirty="0">
                <a:latin typeface="+mn-lt"/>
              </a:rPr>
              <a:t> (vysoký stupeň mechanizace, velká investice do půdy) – Evropa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300" b="1" dirty="0">
                <a:latin typeface="+mn-lt"/>
              </a:rPr>
              <a:t>10. Tržní specializované zemědělství</a:t>
            </a:r>
            <a:r>
              <a:rPr lang="cs-CZ" altLang="cs-CZ" sz="1300" dirty="0">
                <a:latin typeface="+mn-lt"/>
              </a:rPr>
              <a:t> (na bázi rodinných farem, ale námezdní síla, vysoký stupeň produktivity práce, vysoká efektivnost výroby) – USA, Kanada, Nový Zéland, J Afrika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300" b="1" dirty="0">
                <a:latin typeface="+mn-lt"/>
              </a:rPr>
              <a:t>11. Rančerství</a:t>
            </a:r>
            <a:r>
              <a:rPr lang="cs-CZ" altLang="cs-CZ" sz="1300" dirty="0">
                <a:latin typeface="+mn-lt"/>
              </a:rPr>
              <a:t> (ŽV, na stepích – </a:t>
            </a:r>
            <a:r>
              <a:rPr lang="cs-CZ" altLang="cs-CZ" sz="1300" dirty="0" err="1">
                <a:latin typeface="+mn-lt"/>
              </a:rPr>
              <a:t>cowboy</a:t>
            </a:r>
            <a:r>
              <a:rPr lang="cs-CZ" altLang="cs-CZ" sz="1300" dirty="0">
                <a:latin typeface="+mn-lt"/>
              </a:rPr>
              <a:t>, malý počet pracovníků na velkých plochách, specializace na 1 produkt) – Z Amerika, Austrálie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300" b="1" dirty="0">
                <a:latin typeface="+mn-lt"/>
              </a:rPr>
              <a:t>12. Vysoce zprůmyslněné zemědělství </a:t>
            </a:r>
            <a:r>
              <a:rPr lang="cs-CZ" altLang="cs-CZ" sz="1300" dirty="0">
                <a:latin typeface="+mn-lt"/>
              </a:rPr>
              <a:t>– nejvyspělejší státy Evropy, USA, Kanada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300" dirty="0">
                <a:latin typeface="+mn-lt"/>
              </a:rPr>
              <a:t>A) výkrm dobytka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300" dirty="0">
                <a:latin typeface="+mn-lt"/>
              </a:rPr>
              <a:t>B) rostlinná produkce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300" b="1" dirty="0">
                <a:latin typeface="+mn-lt"/>
              </a:rPr>
              <a:t>13. – 18. Prvky socialistického zemědělství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300" b="1" dirty="0">
                <a:latin typeface="+mn-lt"/>
              </a:rPr>
              <a:t>13. Socialistické smíšené zemědělství </a:t>
            </a:r>
            <a:r>
              <a:rPr lang="cs-CZ" altLang="cs-CZ" sz="1300" dirty="0">
                <a:latin typeface="+mn-lt"/>
              </a:rPr>
              <a:t>(družstva, střední produktivita a intenzita práce, hl. RV, v ČR v ranných obdobích socializace)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300" b="1" dirty="0">
                <a:latin typeface="+mn-lt"/>
              </a:rPr>
              <a:t>14. Specializované zemědělství</a:t>
            </a:r>
            <a:r>
              <a:rPr lang="cs-CZ" altLang="cs-CZ" sz="1300" dirty="0">
                <a:latin typeface="+mn-lt"/>
              </a:rPr>
              <a:t> (specializace na 1 nebo více produktů – vliv klimatu / extenzivní pastevectví) – S Kavkaz, Mongolsko, JV Asie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300" b="1" dirty="0">
                <a:latin typeface="+mn-lt"/>
              </a:rPr>
              <a:t>15. Socialistické plantážnictví</a:t>
            </a:r>
            <a:r>
              <a:rPr lang="cs-CZ" altLang="cs-CZ" sz="1300" dirty="0">
                <a:latin typeface="+mn-lt"/>
              </a:rPr>
              <a:t> (produkce cukrové třtiny – Kuba, velký podíl ruční práce, trvalé kultury – Čína)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300" dirty="0">
                <a:latin typeface="+mn-lt"/>
              </a:rPr>
              <a:t> </a:t>
            </a:r>
            <a:r>
              <a:rPr lang="cs-CZ" altLang="cs-CZ" sz="1300" b="1" dirty="0">
                <a:latin typeface="+mn-lt"/>
              </a:rPr>
              <a:t>16. Socialistické zemědělství s převahou RV</a:t>
            </a:r>
            <a:r>
              <a:rPr lang="cs-CZ" altLang="cs-CZ" sz="1300" dirty="0">
                <a:latin typeface="+mn-lt"/>
              </a:rPr>
              <a:t> (vysoká intenzita práce, může převažovat specializace) – JV Evropa, Ukrajina, bývalé Jugoslávie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300" b="1" dirty="0">
                <a:latin typeface="+mn-lt"/>
              </a:rPr>
              <a:t>17. Socialistické zemědělství s nadbytkem pracovních sil</a:t>
            </a:r>
            <a:r>
              <a:rPr lang="cs-CZ" altLang="cs-CZ" sz="1300" dirty="0">
                <a:latin typeface="+mn-lt"/>
              </a:rPr>
              <a:t> (půdy vlastní stát nebo družstvo, některé plodiny vyžadují celoroční práci)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300" dirty="0">
                <a:latin typeface="+mn-lt"/>
              </a:rPr>
              <a:t>A) zavlažující – J Čína, Vietnam</a:t>
            </a:r>
          </a:p>
          <a:p>
            <a:pPr lvl="1">
              <a:lnSpc>
                <a:spcPct val="80000"/>
              </a:lnSpc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300" dirty="0">
                <a:latin typeface="+mn-lt"/>
              </a:rPr>
              <a:t>B) nezavlažující – S Čína, S Korea</a:t>
            </a:r>
          </a:p>
          <a:p>
            <a:pPr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cs-CZ" altLang="cs-CZ" sz="1400" b="1" dirty="0">
                <a:latin typeface="+mn-lt"/>
              </a:rPr>
              <a:t>18. Socialistické vysoce zprůmyslněné formy zemědělství</a:t>
            </a:r>
            <a:r>
              <a:rPr lang="cs-CZ" altLang="cs-CZ" sz="1400" dirty="0">
                <a:latin typeface="+mn-lt"/>
              </a:rPr>
              <a:t> – </a:t>
            </a:r>
            <a:r>
              <a:rPr lang="cs-CZ" altLang="cs-CZ" sz="1400" dirty="0" err="1">
                <a:latin typeface="+mn-lt"/>
              </a:rPr>
              <a:t>býv</a:t>
            </a:r>
            <a:r>
              <a:rPr lang="cs-CZ" altLang="cs-CZ" sz="1400" dirty="0">
                <a:latin typeface="+mn-lt"/>
              </a:rPr>
              <a:t>. NDR, ČSSR, Maďarsko - transformace</a:t>
            </a:r>
            <a:endParaRPr lang="cs-CZ" altLang="cs-CZ" sz="1500" dirty="0"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>
            <a:extLst>
              <a:ext uri="{FF2B5EF4-FFF2-40B4-BE49-F238E27FC236}">
                <a16:creationId xmlns:a16="http://schemas.microsoft.com/office/drawing/2014/main" id="{A76CF453-4166-4BBF-9F6D-C720B1FC8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91" y="344009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SKOT</a:t>
            </a:r>
          </a:p>
        </p:txBody>
      </p:sp>
      <p:sp>
        <p:nvSpPr>
          <p:cNvPr id="56323" name="Zástupný symbol pro obsah 2">
            <a:extLst>
              <a:ext uri="{FF2B5EF4-FFF2-40B4-BE49-F238E27FC236}">
                <a16:creationId xmlns:a16="http://schemas.microsoft.com/office/drawing/2014/main" id="{67089858-E0D7-4AD5-86E4-B0F8C6C1094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58391" y="1437166"/>
            <a:ext cx="8496300" cy="50768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1600" dirty="0"/>
              <a:t>Rovnoměrné rozmístění po celém světě</a:t>
            </a:r>
          </a:p>
          <a:p>
            <a:pPr>
              <a:defRPr/>
            </a:pPr>
            <a:r>
              <a:rPr lang="cs-CZ" sz="1600" dirty="0"/>
              <a:t>Obvykle chov kulturních plemen skotu, ve specifických podmínkách buvol, banteng, zebu, jak</a:t>
            </a:r>
          </a:p>
          <a:p>
            <a:pPr>
              <a:defRPr/>
            </a:pPr>
            <a:r>
              <a:rPr lang="cs-CZ" sz="1600" dirty="0"/>
              <a:t>Zabezpečené 90 % produkce mléka, 30 % masa</a:t>
            </a:r>
          </a:p>
          <a:p>
            <a:pPr>
              <a:defRPr/>
            </a:pPr>
            <a:r>
              <a:rPr lang="cs-CZ" sz="1600" dirty="0"/>
              <a:t>Územní vazba na krmivovou základnu – pícniny jsou špatně přenosné</a:t>
            </a:r>
          </a:p>
          <a:p>
            <a:pPr>
              <a:defRPr/>
            </a:pPr>
            <a:r>
              <a:rPr lang="cs-CZ" sz="1600" dirty="0"/>
              <a:t>Specializaci ovlivňuje spotřeba: šťavnatá krmiva – chov skotu na mléko (</a:t>
            </a:r>
            <a:r>
              <a:rPr lang="cs-CZ" sz="1600" dirty="0" err="1"/>
              <a:t>hosp</a:t>
            </a:r>
            <a:r>
              <a:rPr lang="cs-CZ" sz="1600" dirty="0"/>
              <a:t>. vyspělé oblasti s koncentrací obyvatelstva, intenzivní chov), suché pastviny – chov na maso (marginální oblasti, primitivní úroveň skotu)</a:t>
            </a:r>
          </a:p>
          <a:p>
            <a:pPr marL="651510" lvl="1" indent="-285750">
              <a:defRPr/>
            </a:pPr>
            <a:r>
              <a:rPr lang="cs-CZ" sz="1600" dirty="0"/>
              <a:t>Stav skotu	</a:t>
            </a:r>
          </a:p>
          <a:p>
            <a:pPr lvl="2">
              <a:defRPr/>
            </a:pPr>
            <a:r>
              <a:rPr lang="cs-CZ" sz="1600" dirty="0"/>
              <a:t>Amerika (36 %) – Asie (33 %) – Afrika (17 %) – Evropa (10 %)</a:t>
            </a:r>
          </a:p>
          <a:p>
            <a:pPr lvl="2">
              <a:defRPr/>
            </a:pPr>
            <a:r>
              <a:rPr lang="cs-CZ" sz="1600" dirty="0"/>
              <a:t>Brazílie, Indie, Čína, USA, Argentina</a:t>
            </a:r>
          </a:p>
          <a:p>
            <a:pPr marL="651510" lvl="1" indent="-285750">
              <a:defRPr/>
            </a:pPr>
            <a:r>
              <a:rPr lang="cs-CZ" sz="1600" dirty="0"/>
              <a:t>Produkce hovězího masa</a:t>
            </a:r>
          </a:p>
          <a:p>
            <a:pPr lvl="2">
              <a:defRPr/>
            </a:pPr>
            <a:r>
              <a:rPr lang="cs-CZ" sz="1600" dirty="0"/>
              <a:t>1. S a J Amerika – USA, Brazílie, Argentina</a:t>
            </a:r>
          </a:p>
          <a:p>
            <a:pPr lvl="2">
              <a:defRPr/>
            </a:pPr>
            <a:r>
              <a:rPr lang="cs-CZ" sz="1600" dirty="0"/>
              <a:t>2. Asie – Čína</a:t>
            </a:r>
          </a:p>
          <a:p>
            <a:pPr lvl="2">
              <a:defRPr/>
            </a:pPr>
            <a:r>
              <a:rPr lang="cs-CZ" sz="1600" dirty="0"/>
              <a:t>3. Evropa – Francie, Německo, Itálie</a:t>
            </a:r>
          </a:p>
          <a:p>
            <a:pPr marL="651510" lvl="1" indent="-285750">
              <a:defRPr/>
            </a:pPr>
            <a:r>
              <a:rPr lang="cs-CZ" sz="1600" dirty="0"/>
              <a:t>Produkce mléka (jiné pořadí kontinentů a států)</a:t>
            </a:r>
          </a:p>
          <a:p>
            <a:pPr lvl="2">
              <a:defRPr/>
            </a:pPr>
            <a:r>
              <a:rPr lang="cs-CZ" sz="1600" dirty="0"/>
              <a:t>1. Evropa – Rusko, Německo, Francie, velká Británie</a:t>
            </a:r>
          </a:p>
          <a:p>
            <a:pPr lvl="2">
              <a:defRPr/>
            </a:pPr>
            <a:r>
              <a:rPr lang="cs-CZ" sz="1600" dirty="0"/>
              <a:t>2. Amerika – USA, Brazílie</a:t>
            </a:r>
          </a:p>
          <a:p>
            <a:pPr lvl="2">
              <a:defRPr/>
            </a:pPr>
            <a:r>
              <a:rPr lang="cs-CZ" sz="1700" dirty="0"/>
              <a:t>3. Asie – Indie, Čína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>
            <a:extLst>
              <a:ext uri="{FF2B5EF4-FFF2-40B4-BE49-F238E27FC236}">
                <a16:creationId xmlns:a16="http://schemas.microsoft.com/office/drawing/2014/main" id="{2F5A2569-7C3C-4AF9-8F0E-B5EF21D7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16" y="406153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PRASATA</a:t>
            </a:r>
          </a:p>
        </p:txBody>
      </p:sp>
      <p:sp>
        <p:nvSpPr>
          <p:cNvPr id="57347" name="Zástupný symbol pro obsah 2">
            <a:extLst>
              <a:ext uri="{FF2B5EF4-FFF2-40B4-BE49-F238E27FC236}">
                <a16:creationId xmlns:a16="http://schemas.microsoft.com/office/drawing/2014/main" id="{4B1A5FDB-2922-43E4-989B-BEBDF06E8B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20385" y="1396753"/>
            <a:ext cx="8496300" cy="50053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2/5 světové spotřeby masa</a:t>
            </a:r>
          </a:p>
          <a:p>
            <a:pPr>
              <a:defRPr/>
            </a:pPr>
            <a:r>
              <a:rPr lang="cs-CZ" dirty="0"/>
              <a:t>Vysoce produktivní obor</a:t>
            </a:r>
          </a:p>
          <a:p>
            <a:pPr>
              <a:defRPr/>
            </a:pPr>
            <a:r>
              <a:rPr lang="cs-CZ" dirty="0"/>
              <a:t>Výhodná je snadná aklimatizace zvířat, všežravost, malá spotřeba krmiv, rychlá reprodukce</a:t>
            </a:r>
          </a:p>
          <a:p>
            <a:pPr>
              <a:defRPr/>
            </a:pPr>
            <a:r>
              <a:rPr lang="cs-CZ" dirty="0"/>
              <a:t>Stavy prasat na světe neustále rostou</a:t>
            </a:r>
          </a:p>
          <a:p>
            <a:pPr>
              <a:defRPr/>
            </a:pPr>
            <a:r>
              <a:rPr lang="cs-CZ" dirty="0"/>
              <a:t>Nejvíce kusů: </a:t>
            </a:r>
          </a:p>
          <a:p>
            <a:pPr marL="708660" lvl="1" indent="-342900">
              <a:defRPr/>
            </a:pPr>
            <a:r>
              <a:rPr lang="cs-CZ" dirty="0"/>
              <a:t>Asie (61 %) – Čína</a:t>
            </a:r>
          </a:p>
          <a:p>
            <a:pPr marL="708660" lvl="1" indent="-342900">
              <a:defRPr/>
            </a:pPr>
            <a:r>
              <a:rPr lang="cs-CZ" dirty="0"/>
              <a:t>Evropa (20 %) – Německo, Španělsko, Polsko, Rusko</a:t>
            </a:r>
          </a:p>
          <a:p>
            <a:pPr marL="708660" lvl="1" indent="-342900">
              <a:defRPr/>
            </a:pPr>
            <a:r>
              <a:rPr lang="cs-CZ" dirty="0"/>
              <a:t>Amerika (15 %) – USA, Brazílie</a:t>
            </a:r>
          </a:p>
          <a:p>
            <a:pPr>
              <a:defRPr/>
            </a:pPr>
            <a:r>
              <a:rPr lang="cs-CZ" dirty="0"/>
              <a:t>Produkce vepřového masa	</a:t>
            </a:r>
          </a:p>
          <a:p>
            <a:pPr marL="708660" lvl="1" indent="-342900">
              <a:defRPr/>
            </a:pPr>
            <a:r>
              <a:rPr lang="cs-CZ" dirty="0"/>
              <a:t>Asie (56 %), Evropa (25 %), Amerika (17 %)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>
            <a:extLst>
              <a:ext uri="{FF2B5EF4-FFF2-40B4-BE49-F238E27FC236}">
                <a16:creationId xmlns:a16="http://schemas.microsoft.com/office/drawing/2014/main" id="{011EF825-624A-4B5E-80F9-51CFE190B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47" y="246355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OVCE, KOZY</a:t>
            </a:r>
          </a:p>
        </p:txBody>
      </p:sp>
      <p:sp>
        <p:nvSpPr>
          <p:cNvPr id="58371" name="Zástupný symbol pro obsah 2">
            <a:extLst>
              <a:ext uri="{FF2B5EF4-FFF2-40B4-BE49-F238E27FC236}">
                <a16:creationId xmlns:a16="http://schemas.microsoft.com/office/drawing/2014/main" id="{759C1402-25E8-498F-A071-A80F44BDA51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5695" y="1354215"/>
            <a:ext cx="8496300" cy="50768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1900" u="sng" dirty="0"/>
              <a:t>Ovce</a:t>
            </a:r>
            <a:r>
              <a:rPr lang="cs-CZ" sz="1900" dirty="0"/>
              <a:t> – až do 60. let nejpočetnějším chovem domácích zvířat (poté skot)</a:t>
            </a:r>
          </a:p>
          <a:p>
            <a:pPr>
              <a:defRPr/>
            </a:pPr>
            <a:r>
              <a:rPr lang="cs-CZ" sz="1900" dirty="0"/>
              <a:t>Nejextenzivnější zemědělský obor</a:t>
            </a:r>
          </a:p>
          <a:p>
            <a:pPr>
              <a:defRPr/>
            </a:pPr>
            <a:r>
              <a:rPr lang="cs-CZ" sz="1900" dirty="0"/>
              <a:t>Na světě více než 1 mld. Ks: </a:t>
            </a:r>
          </a:p>
          <a:p>
            <a:pPr marL="708660" lvl="1" indent="-342900">
              <a:defRPr/>
            </a:pPr>
            <a:r>
              <a:rPr lang="cs-CZ" sz="1900" dirty="0"/>
              <a:t>Asie – 42 % (Čína, Indie, Irán)</a:t>
            </a:r>
          </a:p>
          <a:p>
            <a:pPr marL="708660" lvl="1" indent="-342900">
              <a:defRPr/>
            </a:pPr>
            <a:r>
              <a:rPr lang="cs-CZ" sz="1900" dirty="0"/>
              <a:t>Afrika – 23 % (JAR, Súdán, Nigérie)</a:t>
            </a:r>
          </a:p>
          <a:p>
            <a:pPr marL="708660" lvl="1" indent="-342900">
              <a:defRPr/>
            </a:pPr>
            <a:r>
              <a:rPr lang="cs-CZ" sz="1900" dirty="0"/>
              <a:t>Oceánie – 12 % (Austrálie, Nový Zéland)</a:t>
            </a:r>
          </a:p>
          <a:p>
            <a:pPr marL="708660" lvl="1" indent="-342900">
              <a:defRPr/>
            </a:pPr>
            <a:r>
              <a:rPr lang="cs-CZ" sz="1900" dirty="0"/>
              <a:t>Evropa – 12 % (Velká Británie, Španělsko, Rusko)</a:t>
            </a:r>
          </a:p>
          <a:p>
            <a:pPr>
              <a:defRPr/>
            </a:pPr>
            <a:r>
              <a:rPr lang="cs-CZ" sz="1900" dirty="0"/>
              <a:t>Produkce masa – Asie (48%, hl. Čína), Evropa (17 %), Oceánie (15 %), Afrika (14 %)</a:t>
            </a:r>
          </a:p>
          <a:p>
            <a:pPr>
              <a:defRPr/>
            </a:pPr>
            <a:r>
              <a:rPr lang="cs-CZ" sz="1900" dirty="0"/>
              <a:t>Cca ¼ chovu na vlnu – země se suchým klimatem, stepní, polopouštní pastviny</a:t>
            </a:r>
          </a:p>
          <a:p>
            <a:pPr>
              <a:defRPr/>
            </a:pPr>
            <a:r>
              <a:rPr lang="cs-CZ" sz="1900" dirty="0"/>
              <a:t>Produkce vlny – Oceánie (42 %) – Austrálie, Nový Zéland</a:t>
            </a:r>
          </a:p>
          <a:p>
            <a:pPr>
              <a:defRPr/>
            </a:pPr>
            <a:endParaRPr lang="cs-CZ" sz="1900" dirty="0"/>
          </a:p>
          <a:p>
            <a:pPr>
              <a:defRPr/>
            </a:pPr>
            <a:r>
              <a:rPr lang="cs-CZ" sz="1900" u="sng" dirty="0"/>
              <a:t>Kozy</a:t>
            </a:r>
            <a:r>
              <a:rPr lang="cs-CZ" sz="1900" dirty="0"/>
              <a:t> – chov ovcí doplněn v aridních oblastech chovem koz, význam hl. v rozvojovém světě</a:t>
            </a:r>
          </a:p>
          <a:p>
            <a:pPr>
              <a:defRPr/>
            </a:pPr>
            <a:r>
              <a:rPr lang="cs-CZ" sz="1900" dirty="0"/>
              <a:t>Zaměření na produkci mléka a masa</a:t>
            </a:r>
          </a:p>
          <a:p>
            <a:pPr>
              <a:defRPr/>
            </a:pPr>
            <a:r>
              <a:rPr lang="cs-CZ" sz="1900" dirty="0"/>
              <a:t>Asie (63 %): Čína, Indie, Pákistán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>
            <a:extLst>
              <a:ext uri="{FF2B5EF4-FFF2-40B4-BE49-F238E27FC236}">
                <a16:creationId xmlns:a16="http://schemas.microsoft.com/office/drawing/2014/main" id="{6958E403-D4D2-41C9-A5F4-26AD0FD8B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24" y="233313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DRŮBEŽ</a:t>
            </a:r>
          </a:p>
        </p:txBody>
      </p:sp>
      <p:sp>
        <p:nvSpPr>
          <p:cNvPr id="59395" name="Zástupný symbol pro obsah 2">
            <a:extLst>
              <a:ext uri="{FF2B5EF4-FFF2-40B4-BE49-F238E27FC236}">
                <a16:creationId xmlns:a16="http://schemas.microsoft.com/office/drawing/2014/main" id="{455AD8D1-3CB4-4EBC-B04B-F684E68B77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85024" y="1223913"/>
            <a:ext cx="8569325" cy="50768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200" dirty="0"/>
              <a:t>Významný zdroj živočišných bílkovin</a:t>
            </a:r>
          </a:p>
          <a:p>
            <a:pPr>
              <a:defRPr/>
            </a:pPr>
            <a:r>
              <a:rPr lang="cs-CZ" sz="2200" dirty="0"/>
              <a:t>V rozvojových zemích – primitivní chovy</a:t>
            </a:r>
          </a:p>
          <a:p>
            <a:pPr>
              <a:defRPr/>
            </a:pPr>
            <a:r>
              <a:rPr lang="cs-CZ" sz="2200" dirty="0"/>
              <a:t>Ve vyspělých zemích – koncentrace, industrializovaný obor</a:t>
            </a:r>
          </a:p>
          <a:p>
            <a:pPr>
              <a:defRPr/>
            </a:pPr>
            <a:r>
              <a:rPr lang="cs-CZ" sz="2200" dirty="0"/>
              <a:t>Slepice – převážná část drůbeže ve světě</a:t>
            </a:r>
          </a:p>
          <a:p>
            <a:pPr>
              <a:defRPr/>
            </a:pPr>
            <a:r>
              <a:rPr lang="cs-CZ" sz="2200" dirty="0"/>
              <a:t>Nejvíce drůbeže se chová:</a:t>
            </a:r>
          </a:p>
          <a:p>
            <a:pPr marL="708660" lvl="1" indent="-342900">
              <a:defRPr/>
            </a:pPr>
            <a:r>
              <a:rPr lang="cs-CZ" sz="2200" dirty="0"/>
              <a:t>Asie – Čína, Indonésie, Indie, Japonsko</a:t>
            </a:r>
          </a:p>
          <a:p>
            <a:pPr marL="708660" lvl="1" indent="-342900">
              <a:defRPr/>
            </a:pPr>
            <a:r>
              <a:rPr lang="cs-CZ" sz="2200" dirty="0"/>
              <a:t>Amerika – USA, Brazílie, Mexiko</a:t>
            </a:r>
          </a:p>
          <a:p>
            <a:pPr marL="708660" lvl="1" indent="-342900">
              <a:defRPr/>
            </a:pPr>
            <a:r>
              <a:rPr lang="cs-CZ" sz="2200" dirty="0"/>
              <a:t>Evropa – Rusko, Francie, Španělsko</a:t>
            </a:r>
          </a:p>
          <a:p>
            <a:pPr>
              <a:defRPr/>
            </a:pPr>
            <a:r>
              <a:rPr lang="cs-CZ" sz="2200" dirty="0"/>
              <a:t>Největší produkce drůbežího </a:t>
            </a:r>
            <a:r>
              <a:rPr lang="cs-CZ" sz="2200" u="sng" dirty="0"/>
              <a:t>masa</a:t>
            </a:r>
            <a:r>
              <a:rPr lang="cs-CZ" sz="2200" dirty="0"/>
              <a:t> – USA, Čína</a:t>
            </a:r>
          </a:p>
          <a:p>
            <a:pPr>
              <a:defRPr/>
            </a:pPr>
            <a:r>
              <a:rPr lang="cs-CZ" sz="2200" dirty="0"/>
              <a:t>Produkce </a:t>
            </a:r>
            <a:r>
              <a:rPr lang="cs-CZ" sz="2200" u="sng" dirty="0"/>
              <a:t>vajec</a:t>
            </a:r>
            <a:r>
              <a:rPr lang="cs-CZ" sz="2200" dirty="0"/>
              <a:t> – specializovaná plemena </a:t>
            </a:r>
          </a:p>
          <a:p>
            <a:pPr marL="708660" lvl="1" indent="-342900">
              <a:defRPr/>
            </a:pPr>
            <a:r>
              <a:rPr lang="cs-CZ" sz="2200" dirty="0"/>
              <a:t>Asie – Čína, Japonsko, Indie</a:t>
            </a:r>
          </a:p>
          <a:p>
            <a:pPr marL="708660" lvl="1" indent="-342900">
              <a:defRPr/>
            </a:pPr>
            <a:r>
              <a:rPr lang="cs-CZ" sz="2200" dirty="0"/>
              <a:t>Amerika – USA, Mexiko, Brazílie</a:t>
            </a:r>
          </a:p>
          <a:p>
            <a:pPr marL="708660" lvl="1" indent="-342900">
              <a:defRPr/>
            </a:pPr>
            <a:r>
              <a:rPr lang="cs-CZ" sz="2200" dirty="0"/>
              <a:t>Evropa – Rusko, Francie, Německo</a:t>
            </a:r>
          </a:p>
          <a:p>
            <a:pPr marL="708660" lvl="1" indent="-342900">
              <a:defRPr/>
            </a:pPr>
            <a:endParaRPr lang="cs-CZ" dirty="0"/>
          </a:p>
          <a:p>
            <a:pPr marL="708660" lvl="1" indent="-342900"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>
            <a:extLst>
              <a:ext uri="{FF2B5EF4-FFF2-40B4-BE49-F238E27FC236}">
                <a16:creationId xmlns:a16="http://schemas.microsoft.com/office/drawing/2014/main" id="{70D033B5-5906-4A7B-9674-6E8EB8E3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290" y="308499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RYBY</a:t>
            </a:r>
          </a:p>
        </p:txBody>
      </p:sp>
      <p:sp>
        <p:nvSpPr>
          <p:cNvPr id="60419" name="Zástupný symbol pro obsah 2">
            <a:extLst>
              <a:ext uri="{FF2B5EF4-FFF2-40B4-BE49-F238E27FC236}">
                <a16:creationId xmlns:a16="http://schemas.microsoft.com/office/drawing/2014/main" id="{0B92E2C7-B39C-4FAA-A79A-67710AFB8E1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38290" y="1472676"/>
            <a:ext cx="8569325" cy="50768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dirty="0"/>
              <a:t>90 % biologické produkce získávané z oceánu</a:t>
            </a:r>
          </a:p>
          <a:p>
            <a:pPr>
              <a:defRPr/>
            </a:pPr>
            <a:r>
              <a:rPr lang="cs-CZ" dirty="0" err="1"/>
              <a:t>Hosp</a:t>
            </a:r>
            <a:r>
              <a:rPr lang="cs-CZ" dirty="0"/>
              <a:t>. význam cca 40 druhů – hl. tresky, sledi, sardele, makrely, tuňák, …</a:t>
            </a:r>
          </a:p>
          <a:p>
            <a:pPr>
              <a:defRPr/>
            </a:pPr>
            <a:r>
              <a:rPr lang="cs-CZ" dirty="0"/>
              <a:t>4 oblasti světového oceánu</a:t>
            </a:r>
          </a:p>
          <a:p>
            <a:pPr marL="708660" lvl="1" indent="-342900">
              <a:defRPr/>
            </a:pPr>
            <a:r>
              <a:rPr lang="cs-CZ" dirty="0"/>
              <a:t>SZ Atlantik</a:t>
            </a:r>
          </a:p>
          <a:p>
            <a:pPr marL="708660" lvl="1" indent="-342900">
              <a:defRPr/>
            </a:pPr>
            <a:r>
              <a:rPr lang="cs-CZ" dirty="0"/>
              <a:t>SZ, </a:t>
            </a:r>
            <a:r>
              <a:rPr lang="cs-CZ" dirty="0" err="1"/>
              <a:t>Zstř</a:t>
            </a:r>
            <a:r>
              <a:rPr lang="cs-CZ" dirty="0"/>
              <a:t>., JV Pacifik</a:t>
            </a:r>
          </a:p>
          <a:p>
            <a:pPr marL="708660" lvl="1" indent="-342900">
              <a:defRPr/>
            </a:pPr>
            <a:r>
              <a:rPr lang="cs-CZ" dirty="0"/>
              <a:t>Nejvíc moře na S od 30° S.</a:t>
            </a:r>
            <a:r>
              <a:rPr lang="cs-CZ" dirty="0" err="1"/>
              <a:t>š</a:t>
            </a:r>
            <a:r>
              <a:rPr lang="cs-CZ" dirty="0"/>
              <a:t>.</a:t>
            </a:r>
          </a:p>
          <a:p>
            <a:pPr marL="708660" lvl="1" indent="-342900"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Sladkovodní rybolov</a:t>
            </a:r>
          </a:p>
          <a:p>
            <a:pPr marL="708660" lvl="1" indent="-342900">
              <a:defRPr/>
            </a:pPr>
            <a:r>
              <a:rPr lang="cs-CZ" dirty="0"/>
              <a:t>1/10 produkce ryb</a:t>
            </a:r>
          </a:p>
          <a:p>
            <a:pPr marL="708660" lvl="1" indent="-342900">
              <a:defRPr/>
            </a:pPr>
            <a:r>
              <a:rPr lang="cs-CZ" dirty="0"/>
              <a:t>J, JV, V Asie – Čína (1.), Indie (3.), Indonésie, Japonsko (4.)</a:t>
            </a:r>
          </a:p>
          <a:p>
            <a:pPr marL="708660" lvl="1" indent="-342900">
              <a:defRPr/>
            </a:pPr>
            <a:r>
              <a:rPr lang="cs-CZ" dirty="0"/>
              <a:t>Peru (2.),  USA (5.)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>
            <a:extLst>
              <a:ext uri="{FF2B5EF4-FFF2-40B4-BE49-F238E27FC236}">
                <a16:creationId xmlns:a16="http://schemas.microsoft.com/office/drawing/2014/main" id="{8AF6D3A8-C79A-4DE4-AE49-3C366EE02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923" y="246355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BUDOUCÍ VÝVOJ</a:t>
            </a:r>
          </a:p>
        </p:txBody>
      </p:sp>
      <p:sp>
        <p:nvSpPr>
          <p:cNvPr id="61443" name="Zástupný symbol pro obsah 2">
            <a:extLst>
              <a:ext uri="{FF2B5EF4-FFF2-40B4-BE49-F238E27FC236}">
                <a16:creationId xmlns:a16="http://schemas.microsoft.com/office/drawing/2014/main" id="{FF52612A-04D3-4B1C-ACBB-4797C168062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64923" y="1325577"/>
            <a:ext cx="11011054" cy="514985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sz="2300" dirty="0"/>
              <a:t>V posledních letech růst poptávky po zemědělských produktech</a:t>
            </a:r>
          </a:p>
          <a:p>
            <a:pPr marL="708660" lvl="1" indent="-342900">
              <a:defRPr/>
            </a:pPr>
            <a:r>
              <a:rPr lang="cs-CZ" sz="2300" dirty="0"/>
              <a:t>Výroba potravin, krmiv, ale nově pro </a:t>
            </a:r>
            <a:r>
              <a:rPr lang="cs-CZ" sz="2300" u="sng" dirty="0"/>
              <a:t>energetické účely</a:t>
            </a:r>
          </a:p>
          <a:p>
            <a:pPr marL="708660" lvl="1" indent="-342900">
              <a:defRPr/>
            </a:pPr>
            <a:r>
              <a:rPr lang="cs-CZ" sz="2300" dirty="0"/>
              <a:t>Růst cen </a:t>
            </a:r>
            <a:r>
              <a:rPr lang="en-US" sz="2300" dirty="0"/>
              <a:t>=&gt;</a:t>
            </a:r>
            <a:r>
              <a:rPr lang="cs-CZ" sz="2300" dirty="0"/>
              <a:t> vyšší ceny potravin (v některých zemích politický problém) </a:t>
            </a:r>
          </a:p>
          <a:p>
            <a:pPr marL="708660" lvl="1" indent="-342900">
              <a:defRPr/>
            </a:pPr>
            <a:r>
              <a:rPr lang="cs-CZ" sz="2300" dirty="0"/>
              <a:t>Zemědělství se opět stává ziskovým odvětvím</a:t>
            </a:r>
          </a:p>
          <a:p>
            <a:pPr>
              <a:defRPr/>
            </a:pPr>
            <a:r>
              <a:rPr lang="cs-CZ" sz="2300" dirty="0"/>
              <a:t>Diskuze: potraviny x palivo</a:t>
            </a:r>
          </a:p>
          <a:p>
            <a:pPr>
              <a:defRPr/>
            </a:pPr>
            <a:r>
              <a:rPr lang="cs-CZ" sz="2300" dirty="0"/>
              <a:t>V EU – diskuze o novém nastavení SZP</a:t>
            </a:r>
          </a:p>
          <a:p>
            <a:pPr>
              <a:defRPr/>
            </a:pPr>
            <a:r>
              <a:rPr lang="cs-CZ" sz="2300" dirty="0"/>
              <a:t>USA – snaha oddělit podporu zemědělců od výroby – snaha zrušit intervence</a:t>
            </a:r>
          </a:p>
          <a:p>
            <a:pPr>
              <a:defRPr/>
            </a:pPr>
            <a:r>
              <a:rPr lang="cs-CZ" sz="2300" dirty="0"/>
              <a:t>Větší pozornost věnována ochraně ŽP a rozvoji venkova</a:t>
            </a:r>
          </a:p>
          <a:p>
            <a:pPr>
              <a:defRPr/>
            </a:pPr>
            <a:r>
              <a:rPr lang="cs-CZ" sz="2300" dirty="0"/>
              <a:t>Programy propagující zdravou výživu a ekologické programy</a:t>
            </a:r>
          </a:p>
          <a:p>
            <a:pPr>
              <a:defRPr/>
            </a:pPr>
            <a:r>
              <a:rPr lang="cs-CZ" sz="2300" dirty="0"/>
              <a:t>Růst poptávky po zemědělských produktech na nových trzích</a:t>
            </a:r>
          </a:p>
          <a:p>
            <a:r>
              <a:rPr lang="cs-CZ" altLang="cs-CZ" sz="2300" dirty="0"/>
              <a:t>Rizikové faktory vývoje zemědělství:</a:t>
            </a:r>
          </a:p>
          <a:p>
            <a:pPr lvl="1"/>
            <a:r>
              <a:rPr lang="cs-CZ" altLang="cs-CZ" sz="2300" dirty="0"/>
              <a:t>Růst výkyvů počasí – globální změny podnebí</a:t>
            </a:r>
          </a:p>
          <a:p>
            <a:pPr lvl="1"/>
            <a:r>
              <a:rPr lang="cs-CZ" altLang="cs-CZ" sz="2300" dirty="0"/>
              <a:t>Rychlejší rozšiřování škůdců díky rozsáhlejším přesunům zemědělských produktů</a:t>
            </a:r>
          </a:p>
          <a:p>
            <a:pPr lvl="1"/>
            <a:r>
              <a:rPr lang="cs-CZ" altLang="cs-CZ" sz="2300" dirty="0"/>
              <a:t>Ekonomická nestabilita</a:t>
            </a:r>
          </a:p>
          <a:p>
            <a:pPr lvl="1"/>
            <a:r>
              <a:rPr lang="cs-CZ" altLang="cs-CZ" sz="2300" dirty="0"/>
              <a:t>Zpochybňování financování programů na podporu zemědělců</a:t>
            </a:r>
          </a:p>
          <a:p>
            <a:pPr lvl="1"/>
            <a:r>
              <a:rPr lang="cs-CZ" altLang="cs-CZ" sz="2300" dirty="0"/>
              <a:t>Pěstování biopaliv ?</a:t>
            </a:r>
            <a:endParaRPr lang="cs-CZ" sz="1800" dirty="0"/>
          </a:p>
          <a:p>
            <a:pPr marL="640080" lvl="1" indent="-274320">
              <a:buFont typeface="Wingdings 2"/>
              <a:buChar char="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AA1E8D81-4B46-497C-99B0-4D07A9D7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62" y="233365"/>
            <a:ext cx="81534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ROSTLINNÁ VÝROBA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90AFF4AD-9BB2-4171-B51E-2CE9989EF33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6516" y="1386844"/>
            <a:ext cx="8569325" cy="50974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300" dirty="0"/>
              <a:t>Nejjednodušší, základ světového zemědělství</a:t>
            </a:r>
          </a:p>
          <a:p>
            <a:pPr>
              <a:defRPr/>
            </a:pPr>
            <a:r>
              <a:rPr lang="cs-CZ" sz="2300" dirty="0"/>
              <a:t>2/3 produkce světového zemědělství</a:t>
            </a:r>
          </a:p>
          <a:p>
            <a:pPr>
              <a:defRPr/>
            </a:pPr>
            <a:r>
              <a:rPr lang="cs-CZ" sz="2300" dirty="0"/>
              <a:t>Ve vyspělých zemích – 50 % a méně z úhrnu zemědělské produkce</a:t>
            </a:r>
          </a:p>
          <a:p>
            <a:pPr>
              <a:defRPr/>
            </a:pPr>
            <a:r>
              <a:rPr lang="cs-CZ" sz="2300" dirty="0"/>
              <a:t>V méně vyspělých zemích – vyšší podíl</a:t>
            </a:r>
          </a:p>
          <a:p>
            <a:pPr>
              <a:defRPr/>
            </a:pPr>
            <a:r>
              <a:rPr lang="cs-CZ" sz="2300" dirty="0"/>
              <a:t>Členění:</a:t>
            </a:r>
          </a:p>
          <a:p>
            <a:pPr marL="708660" lvl="1" indent="-342900">
              <a:defRPr/>
            </a:pPr>
            <a:r>
              <a:rPr lang="cs-CZ" sz="2300" dirty="0"/>
              <a:t>Produkce potravin (největší složka)</a:t>
            </a:r>
          </a:p>
          <a:p>
            <a:pPr marL="708660" lvl="1" indent="-342900">
              <a:defRPr/>
            </a:pPr>
            <a:r>
              <a:rPr lang="cs-CZ" sz="2300" dirty="0"/>
              <a:t>Produkce krmiv</a:t>
            </a:r>
          </a:p>
          <a:p>
            <a:pPr marL="708660" lvl="1" indent="-342900">
              <a:defRPr/>
            </a:pPr>
            <a:r>
              <a:rPr lang="cs-CZ" sz="2300" dirty="0"/>
              <a:t>Produkce technických plodin</a:t>
            </a:r>
          </a:p>
          <a:p>
            <a:pPr marL="708660" lvl="1" indent="-342900">
              <a:defRPr/>
            </a:pPr>
            <a:r>
              <a:rPr lang="cs-CZ" sz="2300" dirty="0"/>
              <a:t>Produkce  pochutin</a:t>
            </a:r>
          </a:p>
          <a:p>
            <a:pPr>
              <a:defRPr/>
            </a:pPr>
            <a:r>
              <a:rPr lang="cs-CZ" sz="2300" dirty="0"/>
              <a:t>Struktura RV se vyvíjí v závislosti na SE rozvoji zemí, přesto dominantní postavení stále obiloviny (pšenice, rýže, kukuřice, ječmen, žito, oves, proso a </a:t>
            </a:r>
            <a:r>
              <a:rPr lang="cs-CZ" sz="2300" dirty="0" err="1"/>
              <a:t>sorgho</a:t>
            </a:r>
            <a:r>
              <a:rPr lang="cs-CZ" sz="2300" dirty="0"/>
              <a:t>)</a:t>
            </a:r>
          </a:p>
          <a:p>
            <a:pPr marL="640080" lvl="1" indent="-274320">
              <a:buFont typeface="Wingdings 2"/>
              <a:buChar char=""/>
              <a:defRPr/>
            </a:pPr>
            <a:endParaRPr lang="cs-CZ" dirty="0"/>
          </a:p>
        </p:txBody>
      </p:sp>
      <p:sp>
        <p:nvSpPr>
          <p:cNvPr id="15364" name="Obdélník 3">
            <a:extLst>
              <a:ext uri="{FF2B5EF4-FFF2-40B4-BE49-F238E27FC236}">
                <a16:creationId xmlns:a16="http://schemas.microsoft.com/office/drawing/2014/main" id="{EF283A4C-2681-46D7-B68C-0D885D2BA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403" y="3786528"/>
            <a:ext cx="26638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dirty="0"/>
              <a:t>Ve většině zemí </a:t>
            </a:r>
            <a:r>
              <a:rPr lang="en-US" altLang="cs-CZ" dirty="0"/>
              <a:t>&gt; 90 </a:t>
            </a:r>
            <a:r>
              <a:rPr lang="cs-CZ" altLang="cs-CZ" dirty="0"/>
              <a:t>% produkce i rozlohy osevních ploch</a:t>
            </a:r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AA19D2F1-FCA7-4BF2-B790-2622D6B4D8EB}"/>
              </a:ext>
            </a:extLst>
          </p:cNvPr>
          <p:cNvSpPr/>
          <p:nvPr/>
        </p:nvSpPr>
        <p:spPr>
          <a:xfrm>
            <a:off x="5673648" y="3610931"/>
            <a:ext cx="645142" cy="13516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EB97BA56-633C-473E-9570-D0840FDBE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72" y="166457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PRODUKCE OBILOVIN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9A30C8A2-5DD8-466D-A577-E81C67D1DC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47672" y="1261369"/>
            <a:ext cx="8496300" cy="5149850"/>
          </a:xfrm>
        </p:spPr>
        <p:txBody>
          <a:bodyPr/>
          <a:lstStyle/>
          <a:p>
            <a:pPr eaLnBrk="1" hangingPunct="1"/>
            <a:r>
              <a:rPr lang="cs-CZ" altLang="cs-CZ" sz="1900" dirty="0"/>
              <a:t>Dominantní plodiny RV (50–60 % produkce)</a:t>
            </a:r>
          </a:p>
          <a:p>
            <a:pPr eaLnBrk="1" hangingPunct="1"/>
            <a:r>
              <a:rPr lang="cs-CZ" altLang="cs-CZ" sz="1900" dirty="0"/>
              <a:t>Díky vysoké energetické hodnotě rozhodující potraviny na Zemi</a:t>
            </a:r>
          </a:p>
          <a:p>
            <a:pPr eaLnBrk="1" hangingPunct="1"/>
            <a:r>
              <a:rPr lang="cs-CZ" altLang="cs-CZ" sz="1900" dirty="0"/>
              <a:t>Podíl na výživě různý – Austrálie 15 %, Asie 65 %</a:t>
            </a:r>
          </a:p>
          <a:p>
            <a:pPr eaLnBrk="1" hangingPunct="1"/>
            <a:r>
              <a:rPr lang="cs-CZ" altLang="cs-CZ" sz="1900" dirty="0"/>
              <a:t>Význam zvyšuje možnost dlouhodobého skladování a přepravy na velké vzdálenosti – vytváření potravinových rezerv</a:t>
            </a:r>
          </a:p>
          <a:p>
            <a:pPr eaLnBrk="1" hangingPunct="1"/>
            <a:r>
              <a:rPr lang="cs-CZ" altLang="cs-CZ" sz="1900" dirty="0"/>
              <a:t>1/5 světového obchodu se zem. produkty</a:t>
            </a:r>
          </a:p>
          <a:p>
            <a:pPr eaLnBrk="1" hangingPunct="1"/>
            <a:r>
              <a:rPr lang="cs-CZ" altLang="cs-CZ" sz="1900" dirty="0"/>
              <a:t>Nejdůležitější – rýže, pšenice</a:t>
            </a:r>
          </a:p>
          <a:p>
            <a:pPr eaLnBrk="1" hangingPunct="1"/>
            <a:r>
              <a:rPr lang="cs-CZ" altLang="cs-CZ" sz="1900" dirty="0"/>
              <a:t>Největší podíl – pšenice, kukuřice, rýže</a:t>
            </a:r>
          </a:p>
          <a:p>
            <a:pPr eaLnBrk="1" hangingPunct="1"/>
            <a:r>
              <a:rPr lang="cs-CZ" altLang="cs-CZ" sz="1900" dirty="0"/>
              <a:t>Ječmen, proso, </a:t>
            </a:r>
            <a:r>
              <a:rPr lang="cs-CZ" altLang="cs-CZ" sz="1900" dirty="0" err="1"/>
              <a:t>sorgho</a:t>
            </a:r>
            <a:r>
              <a:rPr lang="cs-CZ" altLang="cs-CZ" sz="1900" dirty="0"/>
              <a:t> – stagnace</a:t>
            </a:r>
          </a:p>
          <a:p>
            <a:pPr eaLnBrk="1" hangingPunct="1"/>
            <a:r>
              <a:rPr lang="cs-CZ" altLang="cs-CZ" sz="1900" dirty="0"/>
              <a:t>Žito, oves – pokles</a:t>
            </a:r>
          </a:p>
          <a:p>
            <a:pPr eaLnBrk="1" hangingPunct="1"/>
            <a:r>
              <a:rPr lang="cs-CZ" altLang="cs-CZ" sz="1900" dirty="0"/>
              <a:t>V </a:t>
            </a:r>
            <a:r>
              <a:rPr lang="cs-CZ" altLang="cs-CZ" sz="1900" dirty="0" err="1"/>
              <a:t>hosp</a:t>
            </a:r>
            <a:r>
              <a:rPr lang="cs-CZ" altLang="cs-CZ" sz="1900" dirty="0"/>
              <a:t>. vyspělých zemích – hl. pšenice</a:t>
            </a:r>
          </a:p>
          <a:p>
            <a:pPr eaLnBrk="1" hangingPunct="1"/>
            <a:r>
              <a:rPr lang="cs-CZ" altLang="cs-CZ" sz="1900" dirty="0"/>
              <a:t>Ostatní země – pestré (Amerika – kukuřice, Afrika – </a:t>
            </a:r>
            <a:r>
              <a:rPr lang="cs-CZ" altLang="cs-CZ" sz="1900" dirty="0" err="1"/>
              <a:t>sorgho</a:t>
            </a:r>
            <a:r>
              <a:rPr lang="cs-CZ" altLang="cs-CZ" sz="1900" dirty="0"/>
              <a:t>, proso, kukuřice, Afrika – rýže)</a:t>
            </a:r>
          </a:p>
          <a:p>
            <a:pPr eaLnBrk="1" hangingPunct="1"/>
            <a:r>
              <a:rPr lang="cs-CZ" altLang="cs-CZ" sz="1900" dirty="0"/>
              <a:t>Vývoj produkce v posledních 60 letech – vzestupná tendence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21BE9A2F-F199-47F7-9B55-CEEF3391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715" y="26035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PŠENICE</a:t>
            </a: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DF5DF7AA-6A07-4453-9E3B-623FDCD8ED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9715" y="1368270"/>
            <a:ext cx="8496300" cy="4883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Nejnáročnější obilovinou na půdní a klimatické podmínky mírných zem. šířek</a:t>
            </a:r>
          </a:p>
          <a:p>
            <a:pPr>
              <a:defRPr/>
            </a:pPr>
            <a:r>
              <a:rPr lang="cs-CZ" dirty="0"/>
              <a:t>Těžiště produkce – stepní (černozemní) oblasti severní polokoule</a:t>
            </a:r>
          </a:p>
          <a:p>
            <a:pPr>
              <a:defRPr/>
            </a:pPr>
            <a:r>
              <a:rPr lang="cs-CZ" dirty="0"/>
              <a:t>Pěstována však na všech kontinentech – sklizeň po celý rok – mezinárodní obchod</a:t>
            </a:r>
          </a:p>
          <a:p>
            <a:pPr>
              <a:defRPr/>
            </a:pPr>
            <a:r>
              <a:rPr lang="cs-CZ" dirty="0"/>
              <a:t>Cca 30 % osevních ploch ze všech obilovin</a:t>
            </a:r>
          </a:p>
          <a:p>
            <a:pPr>
              <a:defRPr/>
            </a:pPr>
            <a:r>
              <a:rPr lang="cs-CZ" dirty="0"/>
              <a:t>Ve vyspělých zemích – vysoká mechanizace a produktivita práce, vysoká rentabilita, ale rozdílná intenzita (rozdílné ha výnosy – průměr 2,7 t/ha, Německo ad. až 7 t/ha)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marL="708660" lvl="1" indent="-342900"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E47B8569-A00B-47D1-906A-CC0D57EB4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23" y="388398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dirty="0"/>
              <a:t>PŠENICE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168FB1AA-8AD3-48AE-88BD-3172C576D0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85023" y="1519191"/>
            <a:ext cx="8496300" cy="48831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900" dirty="0"/>
              <a:t>Světová produkce:</a:t>
            </a:r>
          </a:p>
          <a:p>
            <a:pPr marL="708660" lvl="1" indent="-342900">
              <a:defRPr/>
            </a:pPr>
            <a:r>
              <a:rPr lang="cs-CZ" sz="1900" dirty="0"/>
              <a:t>Asie – 41 %, Evropa – 32 %, Severní Amerika – 13 % </a:t>
            </a:r>
          </a:p>
          <a:p>
            <a:pPr>
              <a:defRPr/>
            </a:pPr>
            <a:r>
              <a:rPr lang="cs-CZ" sz="1900" dirty="0"/>
              <a:t>Největší produkční oblasti:</a:t>
            </a:r>
          </a:p>
          <a:p>
            <a:pPr marL="708660" lvl="1" indent="-342900">
              <a:defRPr/>
            </a:pPr>
            <a:r>
              <a:rPr lang="cs-CZ" sz="1900" dirty="0"/>
              <a:t>Dálný východ – Severočínská nížina</a:t>
            </a:r>
          </a:p>
          <a:p>
            <a:pPr marL="708660" lvl="1" indent="-342900">
              <a:defRPr/>
            </a:pPr>
            <a:r>
              <a:rPr lang="cs-CZ" sz="1900" dirty="0"/>
              <a:t>Jižní Asie (SZ Indie, Pákistán)</a:t>
            </a:r>
          </a:p>
          <a:p>
            <a:pPr marL="708660" lvl="1" indent="-342900">
              <a:defRPr/>
            </a:pPr>
            <a:r>
              <a:rPr lang="cs-CZ" sz="1900" dirty="0"/>
              <a:t>Evropa </a:t>
            </a:r>
          </a:p>
          <a:p>
            <a:pPr lvl="2">
              <a:defRPr/>
            </a:pPr>
            <a:r>
              <a:rPr lang="cs-CZ" sz="1900" dirty="0"/>
              <a:t>východoevropská pšeničná oblast (Podunají – Ukrajina – S Kavkaz – Povolní – J Ural)</a:t>
            </a:r>
          </a:p>
          <a:p>
            <a:pPr lvl="2">
              <a:defRPr/>
            </a:pPr>
            <a:r>
              <a:rPr lang="cs-CZ" sz="1900" dirty="0"/>
              <a:t>západoevropská oblast (S Francie, S Itálie, Německo)</a:t>
            </a:r>
          </a:p>
          <a:p>
            <a:pPr marL="708660" lvl="1" indent="-342900">
              <a:defRPr/>
            </a:pPr>
            <a:r>
              <a:rPr lang="cs-CZ" sz="1900" dirty="0"/>
              <a:t>S Amerika (prérie podíl středního a dolního toku Mississippi – Kansas, Oklahoma, S a J Dakota + Kanada – </a:t>
            </a:r>
            <a:r>
              <a:rPr lang="cs-CZ" sz="1900" dirty="0" err="1"/>
              <a:t>Manitoba</a:t>
            </a:r>
            <a:r>
              <a:rPr lang="cs-CZ" sz="1900" dirty="0"/>
              <a:t>, Saskatchewan )</a:t>
            </a:r>
          </a:p>
          <a:p>
            <a:pPr marL="708660" lvl="1" indent="-342900">
              <a:defRPr/>
            </a:pPr>
            <a:r>
              <a:rPr lang="cs-CZ" sz="1900" dirty="0"/>
              <a:t>JV Austrálie</a:t>
            </a:r>
          </a:p>
          <a:p>
            <a:pPr marL="708660" lvl="1" indent="-342900">
              <a:defRPr/>
            </a:pPr>
            <a:r>
              <a:rPr lang="cs-CZ" sz="1900" dirty="0"/>
              <a:t>Argentina</a:t>
            </a:r>
          </a:p>
          <a:p>
            <a:pPr>
              <a:defRPr/>
            </a:pPr>
            <a:r>
              <a:rPr lang="cs-CZ" sz="2100" dirty="0"/>
              <a:t>Největší producenti – státy: Čína, Indie, USA, Rusko, Francie, Kanada, Austrálie, Turecko, Německo, Pákistán, Ukrajina</a:t>
            </a:r>
          </a:p>
          <a:p>
            <a:pPr marL="320040" indent="-320040">
              <a:buFont typeface="Wingdings"/>
              <a:buChar char=""/>
              <a:defRPr/>
            </a:pPr>
            <a:endParaRPr lang="cs-CZ" sz="2200" dirty="0"/>
          </a:p>
          <a:p>
            <a:pPr marL="640080" lvl="1" indent="-274320">
              <a:buFont typeface="Wingdings 2"/>
              <a:buChar char=""/>
              <a:defRPr/>
            </a:pPr>
            <a:endParaRPr lang="cs-CZ" dirty="0"/>
          </a:p>
          <a:p>
            <a:pPr marL="640080" lvl="1" indent="-274320">
              <a:buFont typeface="Wingdings 2"/>
              <a:buChar char="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  <a:p>
            <a:pPr marL="320040" indent="-320040">
              <a:buFont typeface="Wingdings"/>
              <a:buChar char="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Zástupný symbol pro obsah 3" descr="annual-world-wheat-production1.jpg">
            <a:extLst>
              <a:ext uri="{FF2B5EF4-FFF2-40B4-BE49-F238E27FC236}">
                <a16:creationId xmlns:a16="http://schemas.microsoft.com/office/drawing/2014/main" id="{B4288AFA-26C7-4248-8222-8FD1AE61B8A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17475"/>
            <a:ext cx="9144000" cy="65976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5826</Words>
  <Application>Microsoft Office PowerPoint</Application>
  <PresentationFormat>Širokoúhlá obrazovka</PresentationFormat>
  <Paragraphs>621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Tahoma</vt:lpstr>
      <vt:lpstr>Wingdings</vt:lpstr>
      <vt:lpstr>Wingdings 2</vt:lpstr>
      <vt:lpstr>Motiv Office</vt:lpstr>
      <vt:lpstr>3. PŘEDNÁŠKA: ZEMĚDĚLSTVÍ SVĚTA</vt:lpstr>
      <vt:lpstr>ZÁKLADNÍ CHARAKTERISTIKY VÝVOJE SOUČASNÉHO SVĚTOVÉHO ZEMĚDĚLSTVÍ</vt:lpstr>
      <vt:lpstr>TYPOLOGIE SVĚTOVÉHO ZEMĚDĚLSTVÍ</vt:lpstr>
      <vt:lpstr>TYPOLOGIE SVĚTOVÉHO ZEMĚDĚLSTVÍ</vt:lpstr>
      <vt:lpstr>ROSTLINNÁ VÝROBA</vt:lpstr>
      <vt:lpstr>PRODUKCE OBILOVIN</vt:lpstr>
      <vt:lpstr>PŠENICE</vt:lpstr>
      <vt:lpstr>PŠENICE</vt:lpstr>
      <vt:lpstr>Prezentace aplikace PowerPoint</vt:lpstr>
      <vt:lpstr>Prezentace aplikace PowerPoint</vt:lpstr>
      <vt:lpstr>RÝŽE</vt:lpstr>
      <vt:lpstr>Prezentace aplikace PowerPoint</vt:lpstr>
      <vt:lpstr>KUKUŘICE</vt:lpstr>
      <vt:lpstr>Prezentace aplikace PowerPoint</vt:lpstr>
      <vt:lpstr>JEČMEN</vt:lpstr>
      <vt:lpstr>PROSO, SORGHO</vt:lpstr>
      <vt:lpstr>HLÍZOVITÉ KULTURY – BRAMBORY </vt:lpstr>
      <vt:lpstr>CUKR</vt:lpstr>
      <vt:lpstr>OVOCE</vt:lpstr>
      <vt:lpstr>Prezentace aplikace PowerPoint</vt:lpstr>
      <vt:lpstr>Prezentace aplikace PowerPoint</vt:lpstr>
      <vt:lpstr>Prezentace aplikace PowerPoint</vt:lpstr>
      <vt:lpstr>ZELENINA</vt:lpstr>
      <vt:lpstr>Prezentace aplikace PowerPoint</vt:lpstr>
      <vt:lpstr>Prezentace aplikace PowerPoint</vt:lpstr>
      <vt:lpstr>LUSKOVINY</vt:lpstr>
      <vt:lpstr>OLEJNINY</vt:lpstr>
      <vt:lpstr>OLEJNINY</vt:lpstr>
      <vt:lpstr>OLEJNINY</vt:lpstr>
      <vt:lpstr>POCHUTINY</vt:lpstr>
      <vt:lpstr>POCHUTINY</vt:lpstr>
      <vt:lpstr>PLODINY K PRŮMYSLOVÉMU ZPRACOVÁNÍ</vt:lpstr>
      <vt:lpstr>Prezentace aplikace PowerPoint</vt:lpstr>
      <vt:lpstr>PLODINY K PRŮMYSLOVÉMU ZPRACOVÁNÍ</vt:lpstr>
      <vt:lpstr>PLODINY K PRŮMYSLOVÉMU ZPRACOVÁNÍ</vt:lpstr>
      <vt:lpstr>ŽIVOČIŠNÁ VÝROBA</vt:lpstr>
      <vt:lpstr>ŽIVOČIŠNÁ VÝROBA – EXTENZIVNÍ TYP</vt:lpstr>
      <vt:lpstr>ŽIVOČIŠNÁ VÝROBA – INTENZIVNÍ TYP</vt:lpstr>
      <vt:lpstr>NÁBOŽENSKÝ VLIV NA ROZVOJ A ROZMÍSTNĚNÍ ŽIVOČIŠNÉ VÝROBY</vt:lpstr>
      <vt:lpstr>SKOT</vt:lpstr>
      <vt:lpstr>PRASATA</vt:lpstr>
      <vt:lpstr>OVCE, KOZY</vt:lpstr>
      <vt:lpstr>DRŮBEŽ</vt:lpstr>
      <vt:lpstr>RYBY</vt:lpstr>
      <vt:lpstr>BUDOUCÍ VÝVOJ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PŘEDNÁŠKA: ZEMĚDĚLSTVÍ SVĚTA</dc:title>
  <dc:creator>Geoadmin</dc:creator>
  <cp:lastModifiedBy>Geoadmin</cp:lastModifiedBy>
  <cp:revision>3</cp:revision>
  <dcterms:created xsi:type="dcterms:W3CDTF">2020-01-31T14:28:12Z</dcterms:created>
  <dcterms:modified xsi:type="dcterms:W3CDTF">2020-01-31T14:54:04Z</dcterms:modified>
</cp:coreProperties>
</file>