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57" r:id="rId4"/>
    <p:sldId id="296" r:id="rId5"/>
    <p:sldId id="258" r:id="rId6"/>
    <p:sldId id="277" r:id="rId7"/>
    <p:sldId id="278" r:id="rId8"/>
    <p:sldId id="279" r:id="rId9"/>
    <p:sldId id="259" r:id="rId10"/>
    <p:sldId id="282" r:id="rId11"/>
    <p:sldId id="260" r:id="rId12"/>
    <p:sldId id="261" r:id="rId13"/>
    <p:sldId id="297" r:id="rId14"/>
    <p:sldId id="262" r:id="rId15"/>
    <p:sldId id="283" r:id="rId16"/>
    <p:sldId id="263" r:id="rId17"/>
    <p:sldId id="265" r:id="rId18"/>
    <p:sldId id="264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87" r:id="rId27"/>
    <p:sldId id="274" r:id="rId28"/>
    <p:sldId id="275" r:id="rId29"/>
    <p:sldId id="293" r:id="rId30"/>
    <p:sldId id="298" r:id="rId31"/>
    <p:sldId id="299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F6A764-EFD2-440F-936B-747ECE68E8B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6E0DD87-06B5-43B5-9A34-CA8E32F5904E}">
      <dgm:prSet/>
      <dgm:spPr/>
      <dgm:t>
        <a:bodyPr/>
        <a:lstStyle/>
        <a:p>
          <a:r>
            <a:rPr lang="cs-CZ"/>
            <a:t>Současná SZP založena na fungování </a:t>
          </a:r>
          <a:r>
            <a:rPr lang="cs-CZ" b="1"/>
            <a:t>3 základních principů</a:t>
          </a:r>
          <a:r>
            <a:rPr lang="cs-CZ"/>
            <a:t>: </a:t>
          </a:r>
          <a:endParaRPr lang="en-US"/>
        </a:p>
      </dgm:t>
    </dgm:pt>
    <dgm:pt modelId="{000E63D4-E5B3-407C-AFA2-349AF91EB6BD}" type="parTrans" cxnId="{A5312ACE-2B8B-4ECF-8294-0EE27F16BF51}">
      <dgm:prSet/>
      <dgm:spPr/>
      <dgm:t>
        <a:bodyPr/>
        <a:lstStyle/>
        <a:p>
          <a:endParaRPr lang="en-US"/>
        </a:p>
      </dgm:t>
    </dgm:pt>
    <dgm:pt modelId="{A4100A64-BD5C-4A50-824C-EFFAD72BA486}" type="sibTrans" cxnId="{A5312ACE-2B8B-4ECF-8294-0EE27F16BF51}">
      <dgm:prSet/>
      <dgm:spPr/>
      <dgm:t>
        <a:bodyPr/>
        <a:lstStyle/>
        <a:p>
          <a:endParaRPr lang="en-US"/>
        </a:p>
      </dgm:t>
    </dgm:pt>
    <dgm:pt modelId="{53DFA805-3B0E-4191-9A35-1C91829FC50A}">
      <dgm:prSet/>
      <dgm:spPr/>
      <dgm:t>
        <a:bodyPr/>
        <a:lstStyle/>
        <a:p>
          <a:r>
            <a:rPr lang="cs-CZ"/>
            <a:t>fungovaní jednotného zemědělského trhu v rámci EU</a:t>
          </a:r>
          <a:endParaRPr lang="en-US"/>
        </a:p>
      </dgm:t>
    </dgm:pt>
    <dgm:pt modelId="{08C1C838-3CB9-4139-8552-955A26615496}" type="parTrans" cxnId="{0E7A8C71-95C3-4077-A815-C926F9F051E5}">
      <dgm:prSet/>
      <dgm:spPr/>
      <dgm:t>
        <a:bodyPr/>
        <a:lstStyle/>
        <a:p>
          <a:endParaRPr lang="en-US"/>
        </a:p>
      </dgm:t>
    </dgm:pt>
    <dgm:pt modelId="{58DFEFAC-7B49-4BBF-ADBC-2EB37EDB1C7A}" type="sibTrans" cxnId="{0E7A8C71-95C3-4077-A815-C926F9F051E5}">
      <dgm:prSet/>
      <dgm:spPr/>
      <dgm:t>
        <a:bodyPr/>
        <a:lstStyle/>
        <a:p>
          <a:endParaRPr lang="en-US"/>
        </a:p>
      </dgm:t>
    </dgm:pt>
    <dgm:pt modelId="{4640A356-81D0-4B87-B495-14B0E899C6E8}">
      <dgm:prSet/>
      <dgm:spPr/>
      <dgm:t>
        <a:bodyPr/>
        <a:lstStyle/>
        <a:p>
          <a:r>
            <a:rPr lang="cs-CZ"/>
            <a:t>zvýhodnění produkce ze zemí EU (ochranná cla, vývozní dotace)</a:t>
          </a:r>
          <a:endParaRPr lang="en-US"/>
        </a:p>
      </dgm:t>
    </dgm:pt>
    <dgm:pt modelId="{8A49CE51-F750-426E-82DC-C706463BA1F3}" type="parTrans" cxnId="{D8BF8869-04F1-4FAE-B91C-44E256226DE1}">
      <dgm:prSet/>
      <dgm:spPr/>
      <dgm:t>
        <a:bodyPr/>
        <a:lstStyle/>
        <a:p>
          <a:endParaRPr lang="en-US"/>
        </a:p>
      </dgm:t>
    </dgm:pt>
    <dgm:pt modelId="{6D18C85E-9AC9-46E6-97AE-88F074FE2FD8}" type="sibTrans" cxnId="{D8BF8869-04F1-4FAE-B91C-44E256226DE1}">
      <dgm:prSet/>
      <dgm:spPr/>
      <dgm:t>
        <a:bodyPr/>
        <a:lstStyle/>
        <a:p>
          <a:endParaRPr lang="en-US"/>
        </a:p>
      </dgm:t>
    </dgm:pt>
    <dgm:pt modelId="{7B928F04-916C-4A9A-B1D9-B0AA074DE713}">
      <dgm:prSet/>
      <dgm:spPr/>
      <dgm:t>
        <a:bodyPr/>
        <a:lstStyle/>
        <a:p>
          <a:r>
            <a:rPr lang="cs-CZ"/>
            <a:t>finanční solidarita</a:t>
          </a:r>
          <a:endParaRPr lang="en-US"/>
        </a:p>
      </dgm:t>
    </dgm:pt>
    <dgm:pt modelId="{00834177-F83E-4A0F-B5DF-2EB9DA5F9478}" type="parTrans" cxnId="{0EF15410-B9C0-4419-A284-152BD6F29CD7}">
      <dgm:prSet/>
      <dgm:spPr/>
      <dgm:t>
        <a:bodyPr/>
        <a:lstStyle/>
        <a:p>
          <a:endParaRPr lang="en-US"/>
        </a:p>
      </dgm:t>
    </dgm:pt>
    <dgm:pt modelId="{53F29749-CD4C-4467-8EF2-F7AEF40C4A0F}" type="sibTrans" cxnId="{0EF15410-B9C0-4419-A284-152BD6F29CD7}">
      <dgm:prSet/>
      <dgm:spPr/>
      <dgm:t>
        <a:bodyPr/>
        <a:lstStyle/>
        <a:p>
          <a:endParaRPr lang="en-US"/>
        </a:p>
      </dgm:t>
    </dgm:pt>
    <dgm:pt modelId="{06DA907E-4B8A-4256-B0B0-FE195045136F}">
      <dgm:prSet/>
      <dgm:spPr/>
      <dgm:t>
        <a:bodyPr/>
        <a:lstStyle/>
        <a:p>
          <a:r>
            <a:rPr lang="cs-CZ"/>
            <a:t>Dalším významným faktem fungování SZP je tzv. </a:t>
          </a:r>
          <a:r>
            <a:rPr lang="cs-CZ" b="1"/>
            <a:t>Společná organizace trhu</a:t>
          </a:r>
          <a:endParaRPr lang="en-US"/>
        </a:p>
      </dgm:t>
    </dgm:pt>
    <dgm:pt modelId="{C724378E-DCD6-47E9-9C36-DA50B7EA79D7}" type="parTrans" cxnId="{AAFB2BA0-5CB9-43ED-816B-A658DD1BD5C8}">
      <dgm:prSet/>
      <dgm:spPr/>
      <dgm:t>
        <a:bodyPr/>
        <a:lstStyle/>
        <a:p>
          <a:endParaRPr lang="en-US"/>
        </a:p>
      </dgm:t>
    </dgm:pt>
    <dgm:pt modelId="{1D56F9FF-4703-4564-91A1-BC0A6649F94C}" type="sibTrans" cxnId="{AAFB2BA0-5CB9-43ED-816B-A658DD1BD5C8}">
      <dgm:prSet/>
      <dgm:spPr/>
      <dgm:t>
        <a:bodyPr/>
        <a:lstStyle/>
        <a:p>
          <a:endParaRPr lang="en-US"/>
        </a:p>
      </dgm:t>
    </dgm:pt>
    <dgm:pt modelId="{A73B341C-B549-41BD-8AC4-BB5450E639D0}">
      <dgm:prSet/>
      <dgm:spPr/>
      <dgm:t>
        <a:bodyPr/>
        <a:lstStyle/>
        <a:p>
          <a:r>
            <a:rPr lang="cs-CZ"/>
            <a:t>regulační opatření, vztahující se na odlišné sektory zemědělské výroby</a:t>
          </a:r>
          <a:endParaRPr lang="en-US"/>
        </a:p>
      </dgm:t>
    </dgm:pt>
    <dgm:pt modelId="{7EC7A8B9-74BF-482C-8A0E-04FF9A86EC7B}" type="parTrans" cxnId="{0FA8EA51-FF81-4846-A593-00764AAE9696}">
      <dgm:prSet/>
      <dgm:spPr/>
      <dgm:t>
        <a:bodyPr/>
        <a:lstStyle/>
        <a:p>
          <a:endParaRPr lang="en-US"/>
        </a:p>
      </dgm:t>
    </dgm:pt>
    <dgm:pt modelId="{CD64A8AA-B4FB-4608-BF91-3FD6992653CD}" type="sibTrans" cxnId="{0FA8EA51-FF81-4846-A593-00764AAE9696}">
      <dgm:prSet/>
      <dgm:spPr/>
      <dgm:t>
        <a:bodyPr/>
        <a:lstStyle/>
        <a:p>
          <a:endParaRPr lang="en-US"/>
        </a:p>
      </dgm:t>
    </dgm:pt>
    <dgm:pt modelId="{FC0FEC50-8224-4D64-AB28-490FFA3AE1AE}">
      <dgm:prSet/>
      <dgm:spPr/>
      <dgm:t>
        <a:bodyPr/>
        <a:lstStyle/>
        <a:p>
          <a:r>
            <a:rPr lang="cs-CZ"/>
            <a:t>účelem je podporovat trhy dané zemědělské komodity prostřednictvím </a:t>
          </a:r>
          <a:endParaRPr lang="en-US"/>
        </a:p>
      </dgm:t>
    </dgm:pt>
    <dgm:pt modelId="{B3621C95-5D8B-4154-B055-321B81858865}" type="parTrans" cxnId="{8A7C28E9-6F1F-4419-9410-93B54067F909}">
      <dgm:prSet/>
      <dgm:spPr/>
      <dgm:t>
        <a:bodyPr/>
        <a:lstStyle/>
        <a:p>
          <a:endParaRPr lang="en-US"/>
        </a:p>
      </dgm:t>
    </dgm:pt>
    <dgm:pt modelId="{6092C7C6-0173-41B8-984D-0612C207F969}" type="sibTrans" cxnId="{8A7C28E9-6F1F-4419-9410-93B54067F909}">
      <dgm:prSet/>
      <dgm:spPr/>
      <dgm:t>
        <a:bodyPr/>
        <a:lstStyle/>
        <a:p>
          <a:endParaRPr lang="en-US"/>
        </a:p>
      </dgm:t>
    </dgm:pt>
    <dgm:pt modelId="{6A3C192A-3FE5-43B2-ADBE-756F7E6AEE0A}">
      <dgm:prSet/>
      <dgm:spPr/>
      <dgm:t>
        <a:bodyPr/>
        <a:lstStyle/>
        <a:p>
          <a:r>
            <a:rPr lang="cs-CZ"/>
            <a:t>Klíčový význam v provádění SZP měl do konce roku 2006 </a:t>
          </a:r>
          <a:r>
            <a:rPr lang="cs-CZ" b="1"/>
            <a:t>Evropský zemědělský orientační a záruční fond</a:t>
          </a:r>
          <a:r>
            <a:rPr lang="cs-CZ"/>
            <a:t> (EAGGF)</a:t>
          </a:r>
          <a:endParaRPr lang="en-US"/>
        </a:p>
      </dgm:t>
    </dgm:pt>
    <dgm:pt modelId="{1F350AB3-8128-4555-AE12-56C33251D995}" type="parTrans" cxnId="{12752886-DE6F-4609-BC45-95D47A74F401}">
      <dgm:prSet/>
      <dgm:spPr/>
      <dgm:t>
        <a:bodyPr/>
        <a:lstStyle/>
        <a:p>
          <a:endParaRPr lang="en-US"/>
        </a:p>
      </dgm:t>
    </dgm:pt>
    <dgm:pt modelId="{B362F0D8-303D-4403-8F60-C37A4FA23C97}" type="sibTrans" cxnId="{12752886-DE6F-4609-BC45-95D47A74F401}">
      <dgm:prSet/>
      <dgm:spPr/>
      <dgm:t>
        <a:bodyPr/>
        <a:lstStyle/>
        <a:p>
          <a:endParaRPr lang="en-US"/>
        </a:p>
      </dgm:t>
    </dgm:pt>
    <dgm:pt modelId="{D7DAB648-B99A-4689-9954-13D8DE20A3F3}">
      <dgm:prSet/>
      <dgm:spPr/>
      <dgm:t>
        <a:bodyPr/>
        <a:lstStyle/>
        <a:p>
          <a:r>
            <a:rPr lang="cs-CZ"/>
            <a:t>Na přelomu 70. – 80. let odčerpával až 70 % rozpočtu EU.</a:t>
          </a:r>
          <a:endParaRPr lang="en-US"/>
        </a:p>
      </dgm:t>
    </dgm:pt>
    <dgm:pt modelId="{82308620-23DB-404E-84F7-52E9EB85F8A0}" type="parTrans" cxnId="{0C24AFD7-D68E-4276-85F5-C185B7E415F2}">
      <dgm:prSet/>
      <dgm:spPr/>
      <dgm:t>
        <a:bodyPr/>
        <a:lstStyle/>
        <a:p>
          <a:endParaRPr lang="en-US"/>
        </a:p>
      </dgm:t>
    </dgm:pt>
    <dgm:pt modelId="{CCE6F733-7734-4399-90B3-C24B68B03B34}" type="sibTrans" cxnId="{0C24AFD7-D68E-4276-85F5-C185B7E415F2}">
      <dgm:prSet/>
      <dgm:spPr/>
      <dgm:t>
        <a:bodyPr/>
        <a:lstStyle/>
        <a:p>
          <a:endParaRPr lang="en-US"/>
        </a:p>
      </dgm:t>
    </dgm:pt>
    <dgm:pt modelId="{5F8141AF-750B-4F38-A67B-F3789517F2B7}">
      <dgm:prSet/>
      <dgm:spPr/>
      <dgm:t>
        <a:bodyPr/>
        <a:lstStyle/>
        <a:p>
          <a:r>
            <a:rPr lang="cs-CZ"/>
            <a:t>Vznikl v důsledku principu finanční solidarity, řadil se mezi strukturální fondy</a:t>
          </a:r>
          <a:endParaRPr lang="en-US"/>
        </a:p>
      </dgm:t>
    </dgm:pt>
    <dgm:pt modelId="{207AFF69-7EE2-4388-AC80-00FC6D16EB42}" type="parTrans" cxnId="{5033E633-1F49-4244-9500-4E6EB24AB078}">
      <dgm:prSet/>
      <dgm:spPr/>
      <dgm:t>
        <a:bodyPr/>
        <a:lstStyle/>
        <a:p>
          <a:endParaRPr lang="en-US"/>
        </a:p>
      </dgm:t>
    </dgm:pt>
    <dgm:pt modelId="{7B02A7BF-6D48-4413-AE3A-F3F0CE92E406}" type="sibTrans" cxnId="{5033E633-1F49-4244-9500-4E6EB24AB078}">
      <dgm:prSet/>
      <dgm:spPr/>
      <dgm:t>
        <a:bodyPr/>
        <a:lstStyle/>
        <a:p>
          <a:endParaRPr lang="en-US"/>
        </a:p>
      </dgm:t>
    </dgm:pt>
    <dgm:pt modelId="{A2119F28-871A-472C-8CB6-731DB964849E}">
      <dgm:prSet/>
      <dgm:spPr/>
      <dgm:t>
        <a:bodyPr/>
        <a:lstStyle/>
        <a:p>
          <a:r>
            <a:rPr lang="cs-CZ"/>
            <a:t>V současnosti nahrazen </a:t>
          </a:r>
          <a:r>
            <a:rPr lang="cs-CZ" b="1"/>
            <a:t>Evropským zemědělským fondem pro rozvoj venkova</a:t>
          </a:r>
          <a:r>
            <a:rPr lang="cs-CZ"/>
            <a:t> (EAFRD), který není strukturálním fondem EU, spadá přímo pod SZP EU. Prostředky z EAFRD slouží ke zvýšení konkurenceschopnosti zemědělství, potravinářství, lesnictví a k rozvoji venkovských oblastí.</a:t>
          </a:r>
          <a:endParaRPr lang="en-US"/>
        </a:p>
      </dgm:t>
    </dgm:pt>
    <dgm:pt modelId="{797C9577-F641-430A-918F-CF5182ED2EA2}" type="parTrans" cxnId="{6B5B0D05-A7E0-4356-A4BE-8D794A2D6FE7}">
      <dgm:prSet/>
      <dgm:spPr/>
      <dgm:t>
        <a:bodyPr/>
        <a:lstStyle/>
        <a:p>
          <a:endParaRPr lang="en-US"/>
        </a:p>
      </dgm:t>
    </dgm:pt>
    <dgm:pt modelId="{3E50C8CC-C812-4DB2-9849-353D629F698C}" type="sibTrans" cxnId="{6B5B0D05-A7E0-4356-A4BE-8D794A2D6FE7}">
      <dgm:prSet/>
      <dgm:spPr/>
      <dgm:t>
        <a:bodyPr/>
        <a:lstStyle/>
        <a:p>
          <a:endParaRPr lang="en-US"/>
        </a:p>
      </dgm:t>
    </dgm:pt>
    <dgm:pt modelId="{BB870E45-22EC-4DAB-B8B1-A9CB6014FB0E}">
      <dgm:prSet/>
      <dgm:spPr/>
      <dgm:t>
        <a:bodyPr/>
        <a:lstStyle/>
        <a:p>
          <a:r>
            <a:rPr lang="cs-CZ"/>
            <a:t>Ke komplexním nástrojům regulace zemědělského trhu patří</a:t>
          </a:r>
          <a:endParaRPr lang="en-US"/>
        </a:p>
      </dgm:t>
    </dgm:pt>
    <dgm:pt modelId="{EF1A29CD-BE4F-4F05-B429-FB78CDFDCE37}" type="parTrans" cxnId="{01FF1E44-D771-4801-B235-F189103C5BDC}">
      <dgm:prSet/>
      <dgm:spPr/>
      <dgm:t>
        <a:bodyPr/>
        <a:lstStyle/>
        <a:p>
          <a:endParaRPr lang="en-US"/>
        </a:p>
      </dgm:t>
    </dgm:pt>
    <dgm:pt modelId="{72C30D52-84F0-45B4-B69F-10EF4AF9A4BF}" type="sibTrans" cxnId="{01FF1E44-D771-4801-B235-F189103C5BDC}">
      <dgm:prSet/>
      <dgm:spPr/>
      <dgm:t>
        <a:bodyPr/>
        <a:lstStyle/>
        <a:p>
          <a:endParaRPr lang="en-US"/>
        </a:p>
      </dgm:t>
    </dgm:pt>
    <dgm:pt modelId="{03CB6F7F-2905-48CB-9D7C-1F7019397B35}">
      <dgm:prSet/>
      <dgm:spPr/>
      <dgm:t>
        <a:bodyPr/>
        <a:lstStyle/>
        <a:p>
          <a:r>
            <a:rPr lang="cs-CZ"/>
            <a:t>přímé platby</a:t>
          </a:r>
          <a:endParaRPr lang="en-US"/>
        </a:p>
      </dgm:t>
    </dgm:pt>
    <dgm:pt modelId="{4A7B0544-C0BE-4CD0-9C3E-91F4B753BB9F}" type="parTrans" cxnId="{7B38F798-5762-44D8-BBD2-E52489906766}">
      <dgm:prSet/>
      <dgm:spPr/>
      <dgm:t>
        <a:bodyPr/>
        <a:lstStyle/>
        <a:p>
          <a:endParaRPr lang="en-US"/>
        </a:p>
      </dgm:t>
    </dgm:pt>
    <dgm:pt modelId="{AB8C530C-892A-461A-934B-715F7C740AAB}" type="sibTrans" cxnId="{7B38F798-5762-44D8-BBD2-E52489906766}">
      <dgm:prSet/>
      <dgm:spPr/>
      <dgm:t>
        <a:bodyPr/>
        <a:lstStyle/>
        <a:p>
          <a:endParaRPr lang="en-US"/>
        </a:p>
      </dgm:t>
    </dgm:pt>
    <dgm:pt modelId="{4E2DBC5B-2118-4E82-8A3C-FB2171D52250}">
      <dgm:prSet/>
      <dgm:spPr/>
      <dgm:t>
        <a:bodyPr/>
        <a:lstStyle/>
        <a:p>
          <a:r>
            <a:rPr lang="cs-CZ"/>
            <a:t>intervenční opatření (nákup, prodej, podpora soukromého skladování)</a:t>
          </a:r>
          <a:endParaRPr lang="en-US"/>
        </a:p>
      </dgm:t>
    </dgm:pt>
    <dgm:pt modelId="{13DCBDB6-F7B7-422F-BA7C-1C784D3BD4A7}" type="parTrans" cxnId="{4A36BF7E-FBF0-4CF0-A8F2-0674DD146938}">
      <dgm:prSet/>
      <dgm:spPr/>
      <dgm:t>
        <a:bodyPr/>
        <a:lstStyle/>
        <a:p>
          <a:endParaRPr lang="en-US"/>
        </a:p>
      </dgm:t>
    </dgm:pt>
    <dgm:pt modelId="{98B423E2-6365-44D1-8789-AC588BEE99BC}" type="sibTrans" cxnId="{4A36BF7E-FBF0-4CF0-A8F2-0674DD146938}">
      <dgm:prSet/>
      <dgm:spPr/>
      <dgm:t>
        <a:bodyPr/>
        <a:lstStyle/>
        <a:p>
          <a:endParaRPr lang="en-US"/>
        </a:p>
      </dgm:t>
    </dgm:pt>
    <dgm:pt modelId="{14914C48-2B4C-46E9-B0BC-E6A85DFEF430}">
      <dgm:prSet/>
      <dgm:spPr/>
      <dgm:t>
        <a:bodyPr/>
        <a:lstStyle/>
        <a:p>
          <a:r>
            <a:rPr lang="cs-CZ"/>
            <a:t>kvótní systémy</a:t>
          </a:r>
          <a:endParaRPr lang="en-US"/>
        </a:p>
      </dgm:t>
    </dgm:pt>
    <dgm:pt modelId="{6036A5CB-FA0E-4719-84C2-3B00D3FC610D}" type="parTrans" cxnId="{C3B27BA3-7CC8-4F2F-BBF0-AEBF89CDB693}">
      <dgm:prSet/>
      <dgm:spPr/>
      <dgm:t>
        <a:bodyPr/>
        <a:lstStyle/>
        <a:p>
          <a:endParaRPr lang="en-US"/>
        </a:p>
      </dgm:t>
    </dgm:pt>
    <dgm:pt modelId="{22A50278-82ED-4A33-AD3A-DB7D1BAB9190}" type="sibTrans" cxnId="{C3B27BA3-7CC8-4F2F-BBF0-AEBF89CDB693}">
      <dgm:prSet/>
      <dgm:spPr/>
      <dgm:t>
        <a:bodyPr/>
        <a:lstStyle/>
        <a:p>
          <a:endParaRPr lang="en-US"/>
        </a:p>
      </dgm:t>
    </dgm:pt>
    <dgm:pt modelId="{977641E5-FD7E-4E4B-AE6B-DBD44A61E84B}">
      <dgm:prSet/>
      <dgm:spPr/>
      <dgm:t>
        <a:bodyPr/>
        <a:lstStyle/>
        <a:p>
          <a:r>
            <a:rPr lang="cs-CZ"/>
            <a:t>vývozní a dovozní licence, vývozní subvence </a:t>
          </a:r>
          <a:endParaRPr lang="en-US"/>
        </a:p>
      </dgm:t>
    </dgm:pt>
    <dgm:pt modelId="{8D92232E-70DD-4ADE-B147-D335EA8DDB8C}" type="parTrans" cxnId="{5E9DFF42-9A9C-4C74-8C95-888AFF81E315}">
      <dgm:prSet/>
      <dgm:spPr/>
      <dgm:t>
        <a:bodyPr/>
        <a:lstStyle/>
        <a:p>
          <a:endParaRPr lang="en-US"/>
        </a:p>
      </dgm:t>
    </dgm:pt>
    <dgm:pt modelId="{4E9ACC1B-1EB9-4B19-8E11-5988C0386094}" type="sibTrans" cxnId="{5E9DFF42-9A9C-4C74-8C95-888AFF81E315}">
      <dgm:prSet/>
      <dgm:spPr/>
      <dgm:t>
        <a:bodyPr/>
        <a:lstStyle/>
        <a:p>
          <a:endParaRPr lang="en-US"/>
        </a:p>
      </dgm:t>
    </dgm:pt>
    <dgm:pt modelId="{4815549B-E9A4-4113-B2AC-23DF5F009691}">
      <dgm:prSet/>
      <dgm:spPr/>
      <dgm:t>
        <a:bodyPr/>
        <a:lstStyle/>
        <a:p>
          <a:r>
            <a:rPr lang="cs-CZ"/>
            <a:t>strukturální prostředky</a:t>
          </a:r>
          <a:endParaRPr lang="en-US"/>
        </a:p>
      </dgm:t>
    </dgm:pt>
    <dgm:pt modelId="{97CB7210-76A1-4E99-AB8E-1F3389026E53}" type="parTrans" cxnId="{96FD95D2-0B81-42AE-B8A0-6D7E123E4681}">
      <dgm:prSet/>
      <dgm:spPr/>
      <dgm:t>
        <a:bodyPr/>
        <a:lstStyle/>
        <a:p>
          <a:endParaRPr lang="en-US"/>
        </a:p>
      </dgm:t>
    </dgm:pt>
    <dgm:pt modelId="{1BB4D4F4-2887-41A2-A7FA-766B9F5C5CA3}" type="sibTrans" cxnId="{96FD95D2-0B81-42AE-B8A0-6D7E123E4681}">
      <dgm:prSet/>
      <dgm:spPr/>
      <dgm:t>
        <a:bodyPr/>
        <a:lstStyle/>
        <a:p>
          <a:endParaRPr lang="en-US"/>
        </a:p>
      </dgm:t>
    </dgm:pt>
    <dgm:pt modelId="{606D7875-B3A5-449E-BA3B-903059807BE1}" type="pres">
      <dgm:prSet presAssocID="{ABF6A764-EFD2-440F-936B-747ECE68E8BE}" presName="diagram" presStyleCnt="0">
        <dgm:presLayoutVars>
          <dgm:dir/>
          <dgm:resizeHandles val="exact"/>
        </dgm:presLayoutVars>
      </dgm:prSet>
      <dgm:spPr/>
    </dgm:pt>
    <dgm:pt modelId="{0CFA0A8F-901C-4649-AD03-1E0F1C5B3C4F}" type="pres">
      <dgm:prSet presAssocID="{B6E0DD87-06B5-43B5-9A34-CA8E32F5904E}" presName="node" presStyleLbl="node1" presStyleIdx="0" presStyleCnt="5">
        <dgm:presLayoutVars>
          <dgm:bulletEnabled val="1"/>
        </dgm:presLayoutVars>
      </dgm:prSet>
      <dgm:spPr/>
    </dgm:pt>
    <dgm:pt modelId="{302397C3-54EF-4065-B07A-09798EDA7206}" type="pres">
      <dgm:prSet presAssocID="{A4100A64-BD5C-4A50-824C-EFFAD72BA486}" presName="sibTrans" presStyleCnt="0"/>
      <dgm:spPr/>
    </dgm:pt>
    <dgm:pt modelId="{A0012FB0-610A-4D86-8CF6-DF870B774CCE}" type="pres">
      <dgm:prSet presAssocID="{06DA907E-4B8A-4256-B0B0-FE195045136F}" presName="node" presStyleLbl="node1" presStyleIdx="1" presStyleCnt="5">
        <dgm:presLayoutVars>
          <dgm:bulletEnabled val="1"/>
        </dgm:presLayoutVars>
      </dgm:prSet>
      <dgm:spPr/>
    </dgm:pt>
    <dgm:pt modelId="{6CFB74DD-13BC-49B8-8098-8BDBAD13FA55}" type="pres">
      <dgm:prSet presAssocID="{1D56F9FF-4703-4564-91A1-BC0A6649F94C}" presName="sibTrans" presStyleCnt="0"/>
      <dgm:spPr/>
    </dgm:pt>
    <dgm:pt modelId="{8799BA6D-E239-4BBF-9C29-13B7162FEB19}" type="pres">
      <dgm:prSet presAssocID="{6A3C192A-3FE5-43B2-ADBE-756F7E6AEE0A}" presName="node" presStyleLbl="node1" presStyleIdx="2" presStyleCnt="5">
        <dgm:presLayoutVars>
          <dgm:bulletEnabled val="1"/>
        </dgm:presLayoutVars>
      </dgm:prSet>
      <dgm:spPr/>
    </dgm:pt>
    <dgm:pt modelId="{399DC18D-AE1E-4B1A-869D-935C16C06F43}" type="pres">
      <dgm:prSet presAssocID="{B362F0D8-303D-4403-8F60-C37A4FA23C97}" presName="sibTrans" presStyleCnt="0"/>
      <dgm:spPr/>
    </dgm:pt>
    <dgm:pt modelId="{A903B6DA-2FD2-47C2-9D30-F5248133F6EC}" type="pres">
      <dgm:prSet presAssocID="{A2119F28-871A-472C-8CB6-731DB964849E}" presName="node" presStyleLbl="node1" presStyleIdx="3" presStyleCnt="5">
        <dgm:presLayoutVars>
          <dgm:bulletEnabled val="1"/>
        </dgm:presLayoutVars>
      </dgm:prSet>
      <dgm:spPr/>
    </dgm:pt>
    <dgm:pt modelId="{5917BFB6-3958-412C-9FF9-9D06DEAD4318}" type="pres">
      <dgm:prSet presAssocID="{3E50C8CC-C812-4DB2-9849-353D629F698C}" presName="sibTrans" presStyleCnt="0"/>
      <dgm:spPr/>
    </dgm:pt>
    <dgm:pt modelId="{B8FAC67D-DA75-4DA8-9D49-A1E6E4D7AA3E}" type="pres">
      <dgm:prSet presAssocID="{BB870E45-22EC-4DAB-B8B1-A9CB6014FB0E}" presName="node" presStyleLbl="node1" presStyleIdx="4" presStyleCnt="5">
        <dgm:presLayoutVars>
          <dgm:bulletEnabled val="1"/>
        </dgm:presLayoutVars>
      </dgm:prSet>
      <dgm:spPr/>
    </dgm:pt>
  </dgm:ptLst>
  <dgm:cxnLst>
    <dgm:cxn modelId="{E4260C00-8366-4091-80FD-E9BC1E6B0F82}" type="presOf" srcId="{A2119F28-871A-472C-8CB6-731DB964849E}" destId="{A903B6DA-2FD2-47C2-9D30-F5248133F6EC}" srcOrd="0" destOrd="0" presId="urn:microsoft.com/office/officeart/2005/8/layout/default"/>
    <dgm:cxn modelId="{3006A102-EFBE-452E-92DD-12CBE53AA775}" type="presOf" srcId="{7B928F04-916C-4A9A-B1D9-B0AA074DE713}" destId="{0CFA0A8F-901C-4649-AD03-1E0F1C5B3C4F}" srcOrd="0" destOrd="3" presId="urn:microsoft.com/office/officeart/2005/8/layout/default"/>
    <dgm:cxn modelId="{6B5B0D05-A7E0-4356-A4BE-8D794A2D6FE7}" srcId="{ABF6A764-EFD2-440F-936B-747ECE68E8BE}" destId="{A2119F28-871A-472C-8CB6-731DB964849E}" srcOrd="3" destOrd="0" parTransId="{797C9577-F641-430A-918F-CF5182ED2EA2}" sibTransId="{3E50C8CC-C812-4DB2-9849-353D629F698C}"/>
    <dgm:cxn modelId="{0EF15410-B9C0-4419-A284-152BD6F29CD7}" srcId="{B6E0DD87-06B5-43B5-9A34-CA8E32F5904E}" destId="{7B928F04-916C-4A9A-B1D9-B0AA074DE713}" srcOrd="2" destOrd="0" parTransId="{00834177-F83E-4A0F-B5DF-2EB9DA5F9478}" sibTransId="{53F29749-CD4C-4467-8EF2-F7AEF40C4A0F}"/>
    <dgm:cxn modelId="{F3B2D52F-8619-4528-B394-05355EE85830}" type="presOf" srcId="{ABF6A764-EFD2-440F-936B-747ECE68E8BE}" destId="{606D7875-B3A5-449E-BA3B-903059807BE1}" srcOrd="0" destOrd="0" presId="urn:microsoft.com/office/officeart/2005/8/layout/default"/>
    <dgm:cxn modelId="{E87AA333-AE8A-4D0D-BBF4-CF52520C11B2}" type="presOf" srcId="{977641E5-FD7E-4E4B-AE6B-DBD44A61E84B}" destId="{B8FAC67D-DA75-4DA8-9D49-A1E6E4D7AA3E}" srcOrd="0" destOrd="4" presId="urn:microsoft.com/office/officeart/2005/8/layout/default"/>
    <dgm:cxn modelId="{5033E633-1F49-4244-9500-4E6EB24AB078}" srcId="{6A3C192A-3FE5-43B2-ADBE-756F7E6AEE0A}" destId="{5F8141AF-750B-4F38-A67B-F3789517F2B7}" srcOrd="1" destOrd="0" parTransId="{207AFF69-7EE2-4388-AC80-00FC6D16EB42}" sibTransId="{7B02A7BF-6D48-4413-AE3A-F3F0CE92E406}"/>
    <dgm:cxn modelId="{E0A8723B-44F4-401A-A163-78A3B1F7EEF4}" type="presOf" srcId="{14914C48-2B4C-46E9-B0BC-E6A85DFEF430}" destId="{B8FAC67D-DA75-4DA8-9D49-A1E6E4D7AA3E}" srcOrd="0" destOrd="3" presId="urn:microsoft.com/office/officeart/2005/8/layout/default"/>
    <dgm:cxn modelId="{03A5F83E-D281-4CFD-A80F-2038F60FCFA6}" type="presOf" srcId="{A73B341C-B549-41BD-8AC4-BB5450E639D0}" destId="{A0012FB0-610A-4D86-8CF6-DF870B774CCE}" srcOrd="0" destOrd="1" presId="urn:microsoft.com/office/officeart/2005/8/layout/default"/>
    <dgm:cxn modelId="{5E9DFF42-9A9C-4C74-8C95-888AFF81E315}" srcId="{BB870E45-22EC-4DAB-B8B1-A9CB6014FB0E}" destId="{977641E5-FD7E-4E4B-AE6B-DBD44A61E84B}" srcOrd="3" destOrd="0" parTransId="{8D92232E-70DD-4ADE-B147-D335EA8DDB8C}" sibTransId="{4E9ACC1B-1EB9-4B19-8E11-5988C0386094}"/>
    <dgm:cxn modelId="{01FF1E44-D771-4801-B235-F189103C5BDC}" srcId="{ABF6A764-EFD2-440F-936B-747ECE68E8BE}" destId="{BB870E45-22EC-4DAB-B8B1-A9CB6014FB0E}" srcOrd="4" destOrd="0" parTransId="{EF1A29CD-BE4F-4F05-B429-FB78CDFDCE37}" sibTransId="{72C30D52-84F0-45B4-B69F-10EF4AF9A4BF}"/>
    <dgm:cxn modelId="{9F034266-C96B-4B68-BF3A-2DA7647000A4}" type="presOf" srcId="{B6E0DD87-06B5-43B5-9A34-CA8E32F5904E}" destId="{0CFA0A8F-901C-4649-AD03-1E0F1C5B3C4F}" srcOrd="0" destOrd="0" presId="urn:microsoft.com/office/officeart/2005/8/layout/default"/>
    <dgm:cxn modelId="{53B0C148-61F8-459B-B39C-CAD1F0D76C3A}" type="presOf" srcId="{5F8141AF-750B-4F38-A67B-F3789517F2B7}" destId="{8799BA6D-E239-4BBF-9C29-13B7162FEB19}" srcOrd="0" destOrd="2" presId="urn:microsoft.com/office/officeart/2005/8/layout/default"/>
    <dgm:cxn modelId="{D8BF8869-04F1-4FAE-B91C-44E256226DE1}" srcId="{B6E0DD87-06B5-43B5-9A34-CA8E32F5904E}" destId="{4640A356-81D0-4B87-B495-14B0E899C6E8}" srcOrd="1" destOrd="0" parTransId="{8A49CE51-F750-426E-82DC-C706463BA1F3}" sibTransId="{6D18C85E-9AC9-46E6-97AE-88F074FE2FD8}"/>
    <dgm:cxn modelId="{A182096F-06DB-4E46-B763-EE1DC510D1B4}" type="presOf" srcId="{FC0FEC50-8224-4D64-AB28-490FFA3AE1AE}" destId="{A0012FB0-610A-4D86-8CF6-DF870B774CCE}" srcOrd="0" destOrd="2" presId="urn:microsoft.com/office/officeart/2005/8/layout/default"/>
    <dgm:cxn modelId="{E6499250-7EDB-448C-8E70-7E4C16903FC3}" type="presOf" srcId="{4640A356-81D0-4B87-B495-14B0E899C6E8}" destId="{0CFA0A8F-901C-4649-AD03-1E0F1C5B3C4F}" srcOrd="0" destOrd="2" presId="urn:microsoft.com/office/officeart/2005/8/layout/default"/>
    <dgm:cxn modelId="{0E7A8C71-95C3-4077-A815-C926F9F051E5}" srcId="{B6E0DD87-06B5-43B5-9A34-CA8E32F5904E}" destId="{53DFA805-3B0E-4191-9A35-1C91829FC50A}" srcOrd="0" destOrd="0" parTransId="{08C1C838-3CB9-4139-8552-955A26615496}" sibTransId="{58DFEFAC-7B49-4BBF-ADBC-2EB37EDB1C7A}"/>
    <dgm:cxn modelId="{0FA8EA51-FF81-4846-A593-00764AAE9696}" srcId="{06DA907E-4B8A-4256-B0B0-FE195045136F}" destId="{A73B341C-B549-41BD-8AC4-BB5450E639D0}" srcOrd="0" destOrd="0" parTransId="{7EC7A8B9-74BF-482C-8A0E-04FF9A86EC7B}" sibTransId="{CD64A8AA-B4FB-4608-BF91-3FD6992653CD}"/>
    <dgm:cxn modelId="{7B7BBF72-4A7F-4299-B74C-67E8B6892CC5}" type="presOf" srcId="{06DA907E-4B8A-4256-B0B0-FE195045136F}" destId="{A0012FB0-610A-4D86-8CF6-DF870B774CCE}" srcOrd="0" destOrd="0" presId="urn:microsoft.com/office/officeart/2005/8/layout/default"/>
    <dgm:cxn modelId="{0F0C5656-EAF4-4373-8B45-24DD7641DDD9}" type="presOf" srcId="{03CB6F7F-2905-48CB-9D7C-1F7019397B35}" destId="{B8FAC67D-DA75-4DA8-9D49-A1E6E4D7AA3E}" srcOrd="0" destOrd="1" presId="urn:microsoft.com/office/officeart/2005/8/layout/default"/>
    <dgm:cxn modelId="{4A36BF7E-FBF0-4CF0-A8F2-0674DD146938}" srcId="{BB870E45-22EC-4DAB-B8B1-A9CB6014FB0E}" destId="{4E2DBC5B-2118-4E82-8A3C-FB2171D52250}" srcOrd="1" destOrd="0" parTransId="{13DCBDB6-F7B7-422F-BA7C-1C784D3BD4A7}" sibTransId="{98B423E2-6365-44D1-8789-AC588BEE99BC}"/>
    <dgm:cxn modelId="{12752886-DE6F-4609-BC45-95D47A74F401}" srcId="{ABF6A764-EFD2-440F-936B-747ECE68E8BE}" destId="{6A3C192A-3FE5-43B2-ADBE-756F7E6AEE0A}" srcOrd="2" destOrd="0" parTransId="{1F350AB3-8128-4555-AE12-56C33251D995}" sibTransId="{B362F0D8-303D-4403-8F60-C37A4FA23C97}"/>
    <dgm:cxn modelId="{7F63AA8C-59A4-45BB-BEDC-264B4A9AE2B8}" type="presOf" srcId="{6A3C192A-3FE5-43B2-ADBE-756F7E6AEE0A}" destId="{8799BA6D-E239-4BBF-9C29-13B7162FEB19}" srcOrd="0" destOrd="0" presId="urn:microsoft.com/office/officeart/2005/8/layout/default"/>
    <dgm:cxn modelId="{8D50FB8D-1336-47DD-8067-AC060E320456}" type="presOf" srcId="{4815549B-E9A4-4113-B2AC-23DF5F009691}" destId="{B8FAC67D-DA75-4DA8-9D49-A1E6E4D7AA3E}" srcOrd="0" destOrd="5" presId="urn:microsoft.com/office/officeart/2005/8/layout/default"/>
    <dgm:cxn modelId="{7B38F798-5762-44D8-BBD2-E52489906766}" srcId="{BB870E45-22EC-4DAB-B8B1-A9CB6014FB0E}" destId="{03CB6F7F-2905-48CB-9D7C-1F7019397B35}" srcOrd="0" destOrd="0" parTransId="{4A7B0544-C0BE-4CD0-9C3E-91F4B753BB9F}" sibTransId="{AB8C530C-892A-461A-934B-715F7C740AAB}"/>
    <dgm:cxn modelId="{AAFB2BA0-5CB9-43ED-816B-A658DD1BD5C8}" srcId="{ABF6A764-EFD2-440F-936B-747ECE68E8BE}" destId="{06DA907E-4B8A-4256-B0B0-FE195045136F}" srcOrd="1" destOrd="0" parTransId="{C724378E-DCD6-47E9-9C36-DA50B7EA79D7}" sibTransId="{1D56F9FF-4703-4564-91A1-BC0A6649F94C}"/>
    <dgm:cxn modelId="{EA4B92A1-9569-49A1-8B42-CD2C2375F4B5}" type="presOf" srcId="{53DFA805-3B0E-4191-9A35-1C91829FC50A}" destId="{0CFA0A8F-901C-4649-AD03-1E0F1C5B3C4F}" srcOrd="0" destOrd="1" presId="urn:microsoft.com/office/officeart/2005/8/layout/default"/>
    <dgm:cxn modelId="{C3B27BA3-7CC8-4F2F-BBF0-AEBF89CDB693}" srcId="{BB870E45-22EC-4DAB-B8B1-A9CB6014FB0E}" destId="{14914C48-2B4C-46E9-B0BC-E6A85DFEF430}" srcOrd="2" destOrd="0" parTransId="{6036A5CB-FA0E-4719-84C2-3B00D3FC610D}" sibTransId="{22A50278-82ED-4A33-AD3A-DB7D1BAB9190}"/>
    <dgm:cxn modelId="{1FF55ABA-8C6C-47B0-9F6A-9BABAA11DE88}" type="presOf" srcId="{BB870E45-22EC-4DAB-B8B1-A9CB6014FB0E}" destId="{B8FAC67D-DA75-4DA8-9D49-A1E6E4D7AA3E}" srcOrd="0" destOrd="0" presId="urn:microsoft.com/office/officeart/2005/8/layout/default"/>
    <dgm:cxn modelId="{A5312ACE-2B8B-4ECF-8294-0EE27F16BF51}" srcId="{ABF6A764-EFD2-440F-936B-747ECE68E8BE}" destId="{B6E0DD87-06B5-43B5-9A34-CA8E32F5904E}" srcOrd="0" destOrd="0" parTransId="{000E63D4-E5B3-407C-AFA2-349AF91EB6BD}" sibTransId="{A4100A64-BD5C-4A50-824C-EFFAD72BA486}"/>
    <dgm:cxn modelId="{FED8F8D0-6FCB-4F23-A7A3-AF22BB9B4EB0}" type="presOf" srcId="{D7DAB648-B99A-4689-9954-13D8DE20A3F3}" destId="{8799BA6D-E239-4BBF-9C29-13B7162FEB19}" srcOrd="0" destOrd="1" presId="urn:microsoft.com/office/officeart/2005/8/layout/default"/>
    <dgm:cxn modelId="{96FD95D2-0B81-42AE-B8A0-6D7E123E4681}" srcId="{BB870E45-22EC-4DAB-B8B1-A9CB6014FB0E}" destId="{4815549B-E9A4-4113-B2AC-23DF5F009691}" srcOrd="4" destOrd="0" parTransId="{97CB7210-76A1-4E99-AB8E-1F3389026E53}" sibTransId="{1BB4D4F4-2887-41A2-A7FA-766B9F5C5CA3}"/>
    <dgm:cxn modelId="{AA413BD4-23B5-4076-A1A4-56910F2D531F}" type="presOf" srcId="{4E2DBC5B-2118-4E82-8A3C-FB2171D52250}" destId="{B8FAC67D-DA75-4DA8-9D49-A1E6E4D7AA3E}" srcOrd="0" destOrd="2" presId="urn:microsoft.com/office/officeart/2005/8/layout/default"/>
    <dgm:cxn modelId="{0C24AFD7-D68E-4276-85F5-C185B7E415F2}" srcId="{6A3C192A-3FE5-43B2-ADBE-756F7E6AEE0A}" destId="{D7DAB648-B99A-4689-9954-13D8DE20A3F3}" srcOrd="0" destOrd="0" parTransId="{82308620-23DB-404E-84F7-52E9EB85F8A0}" sibTransId="{CCE6F733-7734-4399-90B3-C24B68B03B34}"/>
    <dgm:cxn modelId="{8A7C28E9-6F1F-4419-9410-93B54067F909}" srcId="{06DA907E-4B8A-4256-B0B0-FE195045136F}" destId="{FC0FEC50-8224-4D64-AB28-490FFA3AE1AE}" srcOrd="1" destOrd="0" parTransId="{B3621C95-5D8B-4154-B055-321B81858865}" sibTransId="{6092C7C6-0173-41B8-984D-0612C207F969}"/>
    <dgm:cxn modelId="{7F18E985-CE1D-403F-91D2-29C8428F7782}" type="presParOf" srcId="{606D7875-B3A5-449E-BA3B-903059807BE1}" destId="{0CFA0A8F-901C-4649-AD03-1E0F1C5B3C4F}" srcOrd="0" destOrd="0" presId="urn:microsoft.com/office/officeart/2005/8/layout/default"/>
    <dgm:cxn modelId="{26398BA0-0991-4286-AFD5-430E67F16A0E}" type="presParOf" srcId="{606D7875-B3A5-449E-BA3B-903059807BE1}" destId="{302397C3-54EF-4065-B07A-09798EDA7206}" srcOrd="1" destOrd="0" presId="urn:microsoft.com/office/officeart/2005/8/layout/default"/>
    <dgm:cxn modelId="{CD2EF97A-8AED-49ED-8FDB-08FCB069A338}" type="presParOf" srcId="{606D7875-B3A5-449E-BA3B-903059807BE1}" destId="{A0012FB0-610A-4D86-8CF6-DF870B774CCE}" srcOrd="2" destOrd="0" presId="urn:microsoft.com/office/officeart/2005/8/layout/default"/>
    <dgm:cxn modelId="{6D6ADFF1-6687-45DD-A0E6-715A341D63A7}" type="presParOf" srcId="{606D7875-B3A5-449E-BA3B-903059807BE1}" destId="{6CFB74DD-13BC-49B8-8098-8BDBAD13FA55}" srcOrd="3" destOrd="0" presId="urn:microsoft.com/office/officeart/2005/8/layout/default"/>
    <dgm:cxn modelId="{F9858886-A555-491B-9F70-636D954E8847}" type="presParOf" srcId="{606D7875-B3A5-449E-BA3B-903059807BE1}" destId="{8799BA6D-E239-4BBF-9C29-13B7162FEB19}" srcOrd="4" destOrd="0" presId="urn:microsoft.com/office/officeart/2005/8/layout/default"/>
    <dgm:cxn modelId="{B9F6DE6C-F113-4534-86BB-AA4487F3F3FC}" type="presParOf" srcId="{606D7875-B3A5-449E-BA3B-903059807BE1}" destId="{399DC18D-AE1E-4B1A-869D-935C16C06F43}" srcOrd="5" destOrd="0" presId="urn:microsoft.com/office/officeart/2005/8/layout/default"/>
    <dgm:cxn modelId="{0DE0EFBF-6EEA-453E-8BD9-1C3C4CD1531B}" type="presParOf" srcId="{606D7875-B3A5-449E-BA3B-903059807BE1}" destId="{A903B6DA-2FD2-47C2-9D30-F5248133F6EC}" srcOrd="6" destOrd="0" presId="urn:microsoft.com/office/officeart/2005/8/layout/default"/>
    <dgm:cxn modelId="{74782225-B4CF-4C75-BE46-02A32E74B4F1}" type="presParOf" srcId="{606D7875-B3A5-449E-BA3B-903059807BE1}" destId="{5917BFB6-3958-412C-9FF9-9D06DEAD4318}" srcOrd="7" destOrd="0" presId="urn:microsoft.com/office/officeart/2005/8/layout/default"/>
    <dgm:cxn modelId="{5F480AA8-C055-418F-AFCF-34A6CDF37DBD}" type="presParOf" srcId="{606D7875-B3A5-449E-BA3B-903059807BE1}" destId="{B8FAC67D-DA75-4DA8-9D49-A1E6E4D7AA3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1429C5-F550-48D9-B075-0531BE4459B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B39C292-B400-4DD7-B6E8-BD5EF0E2B276}">
      <dgm:prSet/>
      <dgm:spPr/>
      <dgm:t>
        <a:bodyPr/>
        <a:lstStyle/>
        <a:p>
          <a:r>
            <a:rPr lang="cs-CZ"/>
            <a:t>Dotační prostředky plně hrazeny ČR, ale je pro ně nutno vyjednat povolení ze strany EU (notifikovat jej). </a:t>
          </a:r>
          <a:endParaRPr lang="en-US"/>
        </a:p>
      </dgm:t>
    </dgm:pt>
    <dgm:pt modelId="{443DDE19-AC30-4D18-A5D2-5AE7E4C4429A}" type="parTrans" cxnId="{93647AEF-44F3-4430-9AF9-0B02B3F44DE7}">
      <dgm:prSet/>
      <dgm:spPr/>
      <dgm:t>
        <a:bodyPr/>
        <a:lstStyle/>
        <a:p>
          <a:endParaRPr lang="en-US"/>
        </a:p>
      </dgm:t>
    </dgm:pt>
    <dgm:pt modelId="{97A91A33-6123-4F6E-B8CF-6970C1170E24}" type="sibTrans" cxnId="{93647AEF-44F3-4430-9AF9-0B02B3F44DE7}">
      <dgm:prSet/>
      <dgm:spPr/>
      <dgm:t>
        <a:bodyPr/>
        <a:lstStyle/>
        <a:p>
          <a:endParaRPr lang="en-US"/>
        </a:p>
      </dgm:t>
    </dgm:pt>
    <dgm:pt modelId="{79C2F038-B5D3-4BFE-818F-3DE11BA02627}">
      <dgm:prSet/>
      <dgm:spPr/>
      <dgm:t>
        <a:bodyPr/>
        <a:lstStyle/>
        <a:p>
          <a:r>
            <a:rPr lang="cs-CZ"/>
            <a:t>Struktura dotačních opatření v rámci této skupiny podpor se s jednotlivými roky mění, přičemž v roce 2008 byly poskytnuty finanční prostředky na podopatření:</a:t>
          </a:r>
          <a:endParaRPr lang="en-US"/>
        </a:p>
      </dgm:t>
    </dgm:pt>
    <dgm:pt modelId="{52080AE5-AA31-4E75-90B6-4FC80EDF87DC}" type="parTrans" cxnId="{93D99074-D683-4FAD-A526-1ECA64100B2E}">
      <dgm:prSet/>
      <dgm:spPr/>
      <dgm:t>
        <a:bodyPr/>
        <a:lstStyle/>
        <a:p>
          <a:endParaRPr lang="en-US"/>
        </a:p>
      </dgm:t>
    </dgm:pt>
    <dgm:pt modelId="{E8DCE5FE-C5A1-49F0-8DF7-D850E4FE96AE}" type="sibTrans" cxnId="{93D99074-D683-4FAD-A526-1ECA64100B2E}">
      <dgm:prSet/>
      <dgm:spPr/>
      <dgm:t>
        <a:bodyPr/>
        <a:lstStyle/>
        <a:p>
          <a:endParaRPr lang="en-US"/>
        </a:p>
      </dgm:t>
    </dgm:pt>
    <dgm:pt modelId="{DEFAFB69-20D8-4789-B444-2D48537D4CE4}">
      <dgm:prSet/>
      <dgm:spPr/>
      <dgm:t>
        <a:bodyPr/>
        <a:lstStyle/>
        <a:p>
          <a:r>
            <a:rPr lang="cs-CZ"/>
            <a:t>Podpora včelařství</a:t>
          </a:r>
          <a:endParaRPr lang="en-US"/>
        </a:p>
      </dgm:t>
    </dgm:pt>
    <dgm:pt modelId="{8AF4C104-A4A4-4772-ABC5-765726FFBDD3}" type="parTrans" cxnId="{68A15056-341A-42C1-9B9A-E7F52A465535}">
      <dgm:prSet/>
      <dgm:spPr/>
      <dgm:t>
        <a:bodyPr/>
        <a:lstStyle/>
        <a:p>
          <a:endParaRPr lang="en-US"/>
        </a:p>
      </dgm:t>
    </dgm:pt>
    <dgm:pt modelId="{ECE4F37F-65AE-45AE-B975-9689C5A0D488}" type="sibTrans" cxnId="{68A15056-341A-42C1-9B9A-E7F52A465535}">
      <dgm:prSet/>
      <dgm:spPr/>
      <dgm:t>
        <a:bodyPr/>
        <a:lstStyle/>
        <a:p>
          <a:endParaRPr lang="en-US"/>
        </a:p>
      </dgm:t>
    </dgm:pt>
    <dgm:pt modelId="{A19594DA-485B-40A2-8F4A-3B0BC7CAE868}">
      <dgm:prSet/>
      <dgm:spPr/>
      <dgm:t>
        <a:bodyPr/>
        <a:lstStyle/>
        <a:p>
          <a:r>
            <a:rPr lang="cs-CZ"/>
            <a:t>Podpora vybudování kapkové závlahy v ovocných sadech, chmelnicích, vinicích a ve školkách</a:t>
          </a:r>
          <a:endParaRPr lang="en-US"/>
        </a:p>
      </dgm:t>
    </dgm:pt>
    <dgm:pt modelId="{8386D4B1-075B-4160-93AD-0C96738E7D92}" type="parTrans" cxnId="{3EF2CD58-A1F8-49FC-A866-2B5242A58CF8}">
      <dgm:prSet/>
      <dgm:spPr/>
      <dgm:t>
        <a:bodyPr/>
        <a:lstStyle/>
        <a:p>
          <a:endParaRPr lang="en-US"/>
        </a:p>
      </dgm:t>
    </dgm:pt>
    <dgm:pt modelId="{05E16E18-59DE-4824-993C-6C1F45548473}" type="sibTrans" cxnId="{3EF2CD58-A1F8-49FC-A866-2B5242A58CF8}">
      <dgm:prSet/>
      <dgm:spPr/>
      <dgm:t>
        <a:bodyPr/>
        <a:lstStyle/>
        <a:p>
          <a:endParaRPr lang="en-US"/>
        </a:p>
      </dgm:t>
    </dgm:pt>
    <dgm:pt modelId="{3607C3EC-1E07-4CD1-A069-36BCD904603B}">
      <dgm:prSet/>
      <dgm:spPr/>
      <dgm:t>
        <a:bodyPr/>
        <a:lstStyle/>
        <a:p>
          <a:r>
            <a:rPr lang="cs-CZ"/>
            <a:t>Podpora restrukturalizace ovocných sadů</a:t>
          </a:r>
          <a:endParaRPr lang="en-US"/>
        </a:p>
      </dgm:t>
    </dgm:pt>
    <dgm:pt modelId="{27059208-2FAD-4203-909A-6A600C7D82ED}" type="parTrans" cxnId="{8A2A9947-18C4-4A56-9D68-F762D3655E75}">
      <dgm:prSet/>
      <dgm:spPr/>
      <dgm:t>
        <a:bodyPr/>
        <a:lstStyle/>
        <a:p>
          <a:endParaRPr lang="en-US"/>
        </a:p>
      </dgm:t>
    </dgm:pt>
    <dgm:pt modelId="{7DF0156F-7620-485C-8E41-E3FC77F48ADA}" type="sibTrans" cxnId="{8A2A9947-18C4-4A56-9D68-F762D3655E75}">
      <dgm:prSet/>
      <dgm:spPr/>
      <dgm:t>
        <a:bodyPr/>
        <a:lstStyle/>
        <a:p>
          <a:endParaRPr lang="en-US"/>
        </a:p>
      </dgm:t>
    </dgm:pt>
    <dgm:pt modelId="{0E03731F-90A0-454F-B29C-B10A9D75C0BF}">
      <dgm:prSet/>
      <dgm:spPr/>
      <dgm:t>
        <a:bodyPr/>
        <a:lstStyle/>
        <a:p>
          <a:r>
            <a:rPr lang="cs-CZ"/>
            <a:t>Udržování a zlepšování genetického potenciálu vyjmenovaných hospodářských zvířat</a:t>
          </a:r>
          <a:endParaRPr lang="en-US"/>
        </a:p>
      </dgm:t>
    </dgm:pt>
    <dgm:pt modelId="{46E6858E-5C7B-4AF1-B617-DC876476F086}" type="parTrans" cxnId="{FED0C1CC-ED21-47D4-A41A-8AAFC555E496}">
      <dgm:prSet/>
      <dgm:spPr/>
      <dgm:t>
        <a:bodyPr/>
        <a:lstStyle/>
        <a:p>
          <a:endParaRPr lang="en-US"/>
        </a:p>
      </dgm:t>
    </dgm:pt>
    <dgm:pt modelId="{BBF5075E-8418-4C8C-ACB9-A76EE2487752}" type="sibTrans" cxnId="{FED0C1CC-ED21-47D4-A41A-8AAFC555E496}">
      <dgm:prSet/>
      <dgm:spPr/>
      <dgm:t>
        <a:bodyPr/>
        <a:lstStyle/>
        <a:p>
          <a:endParaRPr lang="en-US"/>
        </a:p>
      </dgm:t>
    </dgm:pt>
    <dgm:pt modelId="{EAC53AC0-2F8D-4E5F-8F72-757363CD3646}">
      <dgm:prSet/>
      <dgm:spPr/>
      <dgm:t>
        <a:bodyPr/>
        <a:lstStyle/>
        <a:p>
          <a:r>
            <a:rPr lang="cs-CZ"/>
            <a:t>Podpora ozdravování polních a speciálních plodin</a:t>
          </a:r>
          <a:endParaRPr lang="en-US"/>
        </a:p>
      </dgm:t>
    </dgm:pt>
    <dgm:pt modelId="{95193DF8-CBDC-47DB-8125-D05F139B04B8}" type="parTrans" cxnId="{469535D2-FB72-4394-828F-FDF95044A148}">
      <dgm:prSet/>
      <dgm:spPr/>
      <dgm:t>
        <a:bodyPr/>
        <a:lstStyle/>
        <a:p>
          <a:endParaRPr lang="en-US"/>
        </a:p>
      </dgm:t>
    </dgm:pt>
    <dgm:pt modelId="{4832D40D-6EBC-4A9E-88EC-885F870D22E3}" type="sibTrans" cxnId="{469535D2-FB72-4394-828F-FDF95044A148}">
      <dgm:prSet/>
      <dgm:spPr/>
      <dgm:t>
        <a:bodyPr/>
        <a:lstStyle/>
        <a:p>
          <a:endParaRPr lang="en-US"/>
        </a:p>
      </dgm:t>
    </dgm:pt>
    <dgm:pt modelId="{82149E14-1D74-4BE9-B248-DD76DF037DFE}">
      <dgm:prSet/>
      <dgm:spPr/>
      <dgm:t>
        <a:bodyPr/>
        <a:lstStyle/>
        <a:p>
          <a:r>
            <a:rPr lang="cs-CZ"/>
            <a:t>Nákazový fond</a:t>
          </a:r>
          <a:endParaRPr lang="en-US"/>
        </a:p>
      </dgm:t>
    </dgm:pt>
    <dgm:pt modelId="{4E87628F-6954-4DC5-B091-58B554948509}" type="parTrans" cxnId="{503091DD-FA8F-4A4A-B106-3E048B190C59}">
      <dgm:prSet/>
      <dgm:spPr/>
      <dgm:t>
        <a:bodyPr/>
        <a:lstStyle/>
        <a:p>
          <a:endParaRPr lang="en-US"/>
        </a:p>
      </dgm:t>
    </dgm:pt>
    <dgm:pt modelId="{D6EBC2CD-E2B4-40A4-BED3-049C2F43B41B}" type="sibTrans" cxnId="{503091DD-FA8F-4A4A-B106-3E048B190C59}">
      <dgm:prSet/>
      <dgm:spPr/>
      <dgm:t>
        <a:bodyPr/>
        <a:lstStyle/>
        <a:p>
          <a:endParaRPr lang="en-US"/>
        </a:p>
      </dgm:t>
    </dgm:pt>
    <dgm:pt modelId="{5F9E10CF-D230-4DE0-B4B2-E38DFD19F9F8}">
      <dgm:prSet/>
      <dgm:spPr/>
      <dgm:t>
        <a:bodyPr/>
        <a:lstStyle/>
        <a:p>
          <a:r>
            <a:rPr lang="cs-CZ"/>
            <a:t>Poradenství a vzdělávání</a:t>
          </a:r>
          <a:endParaRPr lang="en-US"/>
        </a:p>
      </dgm:t>
    </dgm:pt>
    <dgm:pt modelId="{3CE7D390-B74F-48F1-BEFD-BE46EFD8CE68}" type="parTrans" cxnId="{54E644D0-EEDE-4FE7-ACE6-20A9BF9FE801}">
      <dgm:prSet/>
      <dgm:spPr/>
      <dgm:t>
        <a:bodyPr/>
        <a:lstStyle/>
        <a:p>
          <a:endParaRPr lang="en-US"/>
        </a:p>
      </dgm:t>
    </dgm:pt>
    <dgm:pt modelId="{195DCB3C-1CEF-47DF-8E9C-C6163633E586}" type="sibTrans" cxnId="{54E644D0-EEDE-4FE7-ACE6-20A9BF9FE801}">
      <dgm:prSet/>
      <dgm:spPr/>
      <dgm:t>
        <a:bodyPr/>
        <a:lstStyle/>
        <a:p>
          <a:endParaRPr lang="en-US"/>
        </a:p>
      </dgm:t>
    </dgm:pt>
    <dgm:pt modelId="{245C9344-6C47-48C4-B703-ECBAF4F449B5}">
      <dgm:prSet/>
      <dgm:spPr/>
      <dgm:t>
        <a:bodyPr/>
        <a:lstStyle/>
        <a:p>
          <a:r>
            <a:rPr lang="cs-CZ"/>
            <a:t>Školní závody</a:t>
          </a:r>
          <a:endParaRPr lang="en-US"/>
        </a:p>
      </dgm:t>
    </dgm:pt>
    <dgm:pt modelId="{000DDC7E-71E0-42C5-B6D6-F0FC9744214C}" type="parTrans" cxnId="{CAF0BA9A-AE23-4AB9-9043-196AB02E962D}">
      <dgm:prSet/>
      <dgm:spPr/>
      <dgm:t>
        <a:bodyPr/>
        <a:lstStyle/>
        <a:p>
          <a:endParaRPr lang="en-US"/>
        </a:p>
      </dgm:t>
    </dgm:pt>
    <dgm:pt modelId="{DF299821-DACF-4B69-9941-F0E63F4B3773}" type="sibTrans" cxnId="{CAF0BA9A-AE23-4AB9-9043-196AB02E962D}">
      <dgm:prSet/>
      <dgm:spPr/>
      <dgm:t>
        <a:bodyPr/>
        <a:lstStyle/>
        <a:p>
          <a:endParaRPr lang="en-US"/>
        </a:p>
      </dgm:t>
    </dgm:pt>
    <dgm:pt modelId="{46B8B98E-4641-4BA1-A94D-792CBB6723C4}">
      <dgm:prSet/>
      <dgm:spPr/>
      <dgm:t>
        <a:bodyPr/>
        <a:lstStyle/>
        <a:p>
          <a:r>
            <a:rPr lang="cs-CZ"/>
            <a:t>Podpora poradenství v zemědělství</a:t>
          </a:r>
          <a:endParaRPr lang="en-US"/>
        </a:p>
      </dgm:t>
    </dgm:pt>
    <dgm:pt modelId="{704117AC-0204-4275-B393-16BB2122AA16}" type="parTrans" cxnId="{D0990A37-A9B2-4121-8B82-4E9F5F290E1F}">
      <dgm:prSet/>
      <dgm:spPr/>
      <dgm:t>
        <a:bodyPr/>
        <a:lstStyle/>
        <a:p>
          <a:endParaRPr lang="en-US"/>
        </a:p>
      </dgm:t>
    </dgm:pt>
    <dgm:pt modelId="{130CE94D-BE7B-46FB-8D70-FB1AFED9647B}" type="sibTrans" cxnId="{D0990A37-A9B2-4121-8B82-4E9F5F290E1F}">
      <dgm:prSet/>
      <dgm:spPr/>
      <dgm:t>
        <a:bodyPr/>
        <a:lstStyle/>
        <a:p>
          <a:endParaRPr lang="en-US"/>
        </a:p>
      </dgm:t>
    </dgm:pt>
    <dgm:pt modelId="{E520BDA1-431F-43F7-9EF1-89AE463C8D2C}">
      <dgm:prSet/>
      <dgm:spPr/>
      <dgm:t>
        <a:bodyPr/>
        <a:lstStyle/>
        <a:p>
          <a:r>
            <a:rPr lang="cs-CZ"/>
            <a:t>Podpora marketingu a propagace na vybraných mezinárodních veletrzích a výstavách v zahraničí</a:t>
          </a:r>
          <a:endParaRPr lang="en-US"/>
        </a:p>
      </dgm:t>
    </dgm:pt>
    <dgm:pt modelId="{99792DBB-D8A8-4992-8C1D-69B4457FCC5E}" type="parTrans" cxnId="{4A4A4C27-EE4A-4DE9-BAB5-45B1983BF112}">
      <dgm:prSet/>
      <dgm:spPr/>
      <dgm:t>
        <a:bodyPr/>
        <a:lstStyle/>
        <a:p>
          <a:endParaRPr lang="en-US"/>
        </a:p>
      </dgm:t>
    </dgm:pt>
    <dgm:pt modelId="{CEA1BE4D-238E-4FDB-BCF3-B907FE2BB470}" type="sibTrans" cxnId="{4A4A4C27-EE4A-4DE9-BAB5-45B1983BF112}">
      <dgm:prSet/>
      <dgm:spPr/>
      <dgm:t>
        <a:bodyPr/>
        <a:lstStyle/>
        <a:p>
          <a:endParaRPr lang="en-US"/>
        </a:p>
      </dgm:t>
    </dgm:pt>
    <dgm:pt modelId="{EC242EC2-FDAB-4BBF-8A0F-F7A48FF089C8}">
      <dgm:prSet/>
      <dgm:spPr/>
      <dgm:t>
        <a:bodyPr/>
        <a:lstStyle/>
        <a:p>
          <a:r>
            <a:rPr lang="cs-CZ"/>
            <a:t>Podpora České technologické platformy pro potraviny</a:t>
          </a:r>
          <a:endParaRPr lang="en-US"/>
        </a:p>
      </dgm:t>
    </dgm:pt>
    <dgm:pt modelId="{210E76C4-576B-4105-9D1C-C149C0CF635D}" type="parTrans" cxnId="{D8B40D24-660E-4DEE-8822-6A17AE977D09}">
      <dgm:prSet/>
      <dgm:spPr/>
      <dgm:t>
        <a:bodyPr/>
        <a:lstStyle/>
        <a:p>
          <a:endParaRPr lang="en-US"/>
        </a:p>
      </dgm:t>
    </dgm:pt>
    <dgm:pt modelId="{7EA8F96B-BC24-4B1C-BDB3-C2C2FF179D18}" type="sibTrans" cxnId="{D8B40D24-660E-4DEE-8822-6A17AE977D09}">
      <dgm:prSet/>
      <dgm:spPr/>
      <dgm:t>
        <a:bodyPr/>
        <a:lstStyle/>
        <a:p>
          <a:endParaRPr lang="en-US"/>
        </a:p>
      </dgm:t>
    </dgm:pt>
    <dgm:pt modelId="{D36B98EB-D607-4A96-A557-8A7A9016DE52}">
      <dgm:prSet/>
      <dgm:spPr/>
      <dgm:t>
        <a:bodyPr/>
        <a:lstStyle/>
        <a:p>
          <a:r>
            <a:rPr lang="cs-CZ"/>
            <a:t>Podpora zpracování zemědělských produktů a zvyšování konkurenceschopnosti potravinářského průmyslu</a:t>
          </a:r>
          <a:endParaRPr lang="en-US"/>
        </a:p>
      </dgm:t>
    </dgm:pt>
    <dgm:pt modelId="{B629F835-2E1B-44D9-83BC-9222D08A80A0}" type="parTrans" cxnId="{F489FA86-0FFD-417D-82EF-9EBA74740DC8}">
      <dgm:prSet/>
      <dgm:spPr/>
      <dgm:t>
        <a:bodyPr/>
        <a:lstStyle/>
        <a:p>
          <a:endParaRPr lang="en-US"/>
        </a:p>
      </dgm:t>
    </dgm:pt>
    <dgm:pt modelId="{FD692350-22FA-40C2-B58F-8429D7C93811}" type="sibTrans" cxnId="{F489FA86-0FFD-417D-82EF-9EBA74740DC8}">
      <dgm:prSet/>
      <dgm:spPr/>
      <dgm:t>
        <a:bodyPr/>
        <a:lstStyle/>
        <a:p>
          <a:endParaRPr lang="en-US"/>
        </a:p>
      </dgm:t>
    </dgm:pt>
    <dgm:pt modelId="{16ACB6CB-4A98-430B-8BF2-1AA8FD0613C5}">
      <dgm:prSet/>
      <dgm:spPr/>
      <dgm:t>
        <a:bodyPr/>
        <a:lstStyle/>
        <a:p>
          <a:r>
            <a:rPr lang="cs-CZ"/>
            <a:t>Podpora mimoprodukčních funkcí rybníků</a:t>
          </a:r>
          <a:endParaRPr lang="en-US"/>
        </a:p>
      </dgm:t>
    </dgm:pt>
    <dgm:pt modelId="{AB3B3D45-B064-4DF1-B231-887DF07DAAD4}" type="parTrans" cxnId="{F0842B1B-D713-4424-B5AE-F6229C50379C}">
      <dgm:prSet/>
      <dgm:spPr/>
      <dgm:t>
        <a:bodyPr/>
        <a:lstStyle/>
        <a:p>
          <a:endParaRPr lang="en-US"/>
        </a:p>
      </dgm:t>
    </dgm:pt>
    <dgm:pt modelId="{E622273D-39E9-4116-A85D-CCAAC56DD0EC}" type="sibTrans" cxnId="{F0842B1B-D713-4424-B5AE-F6229C50379C}">
      <dgm:prSet/>
      <dgm:spPr/>
      <dgm:t>
        <a:bodyPr/>
        <a:lstStyle/>
        <a:p>
          <a:endParaRPr lang="en-US"/>
        </a:p>
      </dgm:t>
    </dgm:pt>
    <dgm:pt modelId="{06F083F6-2A6E-452A-A685-832DDA7F3346}" type="pres">
      <dgm:prSet presAssocID="{CE1429C5-F550-48D9-B075-0531BE4459BA}" presName="linear" presStyleCnt="0">
        <dgm:presLayoutVars>
          <dgm:animLvl val="lvl"/>
          <dgm:resizeHandles val="exact"/>
        </dgm:presLayoutVars>
      </dgm:prSet>
      <dgm:spPr/>
    </dgm:pt>
    <dgm:pt modelId="{7BDC56CB-B1FA-420A-AD8A-88F90B503D8C}" type="pres">
      <dgm:prSet presAssocID="{6B39C292-B400-4DD7-B6E8-BD5EF0E2B27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C498403-414A-4662-8B52-34B71618FAC9}" type="pres">
      <dgm:prSet presAssocID="{97A91A33-6123-4F6E-B8CF-6970C1170E24}" presName="spacer" presStyleCnt="0"/>
      <dgm:spPr/>
    </dgm:pt>
    <dgm:pt modelId="{D5D1436C-0DB1-44B9-8A9B-0BE84D58A15B}" type="pres">
      <dgm:prSet presAssocID="{79C2F038-B5D3-4BFE-818F-3DE11BA0262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0942EF6-8B49-497B-8D43-4DB4BC73D98E}" type="pres">
      <dgm:prSet presAssocID="{79C2F038-B5D3-4BFE-818F-3DE11BA0262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5139D0A-50BD-4680-8C1C-689718825811}" type="presOf" srcId="{79C2F038-B5D3-4BFE-818F-3DE11BA02627}" destId="{D5D1436C-0DB1-44B9-8A9B-0BE84D58A15B}" srcOrd="0" destOrd="0" presId="urn:microsoft.com/office/officeart/2005/8/layout/vList2"/>
    <dgm:cxn modelId="{2D2EAD0C-0E1D-4E3C-855F-4F911C10135C}" type="presOf" srcId="{5F9E10CF-D230-4DE0-B4B2-E38DFD19F9F8}" destId="{B0942EF6-8B49-497B-8D43-4DB4BC73D98E}" srcOrd="0" destOrd="6" presId="urn:microsoft.com/office/officeart/2005/8/layout/vList2"/>
    <dgm:cxn modelId="{7B32160D-DE07-40C7-8B3C-7E91C1BF3F53}" type="presOf" srcId="{46B8B98E-4641-4BA1-A94D-792CBB6723C4}" destId="{B0942EF6-8B49-497B-8D43-4DB4BC73D98E}" srcOrd="0" destOrd="8" presId="urn:microsoft.com/office/officeart/2005/8/layout/vList2"/>
    <dgm:cxn modelId="{F0842B1B-D713-4424-B5AE-F6229C50379C}" srcId="{79C2F038-B5D3-4BFE-818F-3DE11BA02627}" destId="{16ACB6CB-4A98-430B-8BF2-1AA8FD0613C5}" srcOrd="12" destOrd="0" parTransId="{AB3B3D45-B064-4DF1-B231-887DF07DAAD4}" sibTransId="{E622273D-39E9-4116-A85D-CCAAC56DD0EC}"/>
    <dgm:cxn modelId="{D8B40D24-660E-4DEE-8822-6A17AE977D09}" srcId="{79C2F038-B5D3-4BFE-818F-3DE11BA02627}" destId="{EC242EC2-FDAB-4BBF-8A0F-F7A48FF089C8}" srcOrd="10" destOrd="0" parTransId="{210E76C4-576B-4105-9D1C-C149C0CF635D}" sibTransId="{7EA8F96B-BC24-4B1C-BDB3-C2C2FF179D18}"/>
    <dgm:cxn modelId="{4A4A4C27-EE4A-4DE9-BAB5-45B1983BF112}" srcId="{79C2F038-B5D3-4BFE-818F-3DE11BA02627}" destId="{E520BDA1-431F-43F7-9EF1-89AE463C8D2C}" srcOrd="9" destOrd="0" parTransId="{99792DBB-D8A8-4992-8C1D-69B4457FCC5E}" sibTransId="{CEA1BE4D-238E-4FDB-BCF3-B907FE2BB470}"/>
    <dgm:cxn modelId="{D792942B-9E7D-4645-AFAE-A5E8147960FB}" type="presOf" srcId="{EC242EC2-FDAB-4BBF-8A0F-F7A48FF089C8}" destId="{B0942EF6-8B49-497B-8D43-4DB4BC73D98E}" srcOrd="0" destOrd="10" presId="urn:microsoft.com/office/officeart/2005/8/layout/vList2"/>
    <dgm:cxn modelId="{9AB76A2C-9FCB-48A1-9310-25C9C1D5516B}" type="presOf" srcId="{CE1429C5-F550-48D9-B075-0531BE4459BA}" destId="{06F083F6-2A6E-452A-A685-832DDA7F3346}" srcOrd="0" destOrd="0" presId="urn:microsoft.com/office/officeart/2005/8/layout/vList2"/>
    <dgm:cxn modelId="{D0990A37-A9B2-4121-8B82-4E9F5F290E1F}" srcId="{79C2F038-B5D3-4BFE-818F-3DE11BA02627}" destId="{46B8B98E-4641-4BA1-A94D-792CBB6723C4}" srcOrd="8" destOrd="0" parTransId="{704117AC-0204-4275-B393-16BB2122AA16}" sibTransId="{130CE94D-BE7B-46FB-8D70-FB1AFED9647B}"/>
    <dgm:cxn modelId="{99A38063-16DF-45F5-BF70-B1C987DF6C4C}" type="presOf" srcId="{D36B98EB-D607-4A96-A557-8A7A9016DE52}" destId="{B0942EF6-8B49-497B-8D43-4DB4BC73D98E}" srcOrd="0" destOrd="11" presId="urn:microsoft.com/office/officeart/2005/8/layout/vList2"/>
    <dgm:cxn modelId="{8A2A9947-18C4-4A56-9D68-F762D3655E75}" srcId="{79C2F038-B5D3-4BFE-818F-3DE11BA02627}" destId="{3607C3EC-1E07-4CD1-A069-36BCD904603B}" srcOrd="2" destOrd="0" parTransId="{27059208-2FAD-4203-909A-6A600C7D82ED}" sibTransId="{7DF0156F-7620-485C-8E41-E3FC77F48ADA}"/>
    <dgm:cxn modelId="{5CF3546A-7D0D-4459-AF54-FA4E43DC9164}" type="presOf" srcId="{EAC53AC0-2F8D-4E5F-8F72-757363CD3646}" destId="{B0942EF6-8B49-497B-8D43-4DB4BC73D98E}" srcOrd="0" destOrd="4" presId="urn:microsoft.com/office/officeart/2005/8/layout/vList2"/>
    <dgm:cxn modelId="{6AAF994B-ADF5-4F3E-BDDD-9D4912A4457A}" type="presOf" srcId="{0E03731F-90A0-454F-B29C-B10A9D75C0BF}" destId="{B0942EF6-8B49-497B-8D43-4DB4BC73D98E}" srcOrd="0" destOrd="3" presId="urn:microsoft.com/office/officeart/2005/8/layout/vList2"/>
    <dgm:cxn modelId="{93D99074-D683-4FAD-A526-1ECA64100B2E}" srcId="{CE1429C5-F550-48D9-B075-0531BE4459BA}" destId="{79C2F038-B5D3-4BFE-818F-3DE11BA02627}" srcOrd="1" destOrd="0" parTransId="{52080AE5-AA31-4E75-90B6-4FC80EDF87DC}" sibTransId="{E8DCE5FE-C5A1-49F0-8DF7-D850E4FE96AE}"/>
    <dgm:cxn modelId="{68A15056-341A-42C1-9B9A-E7F52A465535}" srcId="{79C2F038-B5D3-4BFE-818F-3DE11BA02627}" destId="{DEFAFB69-20D8-4789-B444-2D48537D4CE4}" srcOrd="0" destOrd="0" parTransId="{8AF4C104-A4A4-4772-ABC5-765726FFBDD3}" sibTransId="{ECE4F37F-65AE-45AE-B975-9689C5A0D488}"/>
    <dgm:cxn modelId="{3EF2CD58-A1F8-49FC-A866-2B5242A58CF8}" srcId="{79C2F038-B5D3-4BFE-818F-3DE11BA02627}" destId="{A19594DA-485B-40A2-8F4A-3B0BC7CAE868}" srcOrd="1" destOrd="0" parTransId="{8386D4B1-075B-4160-93AD-0C96738E7D92}" sibTransId="{05E16E18-59DE-4824-993C-6C1F45548473}"/>
    <dgm:cxn modelId="{F489FA86-0FFD-417D-82EF-9EBA74740DC8}" srcId="{79C2F038-B5D3-4BFE-818F-3DE11BA02627}" destId="{D36B98EB-D607-4A96-A557-8A7A9016DE52}" srcOrd="11" destOrd="0" parTransId="{B629F835-2E1B-44D9-83BC-9222D08A80A0}" sibTransId="{FD692350-22FA-40C2-B58F-8429D7C93811}"/>
    <dgm:cxn modelId="{CAF0BA9A-AE23-4AB9-9043-196AB02E962D}" srcId="{79C2F038-B5D3-4BFE-818F-3DE11BA02627}" destId="{245C9344-6C47-48C4-B703-ECBAF4F449B5}" srcOrd="7" destOrd="0" parTransId="{000DDC7E-71E0-42C5-B6D6-F0FC9744214C}" sibTransId="{DF299821-DACF-4B69-9941-F0E63F4B3773}"/>
    <dgm:cxn modelId="{DAAFAA9F-D0D7-4816-8D2D-1F20BC9FE783}" type="presOf" srcId="{6B39C292-B400-4DD7-B6E8-BD5EF0E2B276}" destId="{7BDC56CB-B1FA-420A-AD8A-88F90B503D8C}" srcOrd="0" destOrd="0" presId="urn:microsoft.com/office/officeart/2005/8/layout/vList2"/>
    <dgm:cxn modelId="{7D7723AE-D5D5-4E27-83FA-FD1EE9354089}" type="presOf" srcId="{3607C3EC-1E07-4CD1-A069-36BCD904603B}" destId="{B0942EF6-8B49-497B-8D43-4DB4BC73D98E}" srcOrd="0" destOrd="2" presId="urn:microsoft.com/office/officeart/2005/8/layout/vList2"/>
    <dgm:cxn modelId="{F99ECDB9-8DFD-4911-A93F-B68AB01D8A49}" type="presOf" srcId="{E520BDA1-431F-43F7-9EF1-89AE463C8D2C}" destId="{B0942EF6-8B49-497B-8D43-4DB4BC73D98E}" srcOrd="0" destOrd="9" presId="urn:microsoft.com/office/officeart/2005/8/layout/vList2"/>
    <dgm:cxn modelId="{B9162FC2-0C24-4300-A41C-A59FA3671213}" type="presOf" srcId="{A19594DA-485B-40A2-8F4A-3B0BC7CAE868}" destId="{B0942EF6-8B49-497B-8D43-4DB4BC73D98E}" srcOrd="0" destOrd="1" presId="urn:microsoft.com/office/officeart/2005/8/layout/vList2"/>
    <dgm:cxn modelId="{FED0C1CC-ED21-47D4-A41A-8AAFC555E496}" srcId="{79C2F038-B5D3-4BFE-818F-3DE11BA02627}" destId="{0E03731F-90A0-454F-B29C-B10A9D75C0BF}" srcOrd="3" destOrd="0" parTransId="{46E6858E-5C7B-4AF1-B617-DC876476F086}" sibTransId="{BBF5075E-8418-4C8C-ACB9-A76EE2487752}"/>
    <dgm:cxn modelId="{54E644D0-EEDE-4FE7-ACE6-20A9BF9FE801}" srcId="{79C2F038-B5D3-4BFE-818F-3DE11BA02627}" destId="{5F9E10CF-D230-4DE0-B4B2-E38DFD19F9F8}" srcOrd="6" destOrd="0" parTransId="{3CE7D390-B74F-48F1-BEFD-BE46EFD8CE68}" sibTransId="{195DCB3C-1CEF-47DF-8E9C-C6163633E586}"/>
    <dgm:cxn modelId="{469535D2-FB72-4394-828F-FDF95044A148}" srcId="{79C2F038-B5D3-4BFE-818F-3DE11BA02627}" destId="{EAC53AC0-2F8D-4E5F-8F72-757363CD3646}" srcOrd="4" destOrd="0" parTransId="{95193DF8-CBDC-47DB-8125-D05F139B04B8}" sibTransId="{4832D40D-6EBC-4A9E-88EC-885F870D22E3}"/>
    <dgm:cxn modelId="{2A19B6D2-ED75-4AFC-8460-0B64B49067D8}" type="presOf" srcId="{82149E14-1D74-4BE9-B248-DD76DF037DFE}" destId="{B0942EF6-8B49-497B-8D43-4DB4BC73D98E}" srcOrd="0" destOrd="5" presId="urn:microsoft.com/office/officeart/2005/8/layout/vList2"/>
    <dgm:cxn modelId="{503091DD-FA8F-4A4A-B106-3E048B190C59}" srcId="{79C2F038-B5D3-4BFE-818F-3DE11BA02627}" destId="{82149E14-1D74-4BE9-B248-DD76DF037DFE}" srcOrd="5" destOrd="0" parTransId="{4E87628F-6954-4DC5-B091-58B554948509}" sibTransId="{D6EBC2CD-E2B4-40A4-BED3-049C2F43B41B}"/>
    <dgm:cxn modelId="{F5DC27EA-CDE7-460B-BEDD-B5FAC119EBDB}" type="presOf" srcId="{DEFAFB69-20D8-4789-B444-2D48537D4CE4}" destId="{B0942EF6-8B49-497B-8D43-4DB4BC73D98E}" srcOrd="0" destOrd="0" presId="urn:microsoft.com/office/officeart/2005/8/layout/vList2"/>
    <dgm:cxn modelId="{93647AEF-44F3-4430-9AF9-0B02B3F44DE7}" srcId="{CE1429C5-F550-48D9-B075-0531BE4459BA}" destId="{6B39C292-B400-4DD7-B6E8-BD5EF0E2B276}" srcOrd="0" destOrd="0" parTransId="{443DDE19-AC30-4D18-A5D2-5AE7E4C4429A}" sibTransId="{97A91A33-6123-4F6E-B8CF-6970C1170E24}"/>
    <dgm:cxn modelId="{AD4628FF-0E46-4A11-A3C9-9B1FFCCF2969}" type="presOf" srcId="{245C9344-6C47-48C4-B703-ECBAF4F449B5}" destId="{B0942EF6-8B49-497B-8D43-4DB4BC73D98E}" srcOrd="0" destOrd="7" presId="urn:microsoft.com/office/officeart/2005/8/layout/vList2"/>
    <dgm:cxn modelId="{A2C349FF-B2B5-4092-8155-E85F0B6A8917}" type="presOf" srcId="{16ACB6CB-4A98-430B-8BF2-1AA8FD0613C5}" destId="{B0942EF6-8B49-497B-8D43-4DB4BC73D98E}" srcOrd="0" destOrd="12" presId="urn:microsoft.com/office/officeart/2005/8/layout/vList2"/>
    <dgm:cxn modelId="{6BB24314-5659-435F-AABA-4E5570752126}" type="presParOf" srcId="{06F083F6-2A6E-452A-A685-832DDA7F3346}" destId="{7BDC56CB-B1FA-420A-AD8A-88F90B503D8C}" srcOrd="0" destOrd="0" presId="urn:microsoft.com/office/officeart/2005/8/layout/vList2"/>
    <dgm:cxn modelId="{AB216922-B95F-46F4-89F5-569919AB5769}" type="presParOf" srcId="{06F083F6-2A6E-452A-A685-832DDA7F3346}" destId="{9C498403-414A-4662-8B52-34B71618FAC9}" srcOrd="1" destOrd="0" presId="urn:microsoft.com/office/officeart/2005/8/layout/vList2"/>
    <dgm:cxn modelId="{AD04D0F6-0867-4150-9224-CB8F55472F5A}" type="presParOf" srcId="{06F083F6-2A6E-452A-A685-832DDA7F3346}" destId="{D5D1436C-0DB1-44B9-8A9B-0BE84D58A15B}" srcOrd="2" destOrd="0" presId="urn:microsoft.com/office/officeart/2005/8/layout/vList2"/>
    <dgm:cxn modelId="{E30ECA70-C7CE-42E3-8037-6F320BD23BEE}" type="presParOf" srcId="{06F083F6-2A6E-452A-A685-832DDA7F3346}" destId="{B0942EF6-8B49-497B-8D43-4DB4BC73D98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D3EEEA-208B-44B4-9BE8-73CD8BD5C30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8BA754E-07CD-47F1-A675-B40ECCF47676}">
      <dgm:prSet/>
      <dgm:spPr/>
      <dgm:t>
        <a:bodyPr/>
        <a:lstStyle/>
        <a:p>
          <a:r>
            <a:rPr lang="cs-CZ"/>
            <a:t>Založen v r. 1993</a:t>
          </a:r>
          <a:endParaRPr lang="en-US"/>
        </a:p>
      </dgm:t>
    </dgm:pt>
    <dgm:pt modelId="{561AD436-CEBD-4B3A-909B-C7D8F666A5CD}" type="parTrans" cxnId="{3E0DE857-F7B3-4B58-BF17-E2EC86DA698E}">
      <dgm:prSet/>
      <dgm:spPr/>
      <dgm:t>
        <a:bodyPr/>
        <a:lstStyle/>
        <a:p>
          <a:endParaRPr lang="en-US"/>
        </a:p>
      </dgm:t>
    </dgm:pt>
    <dgm:pt modelId="{EB2AE992-CB43-42BB-923E-C3609FE319C1}" type="sibTrans" cxnId="{3E0DE857-F7B3-4B58-BF17-E2EC86DA698E}">
      <dgm:prSet/>
      <dgm:spPr/>
      <dgm:t>
        <a:bodyPr/>
        <a:lstStyle/>
        <a:p>
          <a:endParaRPr lang="en-US"/>
        </a:p>
      </dgm:t>
    </dgm:pt>
    <dgm:pt modelId="{64CD6C93-7BE0-4CE1-8293-5CBC76328C08}">
      <dgm:prSet/>
      <dgm:spPr/>
      <dgm:t>
        <a:bodyPr/>
        <a:lstStyle/>
        <a:p>
          <a:r>
            <a:rPr lang="cs-CZ"/>
            <a:t>Jeden z nejefektivnějších nástrojů českého zem. působící v rámci tzv. "národní pomoci". </a:t>
          </a:r>
          <a:endParaRPr lang="en-US"/>
        </a:p>
      </dgm:t>
    </dgm:pt>
    <dgm:pt modelId="{5D2B5C96-84DF-41A4-851A-69A32D35A583}" type="parTrans" cxnId="{430F731F-74B9-4EAE-944C-B5B40342EB2E}">
      <dgm:prSet/>
      <dgm:spPr/>
      <dgm:t>
        <a:bodyPr/>
        <a:lstStyle/>
        <a:p>
          <a:endParaRPr lang="en-US"/>
        </a:p>
      </dgm:t>
    </dgm:pt>
    <dgm:pt modelId="{FCCEE426-F5E6-44E8-B7CA-DDFAA257F8FE}" type="sibTrans" cxnId="{430F731F-74B9-4EAE-944C-B5B40342EB2E}">
      <dgm:prSet/>
      <dgm:spPr/>
      <dgm:t>
        <a:bodyPr/>
        <a:lstStyle/>
        <a:p>
          <a:endParaRPr lang="en-US"/>
        </a:p>
      </dgm:t>
    </dgm:pt>
    <dgm:pt modelId="{807116A9-BA57-4AA3-A1FF-EAE07054A34B}">
      <dgm:prSet/>
      <dgm:spPr/>
      <dgm:t>
        <a:bodyPr/>
        <a:lstStyle/>
        <a:p>
          <a:r>
            <a:rPr lang="cs-CZ"/>
            <a:t>Právní formou je PGRLF akciovou společností, ve které 100 % akcií vlastní ČR, práva jediného akcionáře zajišťuje Mze</a:t>
          </a:r>
          <a:endParaRPr lang="en-US"/>
        </a:p>
      </dgm:t>
    </dgm:pt>
    <dgm:pt modelId="{C9F30D8C-56E2-4FE7-9997-D726878F67AE}" type="parTrans" cxnId="{D824DDAF-64AE-4DF8-B995-A883878C02C2}">
      <dgm:prSet/>
      <dgm:spPr/>
      <dgm:t>
        <a:bodyPr/>
        <a:lstStyle/>
        <a:p>
          <a:endParaRPr lang="en-US"/>
        </a:p>
      </dgm:t>
    </dgm:pt>
    <dgm:pt modelId="{561F54A5-C64C-4E92-9E64-488B02E295E8}" type="sibTrans" cxnId="{D824DDAF-64AE-4DF8-B995-A883878C02C2}">
      <dgm:prSet/>
      <dgm:spPr/>
      <dgm:t>
        <a:bodyPr/>
        <a:lstStyle/>
        <a:p>
          <a:endParaRPr lang="en-US"/>
        </a:p>
      </dgm:t>
    </dgm:pt>
    <dgm:pt modelId="{0D0BBE0B-7982-4463-A046-11B5C71A47B1}">
      <dgm:prSet/>
      <dgm:spPr/>
      <dgm:t>
        <a:bodyPr/>
        <a:lstStyle/>
        <a:p>
          <a:r>
            <a:rPr lang="cs-CZ"/>
            <a:t>Neodmyslitelnou součástí podpor v resortu zemědělství. Zemědělcům pomohl hl. v dobách, kdy bylo nutné zajistit začínajícím subjektům výraznou garanci, aby se pro ně staly úvěry od bank dostupnou formou zajištění zejména rozšířené produkce. Podpora ze strany PGRLF na poskytování garancí a dotací části úroku z úvěru. PGRLF pracoval intenzivně hl. v letech 1996–1998, kdy byla dotace ze státního rozpočtu největší. V tomto období byly úvěry zatíženy vysokou úrokovou mírou a v českém zemědělství byla akutní potřeba investic.</a:t>
          </a:r>
          <a:endParaRPr lang="en-US"/>
        </a:p>
      </dgm:t>
    </dgm:pt>
    <dgm:pt modelId="{21DC69E8-A3ED-49EA-9C37-C341D174B171}" type="parTrans" cxnId="{93D2DF17-BA0B-4346-BC35-BBA941669E61}">
      <dgm:prSet/>
      <dgm:spPr/>
      <dgm:t>
        <a:bodyPr/>
        <a:lstStyle/>
        <a:p>
          <a:endParaRPr lang="en-US"/>
        </a:p>
      </dgm:t>
    </dgm:pt>
    <dgm:pt modelId="{0039CB6B-EF8A-4DFB-9C22-F35AE384F3BF}" type="sibTrans" cxnId="{93D2DF17-BA0B-4346-BC35-BBA941669E61}">
      <dgm:prSet/>
      <dgm:spPr/>
      <dgm:t>
        <a:bodyPr/>
        <a:lstStyle/>
        <a:p>
          <a:endParaRPr lang="en-US"/>
        </a:p>
      </dgm:t>
    </dgm:pt>
    <dgm:pt modelId="{22AEB0B1-3F0B-471E-B1FC-0008F115FE8A}">
      <dgm:prSet/>
      <dgm:spPr/>
      <dgm:t>
        <a:bodyPr/>
        <a:lstStyle/>
        <a:p>
          <a:r>
            <a:rPr lang="cs-CZ"/>
            <a:t>V současnosti není tak hojně využíván, má v rámci současného systému podpor spíše doplňkové uplatnění. Programy nastaveny tak, aby pokrývaly prostor podpory, do něhož neproudí finance z EU. Programy PGRLF pokračují i po vstupu ČR do EU, a to v rámci systému tzv. Národních podpor, které jsou v souladu s podmínkami Evropské komise.</a:t>
          </a:r>
          <a:r>
            <a:rPr lang="cs-CZ" i="1"/>
            <a:t> </a:t>
          </a:r>
          <a:endParaRPr lang="en-US"/>
        </a:p>
      </dgm:t>
    </dgm:pt>
    <dgm:pt modelId="{4F019A20-E627-456F-9812-74AEED74E170}" type="parTrans" cxnId="{C9781015-1734-4DAF-A9F9-54FA448E1C45}">
      <dgm:prSet/>
      <dgm:spPr/>
      <dgm:t>
        <a:bodyPr/>
        <a:lstStyle/>
        <a:p>
          <a:endParaRPr lang="en-US"/>
        </a:p>
      </dgm:t>
    </dgm:pt>
    <dgm:pt modelId="{B0BA44A1-5F67-4EFF-BC56-8519C7A74D1E}" type="sibTrans" cxnId="{C9781015-1734-4DAF-A9F9-54FA448E1C45}">
      <dgm:prSet/>
      <dgm:spPr/>
      <dgm:t>
        <a:bodyPr/>
        <a:lstStyle/>
        <a:p>
          <a:endParaRPr lang="en-US"/>
        </a:p>
      </dgm:t>
    </dgm:pt>
    <dgm:pt modelId="{78740ACD-EFF2-47BF-90A8-E5A7615E151E}">
      <dgm:prSet/>
      <dgm:spPr/>
      <dgm:t>
        <a:bodyPr/>
        <a:lstStyle/>
        <a:p>
          <a:r>
            <a:rPr lang="cs-CZ"/>
            <a:t>Programy:</a:t>
          </a:r>
          <a:endParaRPr lang="en-US"/>
        </a:p>
      </dgm:t>
    </dgm:pt>
    <dgm:pt modelId="{E66D9F3A-7B39-4A6E-A362-84D705F7644C}" type="parTrans" cxnId="{98FFD9A7-0B10-4203-AAE4-6A282F055D6B}">
      <dgm:prSet/>
      <dgm:spPr/>
      <dgm:t>
        <a:bodyPr/>
        <a:lstStyle/>
        <a:p>
          <a:endParaRPr lang="en-US"/>
        </a:p>
      </dgm:t>
    </dgm:pt>
    <dgm:pt modelId="{45A5A996-EA0D-422F-91B2-991B08101932}" type="sibTrans" cxnId="{98FFD9A7-0B10-4203-AAE4-6A282F055D6B}">
      <dgm:prSet/>
      <dgm:spPr/>
      <dgm:t>
        <a:bodyPr/>
        <a:lstStyle/>
        <a:p>
          <a:endParaRPr lang="en-US"/>
        </a:p>
      </dgm:t>
    </dgm:pt>
    <dgm:pt modelId="{EA0059E3-25DC-4460-85DD-8F92163655FA}">
      <dgm:prSet/>
      <dgm:spPr/>
      <dgm:t>
        <a:bodyPr/>
        <a:lstStyle/>
        <a:p>
          <a:r>
            <a:rPr lang="cs-CZ" b="1"/>
            <a:t>Investice</a:t>
          </a:r>
          <a:r>
            <a:rPr lang="cs-CZ"/>
            <a:t> - cílem je podpořit rozvoj perspektivních podnikatelských subjektů v zem. odvětví. Zaměřen na restrukturalizaci subjektů s hl. váhou na propojení vazeb mezi výrobci, zpracovateli a distributory. </a:t>
          </a:r>
          <a:endParaRPr lang="en-US"/>
        </a:p>
      </dgm:t>
    </dgm:pt>
    <dgm:pt modelId="{5BADFF60-36B3-4272-AA6A-E21367CB7012}" type="parTrans" cxnId="{C9285B92-275A-4D4E-B188-C7A55E66E038}">
      <dgm:prSet/>
      <dgm:spPr/>
      <dgm:t>
        <a:bodyPr/>
        <a:lstStyle/>
        <a:p>
          <a:endParaRPr lang="en-US"/>
        </a:p>
      </dgm:t>
    </dgm:pt>
    <dgm:pt modelId="{3EF85CFA-89E8-4272-B30B-B4F687F78B2D}" type="sibTrans" cxnId="{C9285B92-275A-4D4E-B188-C7A55E66E038}">
      <dgm:prSet/>
      <dgm:spPr/>
      <dgm:t>
        <a:bodyPr/>
        <a:lstStyle/>
        <a:p>
          <a:endParaRPr lang="en-US"/>
        </a:p>
      </dgm:t>
    </dgm:pt>
    <dgm:pt modelId="{D5EB24F8-2006-4B45-8CE6-37C38ABDF74D}">
      <dgm:prSet/>
      <dgm:spPr/>
      <dgm:t>
        <a:bodyPr/>
        <a:lstStyle/>
        <a:p>
          <a:r>
            <a:rPr lang="cs-CZ" b="1"/>
            <a:t>Podpora pojištění </a:t>
          </a:r>
          <a:r>
            <a:rPr lang="cs-CZ"/>
            <a:t>– poskytuje ochranu proti nepředvídatelným škodám </a:t>
          </a:r>
          <a:endParaRPr lang="en-US"/>
        </a:p>
      </dgm:t>
    </dgm:pt>
    <dgm:pt modelId="{71C181A1-C0B8-4CA5-8B3B-62779E622B57}" type="parTrans" cxnId="{9CACEACB-202E-473C-B08A-DE94A905A7F9}">
      <dgm:prSet/>
      <dgm:spPr/>
      <dgm:t>
        <a:bodyPr/>
        <a:lstStyle/>
        <a:p>
          <a:endParaRPr lang="en-US"/>
        </a:p>
      </dgm:t>
    </dgm:pt>
    <dgm:pt modelId="{D57C0F66-B349-4090-BF78-FA1697AB2E22}" type="sibTrans" cxnId="{9CACEACB-202E-473C-B08A-DE94A905A7F9}">
      <dgm:prSet/>
      <dgm:spPr/>
      <dgm:t>
        <a:bodyPr/>
        <a:lstStyle/>
        <a:p>
          <a:endParaRPr lang="en-US"/>
        </a:p>
      </dgm:t>
    </dgm:pt>
    <dgm:pt modelId="{1F7D3AD5-FBD0-4C57-A64C-EBFE1BA19785}">
      <dgm:prSet/>
      <dgm:spPr/>
      <dgm:t>
        <a:bodyPr/>
        <a:lstStyle/>
        <a:p>
          <a:r>
            <a:rPr lang="cs-CZ" b="1"/>
            <a:t>Podpora obcím </a:t>
          </a:r>
          <a:r>
            <a:rPr lang="cs-CZ"/>
            <a:t>– Umožnění projektových záměrů obcí (svazků obcí) realizovaných ve veřejném zájmu v rámci PRV </a:t>
          </a:r>
          <a:endParaRPr lang="en-US"/>
        </a:p>
      </dgm:t>
    </dgm:pt>
    <dgm:pt modelId="{22865305-C6EE-4260-91AC-33FAFE5EF52A}" type="parTrans" cxnId="{B1545802-BA9A-42BD-A7C3-E5A7DB6F3F4F}">
      <dgm:prSet/>
      <dgm:spPr/>
      <dgm:t>
        <a:bodyPr/>
        <a:lstStyle/>
        <a:p>
          <a:endParaRPr lang="en-US"/>
        </a:p>
      </dgm:t>
    </dgm:pt>
    <dgm:pt modelId="{46C92C84-E998-4981-80DB-E10564D7879A}" type="sibTrans" cxnId="{B1545802-BA9A-42BD-A7C3-E5A7DB6F3F4F}">
      <dgm:prSet/>
      <dgm:spPr/>
      <dgm:t>
        <a:bodyPr/>
        <a:lstStyle/>
        <a:p>
          <a:endParaRPr lang="en-US"/>
        </a:p>
      </dgm:t>
    </dgm:pt>
    <dgm:pt modelId="{834AB530-83B1-4D6C-B5D4-D410063201D4}" type="pres">
      <dgm:prSet presAssocID="{3AD3EEEA-208B-44B4-9BE8-73CD8BD5C30E}" presName="linear" presStyleCnt="0">
        <dgm:presLayoutVars>
          <dgm:animLvl val="lvl"/>
          <dgm:resizeHandles val="exact"/>
        </dgm:presLayoutVars>
      </dgm:prSet>
      <dgm:spPr/>
    </dgm:pt>
    <dgm:pt modelId="{B7CB44C7-72A8-48A3-AAB9-270EF3810161}" type="pres">
      <dgm:prSet presAssocID="{48BA754E-07CD-47F1-A675-B40ECCF4767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D9A4AEA-2534-48F7-AFE4-E88B13DEC946}" type="pres">
      <dgm:prSet presAssocID="{EB2AE992-CB43-42BB-923E-C3609FE319C1}" presName="spacer" presStyleCnt="0"/>
      <dgm:spPr/>
    </dgm:pt>
    <dgm:pt modelId="{71472533-BFB8-4C04-A004-713E27B7ED33}" type="pres">
      <dgm:prSet presAssocID="{64CD6C93-7BE0-4CE1-8293-5CBC76328C0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4DCADE3-6859-4039-8CA7-331D02EA22A1}" type="pres">
      <dgm:prSet presAssocID="{FCCEE426-F5E6-44E8-B7CA-DDFAA257F8FE}" presName="spacer" presStyleCnt="0"/>
      <dgm:spPr/>
    </dgm:pt>
    <dgm:pt modelId="{9A34AD79-7205-444C-A0A4-2AD9C7154922}" type="pres">
      <dgm:prSet presAssocID="{807116A9-BA57-4AA3-A1FF-EAE07054A34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C112248-7BBB-4FE7-BCC4-5F931E7311B1}" type="pres">
      <dgm:prSet presAssocID="{561F54A5-C64C-4E92-9E64-488B02E295E8}" presName="spacer" presStyleCnt="0"/>
      <dgm:spPr/>
    </dgm:pt>
    <dgm:pt modelId="{C4F00A2A-F103-41FF-9204-2999FB09CF3F}" type="pres">
      <dgm:prSet presAssocID="{0D0BBE0B-7982-4463-A046-11B5C71A47B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C070CD7-18B6-43E3-BB0A-04A173FD53C9}" type="pres">
      <dgm:prSet presAssocID="{0039CB6B-EF8A-4DFB-9C22-F35AE384F3BF}" presName="spacer" presStyleCnt="0"/>
      <dgm:spPr/>
    </dgm:pt>
    <dgm:pt modelId="{7F785735-24FB-484B-81D5-101E038C1679}" type="pres">
      <dgm:prSet presAssocID="{22AEB0B1-3F0B-471E-B1FC-0008F115FE8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CF80B95-C5A9-4CA4-A31E-502B6CDD4CB3}" type="pres">
      <dgm:prSet presAssocID="{B0BA44A1-5F67-4EFF-BC56-8519C7A74D1E}" presName="spacer" presStyleCnt="0"/>
      <dgm:spPr/>
    </dgm:pt>
    <dgm:pt modelId="{1E0818E4-53DD-4B24-9A0F-2477311A11EA}" type="pres">
      <dgm:prSet presAssocID="{78740ACD-EFF2-47BF-90A8-E5A7615E151E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BA4A5E00-92BD-41EC-B1F2-D6327CC9474C}" type="pres">
      <dgm:prSet presAssocID="{78740ACD-EFF2-47BF-90A8-E5A7615E151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1545802-BA9A-42BD-A7C3-E5A7DB6F3F4F}" srcId="{78740ACD-EFF2-47BF-90A8-E5A7615E151E}" destId="{1F7D3AD5-FBD0-4C57-A64C-EBFE1BA19785}" srcOrd="2" destOrd="0" parTransId="{22865305-C6EE-4260-91AC-33FAFE5EF52A}" sibTransId="{46C92C84-E998-4981-80DB-E10564D7879A}"/>
    <dgm:cxn modelId="{13132308-7950-4914-A419-CB8C48476909}" type="presOf" srcId="{D5EB24F8-2006-4B45-8CE6-37C38ABDF74D}" destId="{BA4A5E00-92BD-41EC-B1F2-D6327CC9474C}" srcOrd="0" destOrd="1" presId="urn:microsoft.com/office/officeart/2005/8/layout/vList2"/>
    <dgm:cxn modelId="{8EFADE0A-950C-4829-A462-45D7880B92FE}" type="presOf" srcId="{1F7D3AD5-FBD0-4C57-A64C-EBFE1BA19785}" destId="{BA4A5E00-92BD-41EC-B1F2-D6327CC9474C}" srcOrd="0" destOrd="2" presId="urn:microsoft.com/office/officeart/2005/8/layout/vList2"/>
    <dgm:cxn modelId="{C9781015-1734-4DAF-A9F9-54FA448E1C45}" srcId="{3AD3EEEA-208B-44B4-9BE8-73CD8BD5C30E}" destId="{22AEB0B1-3F0B-471E-B1FC-0008F115FE8A}" srcOrd="4" destOrd="0" parTransId="{4F019A20-E627-456F-9812-74AEED74E170}" sibTransId="{B0BA44A1-5F67-4EFF-BC56-8519C7A74D1E}"/>
    <dgm:cxn modelId="{93D2DF17-BA0B-4346-BC35-BBA941669E61}" srcId="{3AD3EEEA-208B-44B4-9BE8-73CD8BD5C30E}" destId="{0D0BBE0B-7982-4463-A046-11B5C71A47B1}" srcOrd="3" destOrd="0" parTransId="{21DC69E8-A3ED-49EA-9C37-C341D174B171}" sibTransId="{0039CB6B-EF8A-4DFB-9C22-F35AE384F3BF}"/>
    <dgm:cxn modelId="{430F731F-74B9-4EAE-944C-B5B40342EB2E}" srcId="{3AD3EEEA-208B-44B4-9BE8-73CD8BD5C30E}" destId="{64CD6C93-7BE0-4CE1-8293-5CBC76328C08}" srcOrd="1" destOrd="0" parTransId="{5D2B5C96-84DF-41A4-851A-69A32D35A583}" sibTransId="{FCCEE426-F5E6-44E8-B7CA-DDFAA257F8FE}"/>
    <dgm:cxn modelId="{E35DAB22-D0FE-4B98-A7B4-FAE7B5C2B07C}" type="presOf" srcId="{3AD3EEEA-208B-44B4-9BE8-73CD8BD5C30E}" destId="{834AB530-83B1-4D6C-B5D4-D410063201D4}" srcOrd="0" destOrd="0" presId="urn:microsoft.com/office/officeart/2005/8/layout/vList2"/>
    <dgm:cxn modelId="{75B74C4A-BD14-4D28-B7C0-300ECC2886CF}" type="presOf" srcId="{64CD6C93-7BE0-4CE1-8293-5CBC76328C08}" destId="{71472533-BFB8-4C04-A004-713E27B7ED33}" srcOrd="0" destOrd="0" presId="urn:microsoft.com/office/officeart/2005/8/layout/vList2"/>
    <dgm:cxn modelId="{3E0DE857-F7B3-4B58-BF17-E2EC86DA698E}" srcId="{3AD3EEEA-208B-44B4-9BE8-73CD8BD5C30E}" destId="{48BA754E-07CD-47F1-A675-B40ECCF47676}" srcOrd="0" destOrd="0" parTransId="{561AD436-CEBD-4B3A-909B-C7D8F666A5CD}" sibTransId="{EB2AE992-CB43-42BB-923E-C3609FE319C1}"/>
    <dgm:cxn modelId="{F1CFC889-AE3C-4FFB-A268-0DED796D9FA2}" type="presOf" srcId="{22AEB0B1-3F0B-471E-B1FC-0008F115FE8A}" destId="{7F785735-24FB-484B-81D5-101E038C1679}" srcOrd="0" destOrd="0" presId="urn:microsoft.com/office/officeart/2005/8/layout/vList2"/>
    <dgm:cxn modelId="{C9285B92-275A-4D4E-B188-C7A55E66E038}" srcId="{78740ACD-EFF2-47BF-90A8-E5A7615E151E}" destId="{EA0059E3-25DC-4460-85DD-8F92163655FA}" srcOrd="0" destOrd="0" parTransId="{5BADFF60-36B3-4272-AA6A-E21367CB7012}" sibTransId="{3EF85CFA-89E8-4272-B30B-B4F687F78B2D}"/>
    <dgm:cxn modelId="{5BEA42A3-9E4D-4FD9-9F8A-D1975EFF014A}" type="presOf" srcId="{807116A9-BA57-4AA3-A1FF-EAE07054A34B}" destId="{9A34AD79-7205-444C-A0A4-2AD9C7154922}" srcOrd="0" destOrd="0" presId="urn:microsoft.com/office/officeart/2005/8/layout/vList2"/>
    <dgm:cxn modelId="{98FFD9A7-0B10-4203-AAE4-6A282F055D6B}" srcId="{3AD3EEEA-208B-44B4-9BE8-73CD8BD5C30E}" destId="{78740ACD-EFF2-47BF-90A8-E5A7615E151E}" srcOrd="5" destOrd="0" parTransId="{E66D9F3A-7B39-4A6E-A362-84D705F7644C}" sibTransId="{45A5A996-EA0D-422F-91B2-991B08101932}"/>
    <dgm:cxn modelId="{D824DDAF-64AE-4DF8-B995-A883878C02C2}" srcId="{3AD3EEEA-208B-44B4-9BE8-73CD8BD5C30E}" destId="{807116A9-BA57-4AA3-A1FF-EAE07054A34B}" srcOrd="2" destOrd="0" parTransId="{C9F30D8C-56E2-4FE7-9997-D726878F67AE}" sibTransId="{561F54A5-C64C-4E92-9E64-488B02E295E8}"/>
    <dgm:cxn modelId="{208B9CB0-E1FE-4FBC-A084-012E8D10CAF9}" type="presOf" srcId="{48BA754E-07CD-47F1-A675-B40ECCF47676}" destId="{B7CB44C7-72A8-48A3-AAB9-270EF3810161}" srcOrd="0" destOrd="0" presId="urn:microsoft.com/office/officeart/2005/8/layout/vList2"/>
    <dgm:cxn modelId="{4925B0B0-3185-4F81-9D9B-3A13F2BB5402}" type="presOf" srcId="{78740ACD-EFF2-47BF-90A8-E5A7615E151E}" destId="{1E0818E4-53DD-4B24-9A0F-2477311A11EA}" srcOrd="0" destOrd="0" presId="urn:microsoft.com/office/officeart/2005/8/layout/vList2"/>
    <dgm:cxn modelId="{9CACEACB-202E-473C-B08A-DE94A905A7F9}" srcId="{78740ACD-EFF2-47BF-90A8-E5A7615E151E}" destId="{D5EB24F8-2006-4B45-8CE6-37C38ABDF74D}" srcOrd="1" destOrd="0" parTransId="{71C181A1-C0B8-4CA5-8B3B-62779E622B57}" sibTransId="{D57C0F66-B349-4090-BF78-FA1697AB2E22}"/>
    <dgm:cxn modelId="{C5F52FD4-E579-4928-8F6A-FBCF288172D6}" type="presOf" srcId="{0D0BBE0B-7982-4463-A046-11B5C71A47B1}" destId="{C4F00A2A-F103-41FF-9204-2999FB09CF3F}" srcOrd="0" destOrd="0" presId="urn:microsoft.com/office/officeart/2005/8/layout/vList2"/>
    <dgm:cxn modelId="{793E7CFD-50C4-4E23-B19E-641FFFC7FC31}" type="presOf" srcId="{EA0059E3-25DC-4460-85DD-8F92163655FA}" destId="{BA4A5E00-92BD-41EC-B1F2-D6327CC9474C}" srcOrd="0" destOrd="0" presId="urn:microsoft.com/office/officeart/2005/8/layout/vList2"/>
    <dgm:cxn modelId="{C0109889-174B-4606-976F-84CC6297198D}" type="presParOf" srcId="{834AB530-83B1-4D6C-B5D4-D410063201D4}" destId="{B7CB44C7-72A8-48A3-AAB9-270EF3810161}" srcOrd="0" destOrd="0" presId="urn:microsoft.com/office/officeart/2005/8/layout/vList2"/>
    <dgm:cxn modelId="{A4544E64-F405-4867-B923-EE6D723EE43F}" type="presParOf" srcId="{834AB530-83B1-4D6C-B5D4-D410063201D4}" destId="{9D9A4AEA-2534-48F7-AFE4-E88B13DEC946}" srcOrd="1" destOrd="0" presId="urn:microsoft.com/office/officeart/2005/8/layout/vList2"/>
    <dgm:cxn modelId="{7B37005E-4211-40B3-A68C-C1CADFB3F71D}" type="presParOf" srcId="{834AB530-83B1-4D6C-B5D4-D410063201D4}" destId="{71472533-BFB8-4C04-A004-713E27B7ED33}" srcOrd="2" destOrd="0" presId="urn:microsoft.com/office/officeart/2005/8/layout/vList2"/>
    <dgm:cxn modelId="{31177235-E2CA-44A7-8C1E-6BC62086A56D}" type="presParOf" srcId="{834AB530-83B1-4D6C-B5D4-D410063201D4}" destId="{24DCADE3-6859-4039-8CA7-331D02EA22A1}" srcOrd="3" destOrd="0" presId="urn:microsoft.com/office/officeart/2005/8/layout/vList2"/>
    <dgm:cxn modelId="{8F731F0E-16E6-4E32-A5E5-EFECF54604DE}" type="presParOf" srcId="{834AB530-83B1-4D6C-B5D4-D410063201D4}" destId="{9A34AD79-7205-444C-A0A4-2AD9C7154922}" srcOrd="4" destOrd="0" presId="urn:microsoft.com/office/officeart/2005/8/layout/vList2"/>
    <dgm:cxn modelId="{9E0D6AB5-DDE6-42E1-ACE8-2B23D2B051D0}" type="presParOf" srcId="{834AB530-83B1-4D6C-B5D4-D410063201D4}" destId="{DC112248-7BBB-4FE7-BCC4-5F931E7311B1}" srcOrd="5" destOrd="0" presId="urn:microsoft.com/office/officeart/2005/8/layout/vList2"/>
    <dgm:cxn modelId="{DD755AC8-8A68-4C81-965A-32A88CBB6656}" type="presParOf" srcId="{834AB530-83B1-4D6C-B5D4-D410063201D4}" destId="{C4F00A2A-F103-41FF-9204-2999FB09CF3F}" srcOrd="6" destOrd="0" presId="urn:microsoft.com/office/officeart/2005/8/layout/vList2"/>
    <dgm:cxn modelId="{71C70C39-4948-4B0F-81B1-417408B0080B}" type="presParOf" srcId="{834AB530-83B1-4D6C-B5D4-D410063201D4}" destId="{4C070CD7-18B6-43E3-BB0A-04A173FD53C9}" srcOrd="7" destOrd="0" presId="urn:microsoft.com/office/officeart/2005/8/layout/vList2"/>
    <dgm:cxn modelId="{53DD548A-CF7C-4593-B080-326C0118A79F}" type="presParOf" srcId="{834AB530-83B1-4D6C-B5D4-D410063201D4}" destId="{7F785735-24FB-484B-81D5-101E038C1679}" srcOrd="8" destOrd="0" presId="urn:microsoft.com/office/officeart/2005/8/layout/vList2"/>
    <dgm:cxn modelId="{F37574DF-59E8-4600-B533-F7EA34B0FBC7}" type="presParOf" srcId="{834AB530-83B1-4D6C-B5D4-D410063201D4}" destId="{6CF80B95-C5A9-4CA4-A31E-502B6CDD4CB3}" srcOrd="9" destOrd="0" presId="urn:microsoft.com/office/officeart/2005/8/layout/vList2"/>
    <dgm:cxn modelId="{F14CD25E-B78B-42BE-8261-27ED8291811A}" type="presParOf" srcId="{834AB530-83B1-4D6C-B5D4-D410063201D4}" destId="{1E0818E4-53DD-4B24-9A0F-2477311A11EA}" srcOrd="10" destOrd="0" presId="urn:microsoft.com/office/officeart/2005/8/layout/vList2"/>
    <dgm:cxn modelId="{16E64306-736C-441B-A686-CE6387E8CAB9}" type="presParOf" srcId="{834AB530-83B1-4D6C-B5D4-D410063201D4}" destId="{BA4A5E00-92BD-41EC-B1F2-D6327CC9474C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C05558-58B4-4CCB-8A02-96D3DBD3DC5D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EDDA39C-2321-4FE0-9D2F-89CCF1DFE099}">
      <dgm:prSet/>
      <dgm:spPr/>
      <dgm:t>
        <a:bodyPr/>
        <a:lstStyle/>
        <a:p>
          <a:r>
            <a:rPr lang="cs-CZ"/>
            <a:t>Pro období 2007–2013: 7 ROP určených pro jednotlivá NUTS II ČR s výjimkou Hl. m. Prahy</a:t>
          </a:r>
          <a:endParaRPr lang="en-US"/>
        </a:p>
      </dgm:t>
    </dgm:pt>
    <dgm:pt modelId="{8E17A839-13C1-4B0F-9DF5-AC8039EEE6CB}" type="parTrans" cxnId="{6A5CDD0F-F237-436E-9200-EA94B594E82C}">
      <dgm:prSet/>
      <dgm:spPr/>
      <dgm:t>
        <a:bodyPr/>
        <a:lstStyle/>
        <a:p>
          <a:endParaRPr lang="en-US"/>
        </a:p>
      </dgm:t>
    </dgm:pt>
    <dgm:pt modelId="{D153BA69-BF08-43BF-9296-880411D5085E}" type="sibTrans" cxnId="{6A5CDD0F-F237-436E-9200-EA94B594E82C}">
      <dgm:prSet/>
      <dgm:spPr/>
      <dgm:t>
        <a:bodyPr/>
        <a:lstStyle/>
        <a:p>
          <a:endParaRPr lang="en-US"/>
        </a:p>
      </dgm:t>
    </dgm:pt>
    <dgm:pt modelId="{DF443650-85C6-4E11-8D85-3296FD5C0A30}">
      <dgm:prSet/>
      <dgm:spPr/>
      <dgm:t>
        <a:bodyPr/>
        <a:lstStyle/>
        <a:p>
          <a:r>
            <a:rPr lang="cs-CZ"/>
            <a:t>ROP několik tematických oblastí s cílem zvýšení konkurenceschopnosti regionů, urychlení jejich rozvoje a zvýšení atraktivity regionů pro investory</a:t>
          </a:r>
          <a:endParaRPr lang="en-US"/>
        </a:p>
      </dgm:t>
    </dgm:pt>
    <dgm:pt modelId="{6298C774-3A25-4054-8574-9D82E190B251}" type="parTrans" cxnId="{F6A1C0AF-5151-4FD6-BDC1-4426301899E0}">
      <dgm:prSet/>
      <dgm:spPr/>
      <dgm:t>
        <a:bodyPr/>
        <a:lstStyle/>
        <a:p>
          <a:endParaRPr lang="en-US"/>
        </a:p>
      </dgm:t>
    </dgm:pt>
    <dgm:pt modelId="{6B7F3D9C-F755-44A5-AD57-EF151380768C}" type="sibTrans" cxnId="{F6A1C0AF-5151-4FD6-BDC1-4426301899E0}">
      <dgm:prSet/>
      <dgm:spPr/>
      <dgm:t>
        <a:bodyPr/>
        <a:lstStyle/>
        <a:p>
          <a:endParaRPr lang="en-US"/>
        </a:p>
      </dgm:t>
    </dgm:pt>
    <dgm:pt modelId="{402EADA8-469A-4CDD-A9FF-E09AA8177F07}">
      <dgm:prSet/>
      <dgm:spPr/>
      <dgm:t>
        <a:bodyPr/>
        <a:lstStyle/>
        <a:p>
          <a:r>
            <a:rPr lang="cs-CZ"/>
            <a:t>Každý ROP je řízen samostatně Regionální</a:t>
          </a:r>
          <a:r>
            <a:rPr lang="cs-CZ" b="1"/>
            <a:t> </a:t>
          </a:r>
          <a:r>
            <a:rPr lang="cs-CZ"/>
            <a:t>radou příslušného regionu soudržnosti</a:t>
          </a:r>
          <a:endParaRPr lang="en-US"/>
        </a:p>
      </dgm:t>
    </dgm:pt>
    <dgm:pt modelId="{35CD0BF2-4EEC-40A4-B489-64093EB82795}" type="parTrans" cxnId="{D66147EB-0C60-473B-9738-1B847A46889E}">
      <dgm:prSet/>
      <dgm:spPr/>
      <dgm:t>
        <a:bodyPr/>
        <a:lstStyle/>
        <a:p>
          <a:endParaRPr lang="en-US"/>
        </a:p>
      </dgm:t>
    </dgm:pt>
    <dgm:pt modelId="{9E5380BB-A70D-4EA9-B9EA-27FC08BC5762}" type="sibTrans" cxnId="{D66147EB-0C60-473B-9738-1B847A46889E}">
      <dgm:prSet/>
      <dgm:spPr/>
      <dgm:t>
        <a:bodyPr/>
        <a:lstStyle/>
        <a:p>
          <a:endParaRPr lang="en-US"/>
        </a:p>
      </dgm:t>
    </dgm:pt>
    <dgm:pt modelId="{E42241CB-10D8-4392-8340-3E2F4EFD3DFE}">
      <dgm:prSet/>
      <dgm:spPr/>
      <dgm:t>
        <a:bodyPr/>
        <a:lstStyle/>
        <a:p>
          <a:r>
            <a:rPr lang="cs-CZ"/>
            <a:t>Na regionální operační programy je z fondů EU vyčleněno 4,6 mld. EUR (cca 131,4 mld. Kč)</a:t>
          </a:r>
          <a:endParaRPr lang="en-US"/>
        </a:p>
      </dgm:t>
    </dgm:pt>
    <dgm:pt modelId="{BBFD9BC1-A9B5-4381-A68D-A7FACD4F209B}" type="parTrans" cxnId="{AA462AEC-9A08-4070-A5C6-C04614BA1128}">
      <dgm:prSet/>
      <dgm:spPr/>
      <dgm:t>
        <a:bodyPr/>
        <a:lstStyle/>
        <a:p>
          <a:endParaRPr lang="en-US"/>
        </a:p>
      </dgm:t>
    </dgm:pt>
    <dgm:pt modelId="{C17F524C-E450-4768-97B4-11E91422165F}" type="sibTrans" cxnId="{AA462AEC-9A08-4070-A5C6-C04614BA1128}">
      <dgm:prSet/>
      <dgm:spPr/>
      <dgm:t>
        <a:bodyPr/>
        <a:lstStyle/>
        <a:p>
          <a:endParaRPr lang="en-US"/>
        </a:p>
      </dgm:t>
    </dgm:pt>
    <dgm:pt modelId="{8356FD0E-1EFC-47F8-B017-297FD70F8F79}">
      <dgm:prSet/>
      <dgm:spPr/>
      <dgm:t>
        <a:bodyPr/>
        <a:lstStyle/>
        <a:p>
          <a:r>
            <a:rPr lang="cs-CZ"/>
            <a:t>Pro zemědělskou výrobu nejsou příliš využitelné, v jejich podpoře nejsou vyčleněny tyto aktivity, lze využít </a:t>
          </a:r>
          <a:r>
            <a:rPr lang="cs-CZ" b="1"/>
            <a:t>podpory na diverzifikaci činnosti</a:t>
          </a:r>
          <a:r>
            <a:rPr lang="cs-CZ"/>
            <a:t> </a:t>
          </a:r>
          <a:endParaRPr lang="en-US"/>
        </a:p>
      </dgm:t>
    </dgm:pt>
    <dgm:pt modelId="{3F0EC8FD-763F-4FA8-AC82-15923644A00A}" type="parTrans" cxnId="{B2C50DA6-7B10-468B-BB6D-0477D9884C2E}">
      <dgm:prSet/>
      <dgm:spPr/>
      <dgm:t>
        <a:bodyPr/>
        <a:lstStyle/>
        <a:p>
          <a:endParaRPr lang="en-US"/>
        </a:p>
      </dgm:t>
    </dgm:pt>
    <dgm:pt modelId="{8AF8B068-7D30-4534-B457-0C251A77769D}" type="sibTrans" cxnId="{B2C50DA6-7B10-468B-BB6D-0477D9884C2E}">
      <dgm:prSet/>
      <dgm:spPr/>
      <dgm:t>
        <a:bodyPr/>
        <a:lstStyle/>
        <a:p>
          <a:endParaRPr lang="en-US"/>
        </a:p>
      </dgm:t>
    </dgm:pt>
    <dgm:pt modelId="{BCC4C67E-3992-4530-8EB0-81DAA35D828B}" type="pres">
      <dgm:prSet presAssocID="{60C05558-58B4-4CCB-8A02-96D3DBD3DC5D}" presName="outerComposite" presStyleCnt="0">
        <dgm:presLayoutVars>
          <dgm:chMax val="5"/>
          <dgm:dir/>
          <dgm:resizeHandles val="exact"/>
        </dgm:presLayoutVars>
      </dgm:prSet>
      <dgm:spPr/>
    </dgm:pt>
    <dgm:pt modelId="{C939E9E7-4641-4000-950B-3D42D61DBFB3}" type="pres">
      <dgm:prSet presAssocID="{60C05558-58B4-4CCB-8A02-96D3DBD3DC5D}" presName="dummyMaxCanvas" presStyleCnt="0">
        <dgm:presLayoutVars/>
      </dgm:prSet>
      <dgm:spPr/>
    </dgm:pt>
    <dgm:pt modelId="{B5D70FFF-2371-458D-870B-8C1C0EA9507C}" type="pres">
      <dgm:prSet presAssocID="{60C05558-58B4-4CCB-8A02-96D3DBD3DC5D}" presName="FiveNodes_1" presStyleLbl="node1" presStyleIdx="0" presStyleCnt="5">
        <dgm:presLayoutVars>
          <dgm:bulletEnabled val="1"/>
        </dgm:presLayoutVars>
      </dgm:prSet>
      <dgm:spPr/>
    </dgm:pt>
    <dgm:pt modelId="{85012D94-4101-4EC7-A614-0AB4F22AA756}" type="pres">
      <dgm:prSet presAssocID="{60C05558-58B4-4CCB-8A02-96D3DBD3DC5D}" presName="FiveNodes_2" presStyleLbl="node1" presStyleIdx="1" presStyleCnt="5">
        <dgm:presLayoutVars>
          <dgm:bulletEnabled val="1"/>
        </dgm:presLayoutVars>
      </dgm:prSet>
      <dgm:spPr/>
    </dgm:pt>
    <dgm:pt modelId="{5B40D7EC-FEE0-4521-83F2-E54DE271BAEF}" type="pres">
      <dgm:prSet presAssocID="{60C05558-58B4-4CCB-8A02-96D3DBD3DC5D}" presName="FiveNodes_3" presStyleLbl="node1" presStyleIdx="2" presStyleCnt="5">
        <dgm:presLayoutVars>
          <dgm:bulletEnabled val="1"/>
        </dgm:presLayoutVars>
      </dgm:prSet>
      <dgm:spPr/>
    </dgm:pt>
    <dgm:pt modelId="{402B4AB9-9792-461A-A978-92D6C58D5C6E}" type="pres">
      <dgm:prSet presAssocID="{60C05558-58B4-4CCB-8A02-96D3DBD3DC5D}" presName="FiveNodes_4" presStyleLbl="node1" presStyleIdx="3" presStyleCnt="5">
        <dgm:presLayoutVars>
          <dgm:bulletEnabled val="1"/>
        </dgm:presLayoutVars>
      </dgm:prSet>
      <dgm:spPr/>
    </dgm:pt>
    <dgm:pt modelId="{79D70388-5ADA-4626-81C8-4B4A2833849E}" type="pres">
      <dgm:prSet presAssocID="{60C05558-58B4-4CCB-8A02-96D3DBD3DC5D}" presName="FiveNodes_5" presStyleLbl="node1" presStyleIdx="4" presStyleCnt="5">
        <dgm:presLayoutVars>
          <dgm:bulletEnabled val="1"/>
        </dgm:presLayoutVars>
      </dgm:prSet>
      <dgm:spPr/>
    </dgm:pt>
    <dgm:pt modelId="{44CD15C2-CD7E-484C-BF73-B51CF4BDBA3F}" type="pres">
      <dgm:prSet presAssocID="{60C05558-58B4-4CCB-8A02-96D3DBD3DC5D}" presName="FiveConn_1-2" presStyleLbl="fgAccFollowNode1" presStyleIdx="0" presStyleCnt="4">
        <dgm:presLayoutVars>
          <dgm:bulletEnabled val="1"/>
        </dgm:presLayoutVars>
      </dgm:prSet>
      <dgm:spPr/>
    </dgm:pt>
    <dgm:pt modelId="{83C324C8-5484-4482-AE69-31428062AB85}" type="pres">
      <dgm:prSet presAssocID="{60C05558-58B4-4CCB-8A02-96D3DBD3DC5D}" presName="FiveConn_2-3" presStyleLbl="fgAccFollowNode1" presStyleIdx="1" presStyleCnt="4">
        <dgm:presLayoutVars>
          <dgm:bulletEnabled val="1"/>
        </dgm:presLayoutVars>
      </dgm:prSet>
      <dgm:spPr/>
    </dgm:pt>
    <dgm:pt modelId="{82E30119-448F-40F3-B02C-C30CCBAA93AE}" type="pres">
      <dgm:prSet presAssocID="{60C05558-58B4-4CCB-8A02-96D3DBD3DC5D}" presName="FiveConn_3-4" presStyleLbl="fgAccFollowNode1" presStyleIdx="2" presStyleCnt="4">
        <dgm:presLayoutVars>
          <dgm:bulletEnabled val="1"/>
        </dgm:presLayoutVars>
      </dgm:prSet>
      <dgm:spPr/>
    </dgm:pt>
    <dgm:pt modelId="{C4D30211-034E-49FB-BB22-FCBB0D73454E}" type="pres">
      <dgm:prSet presAssocID="{60C05558-58B4-4CCB-8A02-96D3DBD3DC5D}" presName="FiveConn_4-5" presStyleLbl="fgAccFollowNode1" presStyleIdx="3" presStyleCnt="4">
        <dgm:presLayoutVars>
          <dgm:bulletEnabled val="1"/>
        </dgm:presLayoutVars>
      </dgm:prSet>
      <dgm:spPr/>
    </dgm:pt>
    <dgm:pt modelId="{610E5FDF-D5DD-4EC0-B350-EFE5D7E8D56B}" type="pres">
      <dgm:prSet presAssocID="{60C05558-58B4-4CCB-8A02-96D3DBD3DC5D}" presName="FiveNodes_1_text" presStyleLbl="node1" presStyleIdx="4" presStyleCnt="5">
        <dgm:presLayoutVars>
          <dgm:bulletEnabled val="1"/>
        </dgm:presLayoutVars>
      </dgm:prSet>
      <dgm:spPr/>
    </dgm:pt>
    <dgm:pt modelId="{2AD4627C-1BD8-4C2C-B6AC-8806D4BAC7E7}" type="pres">
      <dgm:prSet presAssocID="{60C05558-58B4-4CCB-8A02-96D3DBD3DC5D}" presName="FiveNodes_2_text" presStyleLbl="node1" presStyleIdx="4" presStyleCnt="5">
        <dgm:presLayoutVars>
          <dgm:bulletEnabled val="1"/>
        </dgm:presLayoutVars>
      </dgm:prSet>
      <dgm:spPr/>
    </dgm:pt>
    <dgm:pt modelId="{109A5B0A-6DA9-4700-ADD3-B9B12B892C4C}" type="pres">
      <dgm:prSet presAssocID="{60C05558-58B4-4CCB-8A02-96D3DBD3DC5D}" presName="FiveNodes_3_text" presStyleLbl="node1" presStyleIdx="4" presStyleCnt="5">
        <dgm:presLayoutVars>
          <dgm:bulletEnabled val="1"/>
        </dgm:presLayoutVars>
      </dgm:prSet>
      <dgm:spPr/>
    </dgm:pt>
    <dgm:pt modelId="{E2E75B58-BE6E-4391-9833-759FC5D040FE}" type="pres">
      <dgm:prSet presAssocID="{60C05558-58B4-4CCB-8A02-96D3DBD3DC5D}" presName="FiveNodes_4_text" presStyleLbl="node1" presStyleIdx="4" presStyleCnt="5">
        <dgm:presLayoutVars>
          <dgm:bulletEnabled val="1"/>
        </dgm:presLayoutVars>
      </dgm:prSet>
      <dgm:spPr/>
    </dgm:pt>
    <dgm:pt modelId="{99723F8D-B02C-4812-A633-7D091409BB63}" type="pres">
      <dgm:prSet presAssocID="{60C05558-58B4-4CCB-8A02-96D3DBD3DC5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A5CDD0F-F237-436E-9200-EA94B594E82C}" srcId="{60C05558-58B4-4CCB-8A02-96D3DBD3DC5D}" destId="{8EDDA39C-2321-4FE0-9D2F-89CCF1DFE099}" srcOrd="0" destOrd="0" parTransId="{8E17A839-13C1-4B0F-9DF5-AC8039EEE6CB}" sibTransId="{D153BA69-BF08-43BF-9296-880411D5085E}"/>
    <dgm:cxn modelId="{64A2C917-897B-41FC-9DCA-78AF40AB1C33}" type="presOf" srcId="{8356FD0E-1EFC-47F8-B017-297FD70F8F79}" destId="{99723F8D-B02C-4812-A633-7D091409BB63}" srcOrd="1" destOrd="0" presId="urn:microsoft.com/office/officeart/2005/8/layout/vProcess5"/>
    <dgm:cxn modelId="{AF1D7634-2870-449B-9080-4D41C23EDE46}" type="presOf" srcId="{D153BA69-BF08-43BF-9296-880411D5085E}" destId="{44CD15C2-CD7E-484C-BF73-B51CF4BDBA3F}" srcOrd="0" destOrd="0" presId="urn:microsoft.com/office/officeart/2005/8/layout/vProcess5"/>
    <dgm:cxn modelId="{D5B07847-42E2-4886-A856-5036C04CF253}" type="presOf" srcId="{8EDDA39C-2321-4FE0-9D2F-89CCF1DFE099}" destId="{610E5FDF-D5DD-4EC0-B350-EFE5D7E8D56B}" srcOrd="1" destOrd="0" presId="urn:microsoft.com/office/officeart/2005/8/layout/vProcess5"/>
    <dgm:cxn modelId="{1D40FD51-79E9-4616-BD09-0A611FF2D25B}" type="presOf" srcId="{E42241CB-10D8-4392-8340-3E2F4EFD3DFE}" destId="{402B4AB9-9792-461A-A978-92D6C58D5C6E}" srcOrd="0" destOrd="0" presId="urn:microsoft.com/office/officeart/2005/8/layout/vProcess5"/>
    <dgm:cxn modelId="{8FA2E683-E476-4EA1-BEFD-4D25CE73E2C2}" type="presOf" srcId="{DF443650-85C6-4E11-8D85-3296FD5C0A30}" destId="{85012D94-4101-4EC7-A614-0AB4F22AA756}" srcOrd="0" destOrd="0" presId="urn:microsoft.com/office/officeart/2005/8/layout/vProcess5"/>
    <dgm:cxn modelId="{2C8C1393-7F51-4111-A95A-26D3F0763FBD}" type="presOf" srcId="{6B7F3D9C-F755-44A5-AD57-EF151380768C}" destId="{83C324C8-5484-4482-AE69-31428062AB85}" srcOrd="0" destOrd="0" presId="urn:microsoft.com/office/officeart/2005/8/layout/vProcess5"/>
    <dgm:cxn modelId="{1DA8E799-1C03-4E3D-A3A6-1B8E24FAE540}" type="presOf" srcId="{402EADA8-469A-4CDD-A9FF-E09AA8177F07}" destId="{5B40D7EC-FEE0-4521-83F2-E54DE271BAEF}" srcOrd="0" destOrd="0" presId="urn:microsoft.com/office/officeart/2005/8/layout/vProcess5"/>
    <dgm:cxn modelId="{ABDDD39E-8AF1-40B4-A990-C464171FD7CA}" type="presOf" srcId="{DF443650-85C6-4E11-8D85-3296FD5C0A30}" destId="{2AD4627C-1BD8-4C2C-B6AC-8806D4BAC7E7}" srcOrd="1" destOrd="0" presId="urn:microsoft.com/office/officeart/2005/8/layout/vProcess5"/>
    <dgm:cxn modelId="{EEC4FEA4-F741-4AF7-8B8A-681EA6C54735}" type="presOf" srcId="{402EADA8-469A-4CDD-A9FF-E09AA8177F07}" destId="{109A5B0A-6DA9-4700-ADD3-B9B12B892C4C}" srcOrd="1" destOrd="0" presId="urn:microsoft.com/office/officeart/2005/8/layout/vProcess5"/>
    <dgm:cxn modelId="{B2C50DA6-7B10-468B-BB6D-0477D9884C2E}" srcId="{60C05558-58B4-4CCB-8A02-96D3DBD3DC5D}" destId="{8356FD0E-1EFC-47F8-B017-297FD70F8F79}" srcOrd="4" destOrd="0" parTransId="{3F0EC8FD-763F-4FA8-AC82-15923644A00A}" sibTransId="{8AF8B068-7D30-4534-B457-0C251A77769D}"/>
    <dgm:cxn modelId="{F6A1C0AF-5151-4FD6-BDC1-4426301899E0}" srcId="{60C05558-58B4-4CCB-8A02-96D3DBD3DC5D}" destId="{DF443650-85C6-4E11-8D85-3296FD5C0A30}" srcOrd="1" destOrd="0" parTransId="{6298C774-3A25-4054-8574-9D82E190B251}" sibTransId="{6B7F3D9C-F755-44A5-AD57-EF151380768C}"/>
    <dgm:cxn modelId="{311265BD-7492-4D93-9490-4C6A495FE971}" type="presOf" srcId="{60C05558-58B4-4CCB-8A02-96D3DBD3DC5D}" destId="{BCC4C67E-3992-4530-8EB0-81DAA35D828B}" srcOrd="0" destOrd="0" presId="urn:microsoft.com/office/officeart/2005/8/layout/vProcess5"/>
    <dgm:cxn modelId="{659943E0-11E8-4F76-971F-D207794D8E50}" type="presOf" srcId="{8356FD0E-1EFC-47F8-B017-297FD70F8F79}" destId="{79D70388-5ADA-4626-81C8-4B4A2833849E}" srcOrd="0" destOrd="0" presId="urn:microsoft.com/office/officeart/2005/8/layout/vProcess5"/>
    <dgm:cxn modelId="{CE3A72E6-22C9-4298-A38A-F277CD07874A}" type="presOf" srcId="{E42241CB-10D8-4392-8340-3E2F4EFD3DFE}" destId="{E2E75B58-BE6E-4391-9833-759FC5D040FE}" srcOrd="1" destOrd="0" presId="urn:microsoft.com/office/officeart/2005/8/layout/vProcess5"/>
    <dgm:cxn modelId="{EED75DE9-A947-4F8C-AFB9-DAA92552A351}" type="presOf" srcId="{C17F524C-E450-4768-97B4-11E91422165F}" destId="{C4D30211-034E-49FB-BB22-FCBB0D73454E}" srcOrd="0" destOrd="0" presId="urn:microsoft.com/office/officeart/2005/8/layout/vProcess5"/>
    <dgm:cxn modelId="{D66147EB-0C60-473B-9738-1B847A46889E}" srcId="{60C05558-58B4-4CCB-8A02-96D3DBD3DC5D}" destId="{402EADA8-469A-4CDD-A9FF-E09AA8177F07}" srcOrd="2" destOrd="0" parTransId="{35CD0BF2-4EEC-40A4-B489-64093EB82795}" sibTransId="{9E5380BB-A70D-4EA9-B9EA-27FC08BC5762}"/>
    <dgm:cxn modelId="{0E6381EB-4988-428C-8A3C-A612F26175E2}" type="presOf" srcId="{8EDDA39C-2321-4FE0-9D2F-89CCF1DFE099}" destId="{B5D70FFF-2371-458D-870B-8C1C0EA9507C}" srcOrd="0" destOrd="0" presId="urn:microsoft.com/office/officeart/2005/8/layout/vProcess5"/>
    <dgm:cxn modelId="{AA462AEC-9A08-4070-A5C6-C04614BA1128}" srcId="{60C05558-58B4-4CCB-8A02-96D3DBD3DC5D}" destId="{E42241CB-10D8-4392-8340-3E2F4EFD3DFE}" srcOrd="3" destOrd="0" parTransId="{BBFD9BC1-A9B5-4381-A68D-A7FACD4F209B}" sibTransId="{C17F524C-E450-4768-97B4-11E91422165F}"/>
    <dgm:cxn modelId="{09D952F6-5A23-45F8-930D-8CDD86867315}" type="presOf" srcId="{9E5380BB-A70D-4EA9-B9EA-27FC08BC5762}" destId="{82E30119-448F-40F3-B02C-C30CCBAA93AE}" srcOrd="0" destOrd="0" presId="urn:microsoft.com/office/officeart/2005/8/layout/vProcess5"/>
    <dgm:cxn modelId="{A5ECF35E-0E9F-440D-A76F-4060C4BC76A6}" type="presParOf" srcId="{BCC4C67E-3992-4530-8EB0-81DAA35D828B}" destId="{C939E9E7-4641-4000-950B-3D42D61DBFB3}" srcOrd="0" destOrd="0" presId="urn:microsoft.com/office/officeart/2005/8/layout/vProcess5"/>
    <dgm:cxn modelId="{E56BE949-B311-413F-9D04-743637BE33E1}" type="presParOf" srcId="{BCC4C67E-3992-4530-8EB0-81DAA35D828B}" destId="{B5D70FFF-2371-458D-870B-8C1C0EA9507C}" srcOrd="1" destOrd="0" presId="urn:microsoft.com/office/officeart/2005/8/layout/vProcess5"/>
    <dgm:cxn modelId="{3AE237BE-54A1-49CB-AB9F-3FB67ACF5017}" type="presParOf" srcId="{BCC4C67E-3992-4530-8EB0-81DAA35D828B}" destId="{85012D94-4101-4EC7-A614-0AB4F22AA756}" srcOrd="2" destOrd="0" presId="urn:microsoft.com/office/officeart/2005/8/layout/vProcess5"/>
    <dgm:cxn modelId="{1E2E4955-F3EC-49D8-9765-2B6C56E39FFD}" type="presParOf" srcId="{BCC4C67E-3992-4530-8EB0-81DAA35D828B}" destId="{5B40D7EC-FEE0-4521-83F2-E54DE271BAEF}" srcOrd="3" destOrd="0" presId="urn:microsoft.com/office/officeart/2005/8/layout/vProcess5"/>
    <dgm:cxn modelId="{01591043-9527-4571-B18B-F1F5FE75FD26}" type="presParOf" srcId="{BCC4C67E-3992-4530-8EB0-81DAA35D828B}" destId="{402B4AB9-9792-461A-A978-92D6C58D5C6E}" srcOrd="4" destOrd="0" presId="urn:microsoft.com/office/officeart/2005/8/layout/vProcess5"/>
    <dgm:cxn modelId="{1EB886F3-0191-4D0B-99AD-ABAF26A0CBF7}" type="presParOf" srcId="{BCC4C67E-3992-4530-8EB0-81DAA35D828B}" destId="{79D70388-5ADA-4626-81C8-4B4A2833849E}" srcOrd="5" destOrd="0" presId="urn:microsoft.com/office/officeart/2005/8/layout/vProcess5"/>
    <dgm:cxn modelId="{F30E4583-E62A-44B6-8F5F-B80D1801A5D0}" type="presParOf" srcId="{BCC4C67E-3992-4530-8EB0-81DAA35D828B}" destId="{44CD15C2-CD7E-484C-BF73-B51CF4BDBA3F}" srcOrd="6" destOrd="0" presId="urn:microsoft.com/office/officeart/2005/8/layout/vProcess5"/>
    <dgm:cxn modelId="{B97B4A3B-9758-44C1-A766-1134359959B1}" type="presParOf" srcId="{BCC4C67E-3992-4530-8EB0-81DAA35D828B}" destId="{83C324C8-5484-4482-AE69-31428062AB85}" srcOrd="7" destOrd="0" presId="urn:microsoft.com/office/officeart/2005/8/layout/vProcess5"/>
    <dgm:cxn modelId="{B34739D2-6DC4-4B8B-8C39-078F0E0E8715}" type="presParOf" srcId="{BCC4C67E-3992-4530-8EB0-81DAA35D828B}" destId="{82E30119-448F-40F3-B02C-C30CCBAA93AE}" srcOrd="8" destOrd="0" presId="urn:microsoft.com/office/officeart/2005/8/layout/vProcess5"/>
    <dgm:cxn modelId="{53E49403-9EE4-4E87-9F4C-B70EAFC133A8}" type="presParOf" srcId="{BCC4C67E-3992-4530-8EB0-81DAA35D828B}" destId="{C4D30211-034E-49FB-BB22-FCBB0D73454E}" srcOrd="9" destOrd="0" presId="urn:microsoft.com/office/officeart/2005/8/layout/vProcess5"/>
    <dgm:cxn modelId="{80D9D9E4-21DD-45E8-B014-05A1F46C134E}" type="presParOf" srcId="{BCC4C67E-3992-4530-8EB0-81DAA35D828B}" destId="{610E5FDF-D5DD-4EC0-B350-EFE5D7E8D56B}" srcOrd="10" destOrd="0" presId="urn:microsoft.com/office/officeart/2005/8/layout/vProcess5"/>
    <dgm:cxn modelId="{1326FDCA-E371-4077-9643-45C5F5D36A7A}" type="presParOf" srcId="{BCC4C67E-3992-4530-8EB0-81DAA35D828B}" destId="{2AD4627C-1BD8-4C2C-B6AC-8806D4BAC7E7}" srcOrd="11" destOrd="0" presId="urn:microsoft.com/office/officeart/2005/8/layout/vProcess5"/>
    <dgm:cxn modelId="{4113F362-3C7E-4422-B8C1-1E594AC9C0C2}" type="presParOf" srcId="{BCC4C67E-3992-4530-8EB0-81DAA35D828B}" destId="{109A5B0A-6DA9-4700-ADD3-B9B12B892C4C}" srcOrd="12" destOrd="0" presId="urn:microsoft.com/office/officeart/2005/8/layout/vProcess5"/>
    <dgm:cxn modelId="{39A2E173-DCF1-454C-9EBF-E3E124D7F7BA}" type="presParOf" srcId="{BCC4C67E-3992-4530-8EB0-81DAA35D828B}" destId="{E2E75B58-BE6E-4391-9833-759FC5D040FE}" srcOrd="13" destOrd="0" presId="urn:microsoft.com/office/officeart/2005/8/layout/vProcess5"/>
    <dgm:cxn modelId="{33DBEA6D-A8A2-4FE7-BE0E-897A3E17EE52}" type="presParOf" srcId="{BCC4C67E-3992-4530-8EB0-81DAA35D828B}" destId="{99723F8D-B02C-4812-A633-7D091409BB6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A0A8F-901C-4649-AD03-1E0F1C5B3C4F}">
      <dsp:nvSpPr>
        <dsp:cNvPr id="0" name=""/>
        <dsp:cNvSpPr/>
      </dsp:nvSpPr>
      <dsp:spPr>
        <a:xfrm>
          <a:off x="167769" y="777"/>
          <a:ext cx="2941935" cy="1765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Současná SZP založena na fungování </a:t>
          </a:r>
          <a:r>
            <a:rPr lang="cs-CZ" sz="1400" b="1" kern="1200"/>
            <a:t>3 základních principů</a:t>
          </a:r>
          <a:r>
            <a:rPr lang="cs-CZ" sz="1400" kern="1200"/>
            <a:t>: </a:t>
          </a:r>
          <a:endParaRPr lang="en-US" sz="14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100" kern="1200"/>
            <a:t>fungovaní jednotného zemědělského trhu v rámci EU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100" kern="1200"/>
            <a:t>zvýhodnění produkce ze zemí EU (ochranná cla, vývozní dotace)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100" kern="1200"/>
            <a:t>finanční solidarita</a:t>
          </a:r>
          <a:endParaRPr lang="en-US" sz="1100" kern="1200"/>
        </a:p>
      </dsp:txBody>
      <dsp:txXfrm>
        <a:off x="167769" y="777"/>
        <a:ext cx="2941935" cy="1765161"/>
      </dsp:txXfrm>
    </dsp:sp>
    <dsp:sp modelId="{A0012FB0-610A-4D86-8CF6-DF870B774CCE}">
      <dsp:nvSpPr>
        <dsp:cNvPr id="0" name=""/>
        <dsp:cNvSpPr/>
      </dsp:nvSpPr>
      <dsp:spPr>
        <a:xfrm>
          <a:off x="3403898" y="777"/>
          <a:ext cx="2941935" cy="1765161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Dalším významným faktem fungování SZP je tzv. </a:t>
          </a:r>
          <a:r>
            <a:rPr lang="cs-CZ" sz="1400" b="1" kern="1200"/>
            <a:t>Společná organizace trhu</a:t>
          </a:r>
          <a:endParaRPr lang="en-US" sz="14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100" kern="1200"/>
            <a:t>regulační opatření, vztahující se na odlišné sektory zemědělské výroby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100" kern="1200"/>
            <a:t>účelem je podporovat trhy dané zemědělské komodity prostřednictvím </a:t>
          </a:r>
          <a:endParaRPr lang="en-US" sz="1100" kern="1200"/>
        </a:p>
      </dsp:txBody>
      <dsp:txXfrm>
        <a:off x="3403898" y="777"/>
        <a:ext cx="2941935" cy="1765161"/>
      </dsp:txXfrm>
    </dsp:sp>
    <dsp:sp modelId="{8799BA6D-E239-4BBF-9C29-13B7162FEB19}">
      <dsp:nvSpPr>
        <dsp:cNvPr id="0" name=""/>
        <dsp:cNvSpPr/>
      </dsp:nvSpPr>
      <dsp:spPr>
        <a:xfrm>
          <a:off x="167769" y="2060132"/>
          <a:ext cx="2941935" cy="1765161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Klíčový význam v provádění SZP měl do konce roku 2006 </a:t>
          </a:r>
          <a:r>
            <a:rPr lang="cs-CZ" sz="1400" b="1" kern="1200"/>
            <a:t>Evropský zemědělský orientační a záruční fond</a:t>
          </a:r>
          <a:r>
            <a:rPr lang="cs-CZ" sz="1400" kern="1200"/>
            <a:t> (EAGGF)</a:t>
          </a:r>
          <a:endParaRPr lang="en-US" sz="14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100" kern="1200"/>
            <a:t>Na přelomu 70. – 80. let odčerpával až 70 % rozpočtu EU.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100" kern="1200"/>
            <a:t>Vznikl v důsledku principu finanční solidarity, řadil se mezi strukturální fondy</a:t>
          </a:r>
          <a:endParaRPr lang="en-US" sz="1100" kern="1200"/>
        </a:p>
      </dsp:txBody>
      <dsp:txXfrm>
        <a:off x="167769" y="2060132"/>
        <a:ext cx="2941935" cy="1765161"/>
      </dsp:txXfrm>
    </dsp:sp>
    <dsp:sp modelId="{A903B6DA-2FD2-47C2-9D30-F5248133F6EC}">
      <dsp:nvSpPr>
        <dsp:cNvPr id="0" name=""/>
        <dsp:cNvSpPr/>
      </dsp:nvSpPr>
      <dsp:spPr>
        <a:xfrm>
          <a:off x="3403898" y="2060132"/>
          <a:ext cx="2941935" cy="1765161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V současnosti nahrazen </a:t>
          </a:r>
          <a:r>
            <a:rPr lang="cs-CZ" sz="1400" b="1" kern="1200"/>
            <a:t>Evropským zemědělským fondem pro rozvoj venkova</a:t>
          </a:r>
          <a:r>
            <a:rPr lang="cs-CZ" sz="1400" kern="1200"/>
            <a:t> (EAFRD), který není strukturálním fondem EU, spadá přímo pod SZP EU. Prostředky z EAFRD slouží ke zvýšení konkurenceschopnosti zemědělství, potravinářství, lesnictví a k rozvoji venkovských oblastí.</a:t>
          </a:r>
          <a:endParaRPr lang="en-US" sz="1400" kern="1200"/>
        </a:p>
      </dsp:txBody>
      <dsp:txXfrm>
        <a:off x="3403898" y="2060132"/>
        <a:ext cx="2941935" cy="1765161"/>
      </dsp:txXfrm>
    </dsp:sp>
    <dsp:sp modelId="{B8FAC67D-DA75-4DA8-9D49-A1E6E4D7AA3E}">
      <dsp:nvSpPr>
        <dsp:cNvPr id="0" name=""/>
        <dsp:cNvSpPr/>
      </dsp:nvSpPr>
      <dsp:spPr>
        <a:xfrm>
          <a:off x="1785834" y="4119487"/>
          <a:ext cx="2941935" cy="176516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Ke komplexním nástrojům regulace zemědělského trhu patří</a:t>
          </a:r>
          <a:endParaRPr lang="en-US" sz="14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100" kern="1200"/>
            <a:t>přímé platby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100" kern="1200"/>
            <a:t>intervenční opatření (nákup, prodej, podpora soukromého skladování)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100" kern="1200"/>
            <a:t>kvótní systémy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100" kern="1200"/>
            <a:t>vývozní a dovozní licence, vývozní subvence 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100" kern="1200"/>
            <a:t>strukturální prostředky</a:t>
          </a:r>
          <a:endParaRPr lang="en-US" sz="1100" kern="1200"/>
        </a:p>
      </dsp:txBody>
      <dsp:txXfrm>
        <a:off x="1785834" y="4119487"/>
        <a:ext cx="2941935" cy="17651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C56CB-B1FA-420A-AD8A-88F90B503D8C}">
      <dsp:nvSpPr>
        <dsp:cNvPr id="0" name=""/>
        <dsp:cNvSpPr/>
      </dsp:nvSpPr>
      <dsp:spPr>
        <a:xfrm>
          <a:off x="0" y="242932"/>
          <a:ext cx="6513603" cy="9509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Dotační prostředky plně hrazeny ČR, ale je pro ně nutno vyjednat povolení ze strany EU (notifikovat jej). </a:t>
          </a:r>
          <a:endParaRPr lang="en-US" sz="1700" kern="1200"/>
        </a:p>
      </dsp:txBody>
      <dsp:txXfrm>
        <a:off x="46424" y="289356"/>
        <a:ext cx="6420755" cy="858142"/>
      </dsp:txXfrm>
    </dsp:sp>
    <dsp:sp modelId="{D5D1436C-0DB1-44B9-8A9B-0BE84D58A15B}">
      <dsp:nvSpPr>
        <dsp:cNvPr id="0" name=""/>
        <dsp:cNvSpPr/>
      </dsp:nvSpPr>
      <dsp:spPr>
        <a:xfrm>
          <a:off x="0" y="1242883"/>
          <a:ext cx="6513603" cy="95099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Struktura dotačních opatření v rámci této skupiny podpor se s jednotlivými roky mění, přičemž v roce 2008 byly poskytnuty finanční prostředky na podopatření:</a:t>
          </a:r>
          <a:endParaRPr lang="en-US" sz="1700" kern="1200"/>
        </a:p>
      </dsp:txBody>
      <dsp:txXfrm>
        <a:off x="46424" y="1289307"/>
        <a:ext cx="6420755" cy="858142"/>
      </dsp:txXfrm>
    </dsp:sp>
    <dsp:sp modelId="{B0942EF6-8B49-497B-8D43-4DB4BC73D98E}">
      <dsp:nvSpPr>
        <dsp:cNvPr id="0" name=""/>
        <dsp:cNvSpPr/>
      </dsp:nvSpPr>
      <dsp:spPr>
        <a:xfrm>
          <a:off x="0" y="2193873"/>
          <a:ext cx="6513603" cy="344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300" kern="1200"/>
            <a:t>Podpora včelařství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300" kern="1200"/>
            <a:t>Podpora vybudování kapkové závlahy v ovocných sadech, chmelnicích, vinicích a ve školkách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300" kern="1200"/>
            <a:t>Podpora restrukturalizace ovocných sadů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300" kern="1200"/>
            <a:t>Udržování a zlepšování genetického potenciálu vyjmenovaných hospodářských zvířat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300" kern="1200"/>
            <a:t>Podpora ozdravování polních a speciálních plodin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300" kern="1200"/>
            <a:t>Nákazový fond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300" kern="1200"/>
            <a:t>Poradenství a vzdělávání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300" kern="1200"/>
            <a:t>Školní závody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300" kern="1200"/>
            <a:t>Podpora poradenství v zemědělství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300" kern="1200"/>
            <a:t>Podpora marketingu a propagace na vybraných mezinárodních veletrzích a výstavách v zahraničí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300" kern="1200"/>
            <a:t>Podpora České technologické platformy pro potraviny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300" kern="1200"/>
            <a:t>Podpora zpracování zemědělských produktů a zvyšování konkurenceschopnosti potravinářského průmyslu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300" kern="1200"/>
            <a:t>Podpora mimoprodukčních funkcí rybníků</a:t>
          </a:r>
          <a:endParaRPr lang="en-US" sz="1300" kern="1200"/>
        </a:p>
      </dsp:txBody>
      <dsp:txXfrm>
        <a:off x="0" y="2193873"/>
        <a:ext cx="6513603" cy="3448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B44C7-72A8-48A3-AAB9-270EF3810161}">
      <dsp:nvSpPr>
        <dsp:cNvPr id="0" name=""/>
        <dsp:cNvSpPr/>
      </dsp:nvSpPr>
      <dsp:spPr>
        <a:xfrm>
          <a:off x="0" y="742727"/>
          <a:ext cx="6513603" cy="6341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Založen v r. 1993</a:t>
          </a:r>
          <a:endParaRPr lang="en-US" sz="900" kern="1200"/>
        </a:p>
      </dsp:txBody>
      <dsp:txXfrm>
        <a:off x="30954" y="773681"/>
        <a:ext cx="6451695" cy="572195"/>
      </dsp:txXfrm>
    </dsp:sp>
    <dsp:sp modelId="{71472533-BFB8-4C04-A004-713E27B7ED33}">
      <dsp:nvSpPr>
        <dsp:cNvPr id="0" name=""/>
        <dsp:cNvSpPr/>
      </dsp:nvSpPr>
      <dsp:spPr>
        <a:xfrm>
          <a:off x="0" y="1402751"/>
          <a:ext cx="6513603" cy="63410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Jeden z nejefektivnějších nástrojů českého zem. působící v rámci tzv. "národní pomoci". </a:t>
          </a:r>
          <a:endParaRPr lang="en-US" sz="900" kern="1200"/>
        </a:p>
      </dsp:txBody>
      <dsp:txXfrm>
        <a:off x="30954" y="1433705"/>
        <a:ext cx="6451695" cy="572195"/>
      </dsp:txXfrm>
    </dsp:sp>
    <dsp:sp modelId="{9A34AD79-7205-444C-A0A4-2AD9C7154922}">
      <dsp:nvSpPr>
        <dsp:cNvPr id="0" name=""/>
        <dsp:cNvSpPr/>
      </dsp:nvSpPr>
      <dsp:spPr>
        <a:xfrm>
          <a:off x="0" y="2062774"/>
          <a:ext cx="6513603" cy="6341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Právní formou je PGRLF akciovou společností, ve které 100 % akcií vlastní ČR, práva jediného akcionáře zajišťuje Mze</a:t>
          </a:r>
          <a:endParaRPr lang="en-US" sz="900" kern="1200"/>
        </a:p>
      </dsp:txBody>
      <dsp:txXfrm>
        <a:off x="30954" y="2093728"/>
        <a:ext cx="6451695" cy="572195"/>
      </dsp:txXfrm>
    </dsp:sp>
    <dsp:sp modelId="{C4F00A2A-F103-41FF-9204-2999FB09CF3F}">
      <dsp:nvSpPr>
        <dsp:cNvPr id="0" name=""/>
        <dsp:cNvSpPr/>
      </dsp:nvSpPr>
      <dsp:spPr>
        <a:xfrm>
          <a:off x="0" y="2722798"/>
          <a:ext cx="6513603" cy="6341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Neodmyslitelnou součástí podpor v resortu zemědělství. Zemědělcům pomohl hl. v dobách, kdy bylo nutné zajistit začínajícím subjektům výraznou garanci, aby se pro ně staly úvěry od bank dostupnou formou zajištění zejména rozšířené produkce. Podpora ze strany PGRLF na poskytování garancí a dotací části úroku z úvěru. PGRLF pracoval intenzivně hl. v letech 1996–1998, kdy byla dotace ze státního rozpočtu největší. V tomto období byly úvěry zatíženy vysokou úrokovou mírou a v českém zemědělství byla akutní potřeba investic.</a:t>
          </a:r>
          <a:endParaRPr lang="en-US" sz="900" kern="1200"/>
        </a:p>
      </dsp:txBody>
      <dsp:txXfrm>
        <a:off x="30954" y="2753752"/>
        <a:ext cx="6451695" cy="572195"/>
      </dsp:txXfrm>
    </dsp:sp>
    <dsp:sp modelId="{7F785735-24FB-484B-81D5-101E038C1679}">
      <dsp:nvSpPr>
        <dsp:cNvPr id="0" name=""/>
        <dsp:cNvSpPr/>
      </dsp:nvSpPr>
      <dsp:spPr>
        <a:xfrm>
          <a:off x="0" y="3382821"/>
          <a:ext cx="6513603" cy="63410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V současnosti není tak hojně využíván, má v rámci současného systému podpor spíše doplňkové uplatnění. Programy nastaveny tak, aby pokrývaly prostor podpory, do něhož neproudí finance z EU. Programy PGRLF pokračují i po vstupu ČR do EU, a to v rámci systému tzv. Národních podpor, které jsou v souladu s podmínkami Evropské komise.</a:t>
          </a:r>
          <a:r>
            <a:rPr lang="cs-CZ" sz="900" i="1" kern="1200"/>
            <a:t> </a:t>
          </a:r>
          <a:endParaRPr lang="en-US" sz="900" kern="1200"/>
        </a:p>
      </dsp:txBody>
      <dsp:txXfrm>
        <a:off x="30954" y="3413775"/>
        <a:ext cx="6451695" cy="572195"/>
      </dsp:txXfrm>
    </dsp:sp>
    <dsp:sp modelId="{1E0818E4-53DD-4B24-9A0F-2477311A11EA}">
      <dsp:nvSpPr>
        <dsp:cNvPr id="0" name=""/>
        <dsp:cNvSpPr/>
      </dsp:nvSpPr>
      <dsp:spPr>
        <a:xfrm>
          <a:off x="0" y="4042844"/>
          <a:ext cx="6513603" cy="6341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Programy:</a:t>
          </a:r>
          <a:endParaRPr lang="en-US" sz="900" kern="1200"/>
        </a:p>
      </dsp:txBody>
      <dsp:txXfrm>
        <a:off x="30954" y="4073798"/>
        <a:ext cx="6451695" cy="572195"/>
      </dsp:txXfrm>
    </dsp:sp>
    <dsp:sp modelId="{BA4A5E00-92BD-41EC-B1F2-D6327CC9474C}">
      <dsp:nvSpPr>
        <dsp:cNvPr id="0" name=""/>
        <dsp:cNvSpPr/>
      </dsp:nvSpPr>
      <dsp:spPr>
        <a:xfrm>
          <a:off x="0" y="4676948"/>
          <a:ext cx="6513603" cy="46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11430" rIns="64008" bIns="11430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700" b="1" kern="1200"/>
            <a:t>Investice</a:t>
          </a:r>
          <a:r>
            <a:rPr lang="cs-CZ" sz="700" kern="1200"/>
            <a:t> - cílem je podpořit rozvoj perspektivních podnikatelských subjektů v zem. odvětví. Zaměřen na restrukturalizaci subjektů s hl. váhou na propojení vazeb mezi výrobci, zpracovateli a distributory. </a:t>
          </a:r>
          <a:endParaRPr lang="en-US" sz="700" kern="120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700" b="1" kern="1200"/>
            <a:t>Podpora pojištění </a:t>
          </a:r>
          <a:r>
            <a:rPr lang="cs-CZ" sz="700" kern="1200"/>
            <a:t>– poskytuje ochranu proti nepředvídatelným škodám </a:t>
          </a:r>
          <a:endParaRPr lang="en-US" sz="700" kern="120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700" b="1" kern="1200"/>
            <a:t>Podpora obcím </a:t>
          </a:r>
          <a:r>
            <a:rPr lang="cs-CZ" sz="700" kern="1200"/>
            <a:t>– Umožnění projektových záměrů obcí (svazků obcí) realizovaných ve veřejném zájmu v rámci PRV </a:t>
          </a:r>
          <a:endParaRPr lang="en-US" sz="700" kern="1200"/>
        </a:p>
      </dsp:txBody>
      <dsp:txXfrm>
        <a:off x="0" y="4676948"/>
        <a:ext cx="6513603" cy="4657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70FFF-2371-458D-870B-8C1C0EA9507C}">
      <dsp:nvSpPr>
        <dsp:cNvPr id="0" name=""/>
        <dsp:cNvSpPr/>
      </dsp:nvSpPr>
      <dsp:spPr>
        <a:xfrm>
          <a:off x="0" y="0"/>
          <a:ext cx="5015475" cy="10593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Pro období 2007–2013: 7 ROP určených pro jednotlivá NUTS II ČR s výjimkou Hl. m. Prahy</a:t>
          </a:r>
          <a:endParaRPr lang="en-US" sz="1500" kern="1200"/>
        </a:p>
      </dsp:txBody>
      <dsp:txXfrm>
        <a:off x="31028" y="31028"/>
        <a:ext cx="3748378" cy="997320"/>
      </dsp:txXfrm>
    </dsp:sp>
    <dsp:sp modelId="{85012D94-4101-4EC7-A614-0AB4F22AA756}">
      <dsp:nvSpPr>
        <dsp:cNvPr id="0" name=""/>
        <dsp:cNvSpPr/>
      </dsp:nvSpPr>
      <dsp:spPr>
        <a:xfrm>
          <a:off x="374532" y="1206512"/>
          <a:ext cx="5015475" cy="1059376"/>
        </a:xfrm>
        <a:prstGeom prst="roundRect">
          <a:avLst>
            <a:gd name="adj" fmla="val 1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ROP několik tematických oblastí s cílem zvýšení konkurenceschopnosti regionů, urychlení jejich rozvoje a zvýšení atraktivity regionů pro investory</a:t>
          </a:r>
          <a:endParaRPr lang="en-US" sz="1500" kern="1200"/>
        </a:p>
      </dsp:txBody>
      <dsp:txXfrm>
        <a:off x="405560" y="1237540"/>
        <a:ext cx="3890292" cy="997320"/>
      </dsp:txXfrm>
    </dsp:sp>
    <dsp:sp modelId="{5B40D7EC-FEE0-4521-83F2-E54DE271BAEF}">
      <dsp:nvSpPr>
        <dsp:cNvPr id="0" name=""/>
        <dsp:cNvSpPr/>
      </dsp:nvSpPr>
      <dsp:spPr>
        <a:xfrm>
          <a:off x="749064" y="2413024"/>
          <a:ext cx="5015475" cy="1059376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Každý ROP je řízen samostatně Regionální</a:t>
          </a:r>
          <a:r>
            <a:rPr lang="cs-CZ" sz="1500" b="1" kern="1200"/>
            <a:t> </a:t>
          </a:r>
          <a:r>
            <a:rPr lang="cs-CZ" sz="1500" kern="1200"/>
            <a:t>radou příslušného regionu soudržnosti</a:t>
          </a:r>
          <a:endParaRPr lang="en-US" sz="1500" kern="1200"/>
        </a:p>
      </dsp:txBody>
      <dsp:txXfrm>
        <a:off x="780092" y="2444052"/>
        <a:ext cx="3890292" cy="997320"/>
      </dsp:txXfrm>
    </dsp:sp>
    <dsp:sp modelId="{402B4AB9-9792-461A-A978-92D6C58D5C6E}">
      <dsp:nvSpPr>
        <dsp:cNvPr id="0" name=""/>
        <dsp:cNvSpPr/>
      </dsp:nvSpPr>
      <dsp:spPr>
        <a:xfrm>
          <a:off x="1123596" y="3619536"/>
          <a:ext cx="5015475" cy="1059376"/>
        </a:xfrm>
        <a:prstGeom prst="roundRect">
          <a:avLst>
            <a:gd name="adj" fmla="val 1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Na regionální operační programy je z fondů EU vyčleněno 4,6 mld. EUR (cca 131,4 mld. Kč)</a:t>
          </a:r>
          <a:endParaRPr lang="en-US" sz="1500" kern="1200"/>
        </a:p>
      </dsp:txBody>
      <dsp:txXfrm>
        <a:off x="1154624" y="3650564"/>
        <a:ext cx="3890292" cy="997320"/>
      </dsp:txXfrm>
    </dsp:sp>
    <dsp:sp modelId="{79D70388-5ADA-4626-81C8-4B4A2833849E}">
      <dsp:nvSpPr>
        <dsp:cNvPr id="0" name=""/>
        <dsp:cNvSpPr/>
      </dsp:nvSpPr>
      <dsp:spPr>
        <a:xfrm>
          <a:off x="1498128" y="4826049"/>
          <a:ext cx="5015475" cy="1059376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Pro zemědělskou výrobu nejsou příliš využitelné, v jejich podpoře nejsou vyčleněny tyto aktivity, lze využít </a:t>
          </a:r>
          <a:r>
            <a:rPr lang="cs-CZ" sz="1500" b="1" kern="1200"/>
            <a:t>podpory na diverzifikaci činnosti</a:t>
          </a:r>
          <a:r>
            <a:rPr lang="cs-CZ" sz="1500" kern="1200"/>
            <a:t> </a:t>
          </a:r>
          <a:endParaRPr lang="en-US" sz="1500" kern="1200"/>
        </a:p>
      </dsp:txBody>
      <dsp:txXfrm>
        <a:off x="1529156" y="4857077"/>
        <a:ext cx="3890292" cy="997320"/>
      </dsp:txXfrm>
    </dsp:sp>
    <dsp:sp modelId="{44CD15C2-CD7E-484C-BF73-B51CF4BDBA3F}">
      <dsp:nvSpPr>
        <dsp:cNvPr id="0" name=""/>
        <dsp:cNvSpPr/>
      </dsp:nvSpPr>
      <dsp:spPr>
        <a:xfrm>
          <a:off x="4326880" y="773933"/>
          <a:ext cx="688594" cy="68859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4481814" y="773933"/>
        <a:ext cx="378726" cy="518167"/>
      </dsp:txXfrm>
    </dsp:sp>
    <dsp:sp modelId="{83C324C8-5484-4482-AE69-31428062AB85}">
      <dsp:nvSpPr>
        <dsp:cNvPr id="0" name=""/>
        <dsp:cNvSpPr/>
      </dsp:nvSpPr>
      <dsp:spPr>
        <a:xfrm>
          <a:off x="4701412" y="1980445"/>
          <a:ext cx="688594" cy="68859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4856346" y="1980445"/>
        <a:ext cx="378726" cy="518167"/>
      </dsp:txXfrm>
    </dsp:sp>
    <dsp:sp modelId="{82E30119-448F-40F3-B02C-C30CCBAA93AE}">
      <dsp:nvSpPr>
        <dsp:cNvPr id="0" name=""/>
        <dsp:cNvSpPr/>
      </dsp:nvSpPr>
      <dsp:spPr>
        <a:xfrm>
          <a:off x="5075944" y="3169301"/>
          <a:ext cx="688594" cy="68859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5230878" y="3169301"/>
        <a:ext cx="378726" cy="518167"/>
      </dsp:txXfrm>
    </dsp:sp>
    <dsp:sp modelId="{C4D30211-034E-49FB-BB22-FCBB0D73454E}">
      <dsp:nvSpPr>
        <dsp:cNvPr id="0" name=""/>
        <dsp:cNvSpPr/>
      </dsp:nvSpPr>
      <dsp:spPr>
        <a:xfrm>
          <a:off x="5450476" y="4387585"/>
          <a:ext cx="688594" cy="68859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5605410" y="4387585"/>
        <a:ext cx="378726" cy="518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7C8F91-4E0E-4C54-A486-12F41E3CD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A39787C-9319-48A8-A601-2F5823EDE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FBE1F5-B253-4EDC-AA27-F2B81592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3ABB-6E19-4FB2-9C3C-2052A3C3CBEC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3C2E37-2F6E-4C9E-8A3D-4D982703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675078-D1CA-4864-962E-DE922D39E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1197-1894-47F1-8006-2B0B211E6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29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E4F364-3E88-40B1-8713-8C9DC46A3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C1E48D-773E-4507-8F4C-5CE90191E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E462C9-75D0-470C-89E3-0EA595E5B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3ABB-6E19-4FB2-9C3C-2052A3C3CBEC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222C89-D80F-47C2-9CB1-1D81D6ECC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A1B8FB-F292-441A-8155-07E4F85A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1197-1894-47F1-8006-2B0B211E6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2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89EB69E-8103-44DF-AF86-919CF3BCCB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5C5D59E-828D-4CDC-9FC0-6F56ACFAB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8C8DEF-5F7D-4CF4-A598-91493F21E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3ABB-6E19-4FB2-9C3C-2052A3C3CBEC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3F535E-E21E-4133-8E2E-09BF8CBE7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0FBD1E-4F7F-49DD-9FBF-7427BFC43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1197-1894-47F1-8006-2B0B211E6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628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E2CE63-E263-4330-B73C-3169952A20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C25CB8-BE3F-4208-AB2E-2B9C8F79F0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B82890-1603-47D5-BA4C-E8ACD64D44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F3C62-D9DD-47AF-B9E0-73E1146274F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850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F87EC0-5190-4E1B-8764-4C229B6A8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D30D0E-F5C0-4D6D-B19F-BA66C28D5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7D938E-B3CD-40E0-B213-38F8EEFD2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3ABB-6E19-4FB2-9C3C-2052A3C3CBEC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464E62-A2A5-482F-8F0F-776194CD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7DE0CC-C296-4206-ACF8-408F04234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1197-1894-47F1-8006-2B0B211E6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28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2A3C71-9744-442C-8D4C-03AF0D06E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0D459C-8C8F-4233-87D4-47A9EAE9C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5783EF-80CC-4BF6-9C62-9940824DD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3ABB-6E19-4FB2-9C3C-2052A3C3CBEC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9736A5-9F3E-4B63-A864-B5A547E12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B2398B-A2AB-4B6B-AC2C-D4278BFAC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1197-1894-47F1-8006-2B0B211E6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53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BD79D2-E997-47FB-B455-1F2BEEB4E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EDD9C9-1B1C-4B65-AE1A-10A0DA90BE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CD5DE21-1C97-4EBE-9FD9-D73C491CA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48FC75-1993-434C-8531-D9535C837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3ABB-6E19-4FB2-9C3C-2052A3C3CBEC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1915D1B-E9CE-404D-ADA9-235A2A8C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AD44A5-316B-4D10-827B-E4548A6F2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1197-1894-47F1-8006-2B0B211E6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70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34F0F5-4054-4101-B0DB-5369DF89F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BCAE39-F8E7-47AB-8104-70B23FFA3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6EBA6E4-18C9-4B64-9944-0CF244761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C5355D3-5D7E-4199-92A7-C72EAA36FD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08D24EE-B484-4B62-92C2-49419645B3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CA78F49-1EA1-4626-B0C2-52C714AA4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3ABB-6E19-4FB2-9C3C-2052A3C3CBEC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1F9434E-AD19-4C34-A477-157D072CD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2FC9111-D795-49EF-9222-CD970384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1197-1894-47F1-8006-2B0B211E6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33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17E919-C213-4D24-B626-0E884EC73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A3A895C-70B2-44B6-A719-28BBBC02E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3ABB-6E19-4FB2-9C3C-2052A3C3CBEC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9FD4349-FDA8-4276-AE99-D74A544CB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7A3B3F2-F47C-4B0D-A401-158FE4B4E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1197-1894-47F1-8006-2B0B211E6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8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FE848BB-F0E7-495F-B7CA-E80467582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3ABB-6E19-4FB2-9C3C-2052A3C3CBEC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E991C34-E1C0-4EB0-A982-63F895D18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1844ED5-DDBE-4068-97D4-23F3DE66A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1197-1894-47F1-8006-2B0B211E6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96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DE7A6F-61E2-4722-A0F2-5A726CEA2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4240B5-9DA0-418B-82E7-8D3A14EE2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B198460-A5C9-4A01-A6F4-40456B1DB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6AC95D1-A9DD-447D-AA97-E88EE8DC4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3ABB-6E19-4FB2-9C3C-2052A3C3CBEC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954E164-8C2E-4A4B-BB2F-77878F8D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494BBF-882A-4D1A-B279-F9A9C38C8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1197-1894-47F1-8006-2B0B211E6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88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B96E4A-9D30-4B0A-BD77-EB0999777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BA2713D-9E84-452E-92BE-BE1F28E592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E970012-86E2-4034-B780-062331E02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C3E976-620F-483B-83B4-D5C2940F4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3ABB-6E19-4FB2-9C3C-2052A3C3CBEC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E0F90D9-456E-432B-93D5-03F204530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C0E5830-34D6-4E7E-A0E0-CF285226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1197-1894-47F1-8006-2B0B211E6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82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3D8DC0F-059B-4F3F-BE78-61B41D67B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D75D15B-52D4-4360-9FCF-024C7C86D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8C131E-2F06-46C4-890D-C5A6D8B36F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43ABB-6E19-4FB2-9C3C-2052A3C3CBEC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DE4EFE-FA06-4832-A296-CD143A40E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B49DA0-89BB-45CB-8443-CCD70058C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D1197-1894-47F1-8006-2B0B211E6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28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9B6E54-911F-4F0F-A3D3-CF6AB20C96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4. PŘEDNÁŠKA: AGROPOLITIKA EU a ČR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1A3557-DE05-463D-99CC-1E1240F4BD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JH 2020</a:t>
            </a:r>
          </a:p>
        </p:txBody>
      </p:sp>
    </p:spTree>
    <p:extLst>
      <p:ext uri="{BB962C8B-B14F-4D97-AF65-F5344CB8AC3E}">
        <p14:creationId xmlns:p14="http://schemas.microsoft.com/office/powerpoint/2010/main" val="2647059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5" descr="800px-Flag_of_the_Czech_Republic_svg">
            <a:extLst>
              <a:ext uri="{FF2B5EF4-FFF2-40B4-BE49-F238E27FC236}">
                <a16:creationId xmlns:a16="http://schemas.microsoft.com/office/drawing/2014/main" id="{C9AEE401-54D4-4EE4-A3AF-030B67A5A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2374" y="2589086"/>
            <a:ext cx="4133219" cy="275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06A43C2F-12A9-4CEA-A5E0-841FE2FC5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81373" y="2279151"/>
            <a:ext cx="3627063" cy="3387145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None/>
              <a:defRPr/>
            </a:pPr>
            <a:endParaRPr lang="cs-CZ" sz="2400"/>
          </a:p>
          <a:p>
            <a:pPr eaLnBrk="1" hangingPunct="1">
              <a:buFontTx/>
              <a:buNone/>
              <a:defRPr/>
            </a:pPr>
            <a:r>
              <a:rPr lang="cs-CZ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ZEMĚDĚLSKÁ POLITIKA ČR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6472277-1BA2-4EEA-BB0B-44EA4D1962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cs-CZ" altLang="cs-CZ"/>
              <a:t>Zemědělská politika ČR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6C3EDED-A327-4FD3-993C-DCB6A58A92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eaLnBrk="1" hangingPunct="1"/>
            <a:endParaRPr lang="cs-CZ" altLang="cs-CZ" sz="1700"/>
          </a:p>
          <a:p>
            <a:pPr eaLnBrk="1" hangingPunct="1"/>
            <a:r>
              <a:rPr lang="cs-CZ" altLang="cs-CZ" sz="1700"/>
              <a:t>Česká zemědělská politika se pohybuje       v mantinelech SZP i v mantinelech vnitřní povahy:</a:t>
            </a:r>
          </a:p>
          <a:p>
            <a:pPr eaLnBrk="1" hangingPunct="1"/>
            <a:endParaRPr lang="cs-CZ" altLang="cs-CZ" sz="1700"/>
          </a:p>
          <a:p>
            <a:pPr lvl="1" eaLnBrk="1" hangingPunct="1"/>
            <a:r>
              <a:rPr lang="cs-CZ" altLang="cs-CZ" sz="1700"/>
              <a:t>kolektivizace má dodnes za následek, že převažují velcí producenti (na rozdíl např. od Polska) nad tzv. rodinnými farmami (typické pro řadu zemí EU), kterým nahrává současný systém podpor SZP</a:t>
            </a:r>
          </a:p>
          <a:p>
            <a:pPr lvl="1" eaLnBrk="1" hangingPunct="1"/>
            <a:endParaRPr lang="cs-CZ" altLang="cs-CZ" sz="1700"/>
          </a:p>
          <a:p>
            <a:pPr lvl="1" eaLnBrk="1" hangingPunct="1"/>
            <a:r>
              <a:rPr lang="cs-CZ" altLang="cs-CZ" sz="1700"/>
              <a:t>industrializace a modernizace daly zemědělské výrobě poměrně vysokou efektivitu a podílejí se do určité míry i na její konkurenceschopnosti, kterou prokázalo otevření tržních bariér v 90. letech. </a:t>
            </a:r>
          </a:p>
        </p:txBody>
      </p:sp>
      <p:pic>
        <p:nvPicPr>
          <p:cNvPr id="12294" name="Picture 4">
            <a:extLst>
              <a:ext uri="{FF2B5EF4-FFF2-40B4-BE49-F238E27FC236}">
                <a16:creationId xmlns:a16="http://schemas.microsoft.com/office/drawing/2014/main" id="{0DF5382B-2009-4B5C-9792-882B274E2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79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73A2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D6344E99-F394-4DF3-B24B-91616EE31A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 eaLnBrk="1" hangingPunct="1"/>
            <a:r>
              <a:rPr lang="cs-CZ" altLang="cs-CZ">
                <a:solidFill>
                  <a:schemeClr val="accent1"/>
                </a:solidFill>
              </a:rPr>
              <a:t>Koncepce agrární politiky ČR na období po vstupu do EU (2004–2013)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50B7D59-8EF7-40C5-BB41-EF79DB7DB7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1500"/>
              <a:t>Koncepce reaguje na potřebu odstartování </a:t>
            </a:r>
            <a:r>
              <a:rPr lang="cs-CZ" altLang="cs-CZ" sz="1500" b="1"/>
              <a:t>přeorientace zemědělské politiky ČR</a:t>
            </a:r>
            <a:r>
              <a:rPr lang="cs-CZ" altLang="cs-CZ" sz="1500"/>
              <a:t> v souladu s celosvětovými a evropskými trendy a s naléhavostí domácích problémů</a:t>
            </a:r>
          </a:p>
          <a:p>
            <a:pPr lvl="1" eaLnBrk="1" hangingPunct="1"/>
            <a:r>
              <a:rPr lang="cs-CZ" altLang="cs-CZ" sz="1500" b="1"/>
              <a:t>Posílení environmentálních, sociálních a ekonomických principů </a:t>
            </a:r>
            <a:r>
              <a:rPr lang="cs-CZ" altLang="cs-CZ" sz="1500"/>
              <a:t>trvale udržitelného českého zemědělství, při zohlednění jeho specifických podmínek a problémů jako důsledků dlouhodobě uplatňované zemědělské politiky více zaměřené na podporu velkovýrobního industriálního zemědělství a jeho sociální stability</a:t>
            </a:r>
          </a:p>
          <a:p>
            <a:pPr lvl="1" eaLnBrk="1" hangingPunct="1"/>
            <a:r>
              <a:rPr lang="cs-CZ" altLang="cs-CZ" sz="1500" b="1"/>
              <a:t>Konkurenceschopnost českého zemědělství </a:t>
            </a:r>
            <a:r>
              <a:rPr lang="cs-CZ" altLang="cs-CZ" sz="1500"/>
              <a:t>při pokračující globalizaci je koncepčně stimulována do produkce, která zohledňuje stále sílící požadavky spotřebitelů na bezpečnost potravin a na environmentální a k pohodě zvířat přihlížející způsoby výroby</a:t>
            </a:r>
          </a:p>
          <a:p>
            <a:pPr lvl="1" eaLnBrk="1" hangingPunct="1"/>
            <a:r>
              <a:rPr lang="cs-CZ" altLang="cs-CZ" sz="1500"/>
              <a:t>Koncepce vytváří předpoklady, aby se zemědělství </a:t>
            </a:r>
            <a:r>
              <a:rPr lang="cs-CZ" altLang="cs-CZ" sz="1500" b="1"/>
              <a:t>stalo integrální součástí a páteří rozvoje venkovských oblastí </a:t>
            </a:r>
            <a:r>
              <a:rPr lang="cs-CZ" altLang="cs-CZ" sz="1500"/>
              <a:t>a zlepšování kvality života venkovské populace, včetně podmínek pro diverzifikaci činností zemědělských podniků podle místních podmínek</a:t>
            </a:r>
          </a:p>
          <a:p>
            <a:pPr eaLnBrk="1" hangingPunct="1"/>
            <a:r>
              <a:rPr lang="cs-CZ" altLang="cs-CZ" sz="1500"/>
              <a:t>Kompatibilní s principy a opatřeními SZP EU a s dalšími opatřeními EU ve vztahu k zemědělství, bezpečnosti potravin, životnímu prostředí a rozvoji venkova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727D4A67-891C-497C-A41C-BEF39CA3CF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 eaLnBrk="1" hangingPunct="1"/>
            <a:r>
              <a:rPr lang="cs-CZ" altLang="cs-CZ">
                <a:solidFill>
                  <a:schemeClr val="accent1"/>
                </a:solidFill>
              </a:rPr>
              <a:t>Koncepce agrární politiky ČR na období po vstupu do EU (2004–2013)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D85102C-6855-4BB6-952B-9E6063FE8A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2000"/>
              <a:t>V rámci SZP a dalších společných opatření EU má ČR prostor pro formování vlastní zemědělské politiky zejména v oblastech: </a:t>
            </a:r>
          </a:p>
          <a:p>
            <a:pPr lvl="1" eaLnBrk="1" hangingPunct="1"/>
            <a:r>
              <a:rPr lang="cs-CZ" altLang="cs-CZ" sz="2000"/>
              <a:t>specifické podmínky poskytování přímých plateb (národní řešení zjednodušeného systému poskytování přímých plateb včetně navýšení z národních zdrojů v období 2004 – 2013; podmínky poskytování těchto plateb - </a:t>
            </a:r>
            <a:r>
              <a:rPr lang="cs-CZ" altLang="cs-CZ" sz="2000" i="1"/>
              <a:t>„</a:t>
            </a:r>
            <a:r>
              <a:rPr lang="cs-CZ" altLang="cs-CZ" sz="2000"/>
              <a:t>cross-compliance“)</a:t>
            </a:r>
          </a:p>
          <a:p>
            <a:pPr lvl="1" eaLnBrk="1" hangingPunct="1"/>
            <a:r>
              <a:rPr lang="cs-CZ" altLang="cs-CZ" sz="2000"/>
              <a:t>orientace a struktura podpor dříve využívaných programů Horizontálního plánu rozvoje venkova, OP zemědělství a nyní Programu rozvoje venkova</a:t>
            </a:r>
          </a:p>
          <a:p>
            <a:pPr lvl="1" eaLnBrk="1" hangingPunct="1"/>
            <a:r>
              <a:rPr lang="cs-CZ" altLang="cs-CZ" sz="2000"/>
              <a:t>orientace a struktura národních podpor (state aid), včetně dalších strukturálních podpor k ochraně krajiny, životního prostředí, kulturního dědictví a investičního rozvoje venkova (ze zdrojů MŽP, MMR, ad.).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85AF3149-AB06-4573-8360-81A1E5A794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 eaLnBrk="1" hangingPunct="1"/>
            <a:r>
              <a:rPr lang="cs-CZ" altLang="cs-CZ">
                <a:solidFill>
                  <a:schemeClr val="accent1"/>
                </a:solidFill>
              </a:rPr>
              <a:t>Reforma zemědělské politiky ČR v roce 2008 </a:t>
            </a:r>
          </a:p>
        </p:txBody>
      </p:sp>
      <p:cxnSp>
        <p:nvCxnSpPr>
          <p:cNvPr id="15368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B63E3D5-4778-42DA-BCD9-32ECB46F7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1100"/>
              <a:t>Březen 2008 – představeny základní body reformy české zemědělské politiky. Základním pilířem reformy jsou 4 body (tři v souladu s SZP EU):</a:t>
            </a:r>
            <a:endParaRPr lang="cs-CZ" altLang="cs-CZ" sz="1100" b="1"/>
          </a:p>
          <a:p>
            <a:pPr eaLnBrk="1" hangingPunct="1"/>
            <a:r>
              <a:rPr lang="cs-CZ" altLang="cs-CZ" sz="1100" b="1"/>
              <a:t>Zvýšení kvality života na venkově, péče o krajinu a kvalitní potraviny </a:t>
            </a:r>
          </a:p>
          <a:p>
            <a:pPr lvl="1" eaLnBrk="1" hangingPunct="1"/>
            <a:r>
              <a:rPr lang="cs-CZ" altLang="cs-CZ" sz="1100"/>
              <a:t>cíl rovnováhy mezi zdravou produkcí ekonomicky stabilních zemědělských farem a všemi dalšími požadavky na funkci krajiny. Snaha podpořit produkci typických českých a moravských potravin a biopotravin. Musí být kvalitní a bezpečné a spotřebitelé musejí mít možnost identifikovat jednotlivé výrobky až ke konkrétnímu zvířeti či farmě. V neposlední řadě lze uvést podporu zemědělských technologií snižující klimatická rizika.</a:t>
            </a:r>
          </a:p>
          <a:p>
            <a:pPr eaLnBrk="1" hangingPunct="1"/>
            <a:r>
              <a:rPr lang="cs-CZ" altLang="cs-CZ" sz="1100" b="1"/>
              <a:t>Podpora konkurenceschopnosti a omezení byrokracie v podnikání </a:t>
            </a:r>
          </a:p>
          <a:p>
            <a:pPr lvl="1" eaLnBrk="1" hangingPunct="1"/>
            <a:r>
              <a:rPr lang="cs-CZ" altLang="cs-CZ" sz="1100"/>
              <a:t>podpora konkurenceschopnosti zemědělského podnikání ve spravedlivém podnikatelském prostředí. Snaha snížit administrativní a byrokratickou zátěž. Podpora usnadnění vstupu nové generace zemědělců do podnikatelského prostoru a rozvíjení potenciálu podniků na bázi rodinných farem. Podpora výroba energie z obnovitelných zdrojů, zejména z nepotravinářských surovin a jinak nevyužitelných odpadů.</a:t>
            </a:r>
            <a:endParaRPr lang="cs-CZ" altLang="cs-CZ" sz="1100" b="1"/>
          </a:p>
          <a:p>
            <a:pPr eaLnBrk="1" hangingPunct="1"/>
            <a:r>
              <a:rPr lang="cs-CZ" altLang="cs-CZ" sz="1100" b="1"/>
              <a:t>Liberální, ale spravedlivé pojetí zemědělské politiky EU</a:t>
            </a:r>
            <a:r>
              <a:rPr lang="cs-CZ" altLang="cs-CZ" sz="1100"/>
              <a:t> 	</a:t>
            </a:r>
          </a:p>
          <a:p>
            <a:pPr lvl="1" eaLnBrk="1" hangingPunct="1"/>
            <a:r>
              <a:rPr lang="cs-CZ" altLang="cs-CZ" sz="1100"/>
              <a:t>Snaha poukázat na množství regulací, které se za 50 let existence SZP nashromáždily a které omezují aktivity zemědělců a venkova nejen v ČR. Snaha zjednodušit pravidla spojená se zemědělským podnikáním a snížení administrativních nároků. V oblasti trhu hájit pragmatická a liberální stanoviska a prosazovat evropské zemědělství bez bariér na vnitřním trhu. Snaha o nastavení rovných podmínek financování zemědělství pro všechny členské státy Unie.</a:t>
            </a:r>
          </a:p>
          <a:p>
            <a:pPr eaLnBrk="1" hangingPunct="1"/>
            <a:r>
              <a:rPr lang="cs-CZ" altLang="cs-CZ" sz="1100" b="1"/>
              <a:t>Narovnání vlastnických vztahů k půdě </a:t>
            </a:r>
          </a:p>
          <a:p>
            <a:pPr lvl="1" eaLnBrk="1" hangingPunct="1"/>
            <a:r>
              <a:rPr lang="cs-CZ" altLang="cs-CZ" sz="1100"/>
              <a:t>není ovlivněno SZP EU, v kompetenci ČR. Cílem je obnovení historické hranice pozemků, aby bylo jejich právoplatným vlastníkům umožněno s nimi svobodně a odpovědně nakládat. V krajině bude podporováno obnovení starých cest s alejemi, návrat vody do přirozených toků a obnova malých rybníků. Bude prosazován zákon, který umožní navrácení majetku všem, kteří mají své právoplatné podíly v transformovaných zemědělských podnicích a bude prosazováno spravedlivé vypořádání státu s těmi, kdo často nedobrovolně odevzdali svůj majetek někdejšímu družstvu.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j0402208">
            <a:extLst>
              <a:ext uri="{FF2B5EF4-FFF2-40B4-BE49-F238E27FC236}">
                <a16:creationId xmlns:a16="http://schemas.microsoft.com/office/drawing/2014/main" id="{BFF18C2E-8D7C-462B-B499-F990B9C6AF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6" b="18671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E46F5AEE-E145-4A81-A19D-42720073DF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cs-CZ" sz="3200" dirty="0"/>
              <a:t>VYUŽITÍ NÁSTROJŮ PODPORY A DOTAČNÍCH TITULŮ EU A ČR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5D655E2-9CCA-45AC-9E6D-91426E0027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cs-CZ" altLang="cs-CZ" sz="4100"/>
              <a:t>Využití nástrojů podpory a dotačních titulů      EU a ČR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A7C8B19-6446-4699-B5E6-5144F3384C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100"/>
              <a:t>Zemědělství je odvětví národního hospodářství, které je omezené mnoha zákony a předpisy ČR i EU</a:t>
            </a:r>
          </a:p>
          <a:p>
            <a:pPr eaLnBrk="1" hangingPunct="1"/>
            <a:r>
              <a:rPr lang="cs-CZ" altLang="cs-CZ" sz="1100"/>
              <a:t>Zemědělství je podporováno řadou programů ze zdrojů ČR a EU, finanční podporu ze zdrojů EU mohli čeští zemědělci využívat již před vstupem ČR do EU z tzv. předstupních programů. </a:t>
            </a:r>
          </a:p>
          <a:p>
            <a:pPr eaLnBrk="1" hangingPunct="1"/>
            <a:r>
              <a:rPr lang="cs-CZ" altLang="cs-CZ" sz="1100"/>
              <a:t>Každý nástroj podpory, dotační titul, program, opatření byl a je koncipován pro určité časové období, nicméně finanční vypořádání a uzávěrka dobíhá dlouho po roce, v níž skončil daný titul svou podporu. </a:t>
            </a:r>
          </a:p>
          <a:p>
            <a:pPr eaLnBrk="1" hangingPunct="1"/>
            <a:r>
              <a:rPr lang="cs-CZ" altLang="cs-CZ" sz="1100"/>
              <a:t>Podle chronologického hlediska a charakteru jejich základní struktury se rozdělují programy do dvou základních skupin:</a:t>
            </a:r>
            <a:endParaRPr lang="cs-CZ" altLang="cs-CZ" sz="1100" b="1"/>
          </a:p>
          <a:p>
            <a:pPr eaLnBrk="1" hangingPunct="1"/>
            <a:r>
              <a:rPr lang="cs-CZ" altLang="cs-CZ" sz="1100" b="1"/>
              <a:t>Programy zaměřené na investice do zemědělství</a:t>
            </a:r>
            <a:r>
              <a:rPr lang="cs-CZ" altLang="cs-CZ" sz="1100"/>
              <a:t> (investiční projekty)</a:t>
            </a:r>
          </a:p>
          <a:p>
            <a:pPr lvl="1" eaLnBrk="1" hangingPunct="1"/>
            <a:r>
              <a:rPr lang="cs-CZ" altLang="cs-CZ" sz="1100"/>
              <a:t>program SAPARD, OP rozvoj venkova a multifunkčního zemědělství a Program rozvoje venkova</a:t>
            </a:r>
            <a:endParaRPr lang="cs-CZ" altLang="cs-CZ" sz="1100" b="1"/>
          </a:p>
          <a:p>
            <a:pPr eaLnBrk="1" hangingPunct="1"/>
            <a:r>
              <a:rPr lang="cs-CZ" altLang="cs-CZ" sz="1100" b="1"/>
              <a:t>Přímé platby a platby vztažené na plochu </a:t>
            </a:r>
            <a:r>
              <a:rPr lang="cs-CZ" altLang="cs-CZ" sz="1100"/>
              <a:t>(neinvestiční programy)</a:t>
            </a:r>
          </a:p>
          <a:p>
            <a:pPr lvl="1" eaLnBrk="1" hangingPunct="1"/>
            <a:r>
              <a:rPr lang="cs-CZ" altLang="cs-CZ" sz="1100"/>
              <a:t>LFA, AEO, SAPS a TOP-UP z programů HRDP a PRV</a:t>
            </a:r>
          </a:p>
          <a:p>
            <a:pPr eaLnBrk="1" hangingPunct="1"/>
            <a:endParaRPr lang="cs-CZ" altLang="cs-CZ" sz="1100" i="1"/>
          </a:p>
          <a:p>
            <a:pPr eaLnBrk="1" hangingPunct="1">
              <a:buFontTx/>
              <a:buNone/>
            </a:pPr>
            <a:r>
              <a:rPr lang="cs-CZ" altLang="cs-CZ" sz="1100" i="1"/>
              <a:t>	</a:t>
            </a:r>
          </a:p>
        </p:txBody>
      </p:sp>
      <p:pic>
        <p:nvPicPr>
          <p:cNvPr id="17414" name="Picture 17412">
            <a:extLst>
              <a:ext uri="{FF2B5EF4-FFF2-40B4-BE49-F238E27FC236}">
                <a16:creationId xmlns:a16="http://schemas.microsoft.com/office/drawing/2014/main" id="{42039B1F-55F5-4F99-BC56-002A446029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81" r="26700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8E9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9D95E2E2-B9E4-473A-815E-C43260B8D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Národní podpory („state aid“) </a:t>
            </a:r>
          </a:p>
        </p:txBody>
      </p:sp>
      <p:graphicFrame>
        <p:nvGraphicFramePr>
          <p:cNvPr id="18440" name="Rectangle 3">
            <a:extLst>
              <a:ext uri="{FF2B5EF4-FFF2-40B4-BE49-F238E27FC236}">
                <a16:creationId xmlns:a16="http://schemas.microsoft.com/office/drawing/2014/main" id="{754C79F6-BB72-46ED-BCAE-A2CD254AAD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090706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91D03298-6137-40A2-89A9-77C165DB72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marL="838200" indent="-838200"/>
            <a:r>
              <a:rPr lang="cs-CZ" altLang="cs-CZ">
                <a:solidFill>
                  <a:srgbClr val="FFFFFF"/>
                </a:solidFill>
              </a:rPr>
              <a:t>Podpůrný a garanční rolnický a lesnický fond I</a:t>
            </a:r>
          </a:p>
        </p:txBody>
      </p:sp>
      <p:graphicFrame>
        <p:nvGraphicFramePr>
          <p:cNvPr id="19466" name="Rectangle 3">
            <a:extLst>
              <a:ext uri="{FF2B5EF4-FFF2-40B4-BE49-F238E27FC236}">
                <a16:creationId xmlns:a16="http://schemas.microsoft.com/office/drawing/2014/main" id="{AFE0ABC3-CF45-48A0-89C3-2BF8A9DAA5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516870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85C5BE0E-5D4F-4D66-BAF5-5BA917F17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 eaLnBrk="1" hangingPunct="1"/>
            <a:r>
              <a:rPr lang="cs-CZ" altLang="cs-CZ">
                <a:solidFill>
                  <a:schemeClr val="accent1"/>
                </a:solidFill>
              </a:rPr>
              <a:t>Programy zaměřené na investice do zemědělství (investiční projekty)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D9A0210-5778-4672-9ADE-833C9F5ACE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2200"/>
              <a:t>Před vstupem ČR do EU byly investice do zemědělství podporovány ze dvou základních zdrojů:</a:t>
            </a:r>
          </a:p>
          <a:p>
            <a:pPr lvl="1" eaLnBrk="1" hangingPunct="1"/>
            <a:r>
              <a:rPr lang="cs-CZ" altLang="cs-CZ" sz="2200"/>
              <a:t>z prostředků </a:t>
            </a:r>
            <a:r>
              <a:rPr lang="cs-CZ" altLang="cs-CZ" sz="2200" b="1"/>
              <a:t>PGRLF</a:t>
            </a:r>
          </a:p>
          <a:p>
            <a:pPr lvl="1" eaLnBrk="1" hangingPunct="1"/>
            <a:r>
              <a:rPr lang="cs-CZ" altLang="cs-CZ" sz="2200"/>
              <a:t>z programu </a:t>
            </a:r>
            <a:r>
              <a:rPr lang="cs-CZ" altLang="cs-CZ" sz="2200" b="1"/>
              <a:t>SAPARD</a:t>
            </a:r>
            <a:r>
              <a:rPr lang="cs-CZ" altLang="cs-CZ" sz="2200"/>
              <a:t> = předvstupní fond EU, který měl pomoci zvýšit konkurenceschopnost českého zemědělství a naučit české zemědělce využívat finanční prostředky EU na tyto účely</a:t>
            </a:r>
          </a:p>
          <a:p>
            <a:pPr lvl="1" eaLnBrk="1" hangingPunct="1"/>
            <a:r>
              <a:rPr lang="cs-CZ" altLang="cs-CZ" sz="2200"/>
              <a:t>po přistoupení do EU byl v ČR program SAPARD nahrazen </a:t>
            </a:r>
            <a:r>
              <a:rPr lang="cs-CZ" altLang="cs-CZ" sz="2200" b="1"/>
              <a:t>OP Zemědělství</a:t>
            </a:r>
            <a:r>
              <a:rPr lang="cs-CZ" altLang="cs-CZ" sz="2200"/>
              <a:t> (2004–2006) </a:t>
            </a:r>
          </a:p>
          <a:p>
            <a:pPr lvl="1" eaLnBrk="1" hangingPunct="1"/>
            <a:r>
              <a:rPr lang="cs-CZ" altLang="cs-CZ" sz="2200"/>
              <a:t>2007 – 2013: </a:t>
            </a:r>
            <a:r>
              <a:rPr lang="cs-CZ" altLang="cs-CZ" sz="2200" b="1"/>
              <a:t>Program rozvoje venkova</a:t>
            </a:r>
          </a:p>
          <a:p>
            <a:pPr lvl="2" eaLnBrk="1" hangingPunct="1"/>
            <a:r>
              <a:rPr lang="cs-CZ" altLang="cs-CZ" sz="2200"/>
              <a:t>Financován z nově vytvořeného Evropského zemědělského fondu pro rozvoj venkova – EAFRD</a:t>
            </a:r>
          </a:p>
          <a:p>
            <a:pPr lvl="1" eaLnBrk="1" hangingPunct="1"/>
            <a:r>
              <a:rPr lang="cs-CZ" altLang="cs-CZ" sz="2200"/>
              <a:t>2014 – 2020: </a:t>
            </a:r>
            <a:r>
              <a:rPr lang="cs-CZ" altLang="cs-CZ" sz="2200" b="1"/>
              <a:t>Program rozvoje venkova</a:t>
            </a:r>
          </a:p>
          <a:p>
            <a:pPr lvl="2" eaLnBrk="1" hangingPunct="1"/>
            <a:endParaRPr lang="cs-CZ" altLang="cs-CZ"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0CA33D8-7AD0-4016-ABE3-CE32E0942C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7306" y="526681"/>
            <a:ext cx="6346825" cy="936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600" dirty="0">
                <a:solidFill>
                  <a:schemeClr val="folHlink"/>
                </a:solidFill>
              </a:rPr>
              <a:t>PŮVODNÍ TVÁŘ SZP EU (I.)</a:t>
            </a:r>
            <a:br>
              <a:rPr lang="cs-CZ" altLang="cs-CZ" sz="3600" dirty="0">
                <a:solidFill>
                  <a:schemeClr val="folHlink"/>
                </a:solidFill>
              </a:rPr>
            </a:br>
            <a:endParaRPr lang="cs-CZ" altLang="cs-CZ" sz="3600" dirty="0">
              <a:solidFill>
                <a:schemeClr val="folHlink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AAE2A85-12AF-48F9-9DEE-CE5AA8FDC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2899" y="1771611"/>
            <a:ext cx="8569325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/>
              <a:t>Kořeny SZP v 50. letech 20. století v Z Evropě, která měla po válce nevýkonné a ochromené zemědělství s nejistými dodávkami potravin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Zpočátku v rámci SZP kladen důraz na: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/>
              <a:t> podporu vyšší zemědělské produkce,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/>
              <a:t>stálou dostupnost potravin spotřebitelům,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/>
              <a:t>životaschopnost zemědělství.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SZP nabízela zemědělcům subvence a systémy garantování vysokých cen, udělovala pobídky pro vyšší produkci.</a:t>
            </a:r>
          </a:p>
        </p:txBody>
      </p:sp>
      <p:pic>
        <p:nvPicPr>
          <p:cNvPr id="3078" name="Picture 5">
            <a:extLst>
              <a:ext uri="{FF2B5EF4-FFF2-40B4-BE49-F238E27FC236}">
                <a16:creationId xmlns:a16="http://schemas.microsoft.com/office/drawing/2014/main" id="{54F4CA12-904B-450C-8CEA-DA2AFB385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170" y="3950563"/>
            <a:ext cx="3842207" cy="288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5257652F-B826-4DB7-A443-401E7DB2A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marL="838200" indent="-838200" algn="r"/>
            <a:r>
              <a:rPr lang="cs-CZ" altLang="cs-CZ">
                <a:solidFill>
                  <a:schemeClr val="accent1"/>
                </a:solidFill>
              </a:rPr>
              <a:t>Program SAPARD</a:t>
            </a:r>
          </a:p>
        </p:txBody>
      </p:sp>
      <p:cxnSp>
        <p:nvCxnSpPr>
          <p:cNvPr id="21512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95A7BCA-A8C0-4789-9515-DFBFAA87C1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1300"/>
              <a:t>Zahájen v dubnu 2002 – období příprav ČR, jako kandidátské země, na čerpání finančních prostředků z fondů EU a usnadnění vstupu a napojení do struktur Evr. společenství. </a:t>
            </a:r>
          </a:p>
          <a:p>
            <a:pPr eaLnBrk="1" hangingPunct="1"/>
            <a:endParaRPr lang="cs-CZ" altLang="cs-CZ" sz="1300"/>
          </a:p>
          <a:p>
            <a:pPr eaLnBrk="1" hangingPunct="1"/>
            <a:r>
              <a:rPr lang="cs-CZ" altLang="cs-CZ" sz="1300"/>
              <a:t>Nejdůležitějšími úkoly v oblasti zemědělství bylo:</a:t>
            </a:r>
          </a:p>
          <a:p>
            <a:pPr lvl="1" eaLnBrk="1" hangingPunct="1"/>
            <a:r>
              <a:rPr lang="cs-CZ" altLang="cs-CZ" sz="1300"/>
              <a:t> posílení konkurenceschopnosti prvovýroby a zpracovatelských odvětví,</a:t>
            </a:r>
          </a:p>
          <a:p>
            <a:pPr lvl="1" eaLnBrk="1" hangingPunct="1"/>
            <a:r>
              <a:rPr lang="cs-CZ" altLang="cs-CZ" sz="1300"/>
              <a:t>dosažení vysoké kvality zemědělských a potravinářských výrobků s vyšší přidanou hodnotou,</a:t>
            </a:r>
          </a:p>
          <a:p>
            <a:pPr lvl="1" eaLnBrk="1" hangingPunct="1"/>
            <a:r>
              <a:rPr lang="cs-CZ" altLang="cs-CZ" sz="1300"/>
              <a:t>dokončení restrukturalizace zemědělských a zpracovatelských podniků, </a:t>
            </a:r>
          </a:p>
          <a:p>
            <a:pPr lvl="1" eaLnBrk="1" hangingPunct="1"/>
            <a:r>
              <a:rPr lang="cs-CZ" altLang="cs-CZ" sz="1300"/>
              <a:t>posílení pozice zemědělské prvovýroby na trhu. </a:t>
            </a:r>
          </a:p>
          <a:p>
            <a:pPr eaLnBrk="1" hangingPunct="1"/>
            <a:r>
              <a:rPr lang="cs-CZ" altLang="cs-CZ" sz="1300"/>
              <a:t>Specifickým úkolem bylo vytvoření podmínek pro jasnou identifikaci vlastnictví půdy a rozvoj trhu s pozemky a zaměření se na podporu ostatních funkcí zemědělství, jako např. tvorba krajiny nebo rekreační zázemí. </a:t>
            </a:r>
          </a:p>
          <a:p>
            <a:pPr eaLnBrk="1" hangingPunct="1"/>
            <a:endParaRPr lang="cs-CZ" altLang="cs-CZ" sz="1300"/>
          </a:p>
          <a:p>
            <a:pPr eaLnBrk="1" hangingPunct="1"/>
            <a:r>
              <a:rPr lang="cs-CZ" altLang="cs-CZ" sz="1300"/>
              <a:t>Celkem bylo v rámci celého finančního období programu SAPARD proplaceno 1 557 projektů v celkové výši finanční pomoci 4 126,3 mil.Kč. Proplácení projektů spolufinancovaných z programu SAPARD ukončeno v roce 2006. </a:t>
            </a:r>
          </a:p>
          <a:p>
            <a:pPr eaLnBrk="1" hangingPunct="1"/>
            <a:r>
              <a:rPr lang="cs-CZ" altLang="cs-CZ" sz="1300"/>
              <a:t>Zkušenosti získané v rámci programu SAPARD výrazně přispěly k rychlému zahájení čerpání finančních prostředků v rámci strukturálních fondů EU.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3BFCBDFD-72C7-47D9-B25D-FA9B79797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 eaLnBrk="1" hangingPunct="1"/>
            <a:r>
              <a:rPr lang="cs-CZ" altLang="cs-CZ">
                <a:solidFill>
                  <a:schemeClr val="accent1"/>
                </a:solidFill>
              </a:rPr>
              <a:t>OP rozvoj venkova a multifunkční zemědělství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14F2974-9E0C-4B02-A648-5B2B24F698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1300"/>
              <a:t>V roce 2004 navázal na realizaci předvstupního programu SAPARD. </a:t>
            </a:r>
          </a:p>
          <a:p>
            <a:pPr eaLnBrk="1" hangingPunct="1"/>
            <a:r>
              <a:rPr lang="cs-CZ" altLang="cs-CZ" sz="1300"/>
              <a:t>Cílem bylo zajištění trvale udržitelného rozvoje venkova, podpora zem. prvovýroby a zpracování zem. produktů. Byla zahrnuta i podpora lesního a vodního hospodářství. Posilování konkurenceschopnosti resortu zem. se zaměřovalo na zavádění nových úsporných technologií šetrných k životnímu prostředí, na zlepšování kvality produktů, na vyšší úroveň welfare, zlepšení situace v lesním a vodním hospodářství včetně ochrany před povodněmi a odstraňování následků přírodních katastrof. </a:t>
            </a:r>
          </a:p>
          <a:p>
            <a:pPr eaLnBrk="1" hangingPunct="1"/>
            <a:r>
              <a:rPr lang="cs-CZ" altLang="cs-CZ" sz="1300"/>
              <a:t>V rámci OP Zemědělství byly financovány 3 priority, 7 opatření s celkem 14-ti podopatřeními z fondu EAGGF a FIFG (Finanční instrument pro podporu rybářství). </a:t>
            </a:r>
          </a:p>
          <a:p>
            <a:pPr eaLnBrk="1" hangingPunct="1"/>
            <a:r>
              <a:rPr lang="cs-CZ" altLang="cs-CZ" sz="1300"/>
              <a:t>Doba platnosti OP Zemědělství stanovena na roky 2004–2006, propláceny a dodatečně schváleny byly projekty i v roce 2007 a 2008, aby byla celá určená finanční pomoc využita.</a:t>
            </a:r>
          </a:p>
          <a:p>
            <a:pPr eaLnBrk="1" hangingPunct="1"/>
            <a:r>
              <a:rPr lang="cs-CZ" altLang="cs-CZ" sz="1300"/>
              <a:t>Z hlediska čerpání financí byl OP Zemědělství úspěšný hl. v opatřeních, ve kterých byla zkušenost s programem SAPARD (velmi plynulé čerpání a již od roku 2005 byl zaznamenán velký zájem o podporu).</a:t>
            </a:r>
          </a:p>
          <a:p>
            <a:pPr eaLnBrk="1" hangingPunct="1"/>
            <a:r>
              <a:rPr lang="cs-CZ" altLang="cs-CZ" sz="1300"/>
              <a:t>Na OP zemědělství bylo pro období 2004–2006 v ČR alokováno 250 922 tis. EUR, </a:t>
            </a:r>
          </a:p>
          <a:p>
            <a:pPr lvl="1" eaLnBrk="1" hangingPunct="1"/>
            <a:r>
              <a:rPr lang="cs-CZ" altLang="cs-CZ" sz="1300"/>
              <a:t>ze zdrojů EU hrazeno 173 901 EUR (69,3 % financí). Z této částky bylo 51 % prostředků OP vynaloženo na investice do zemědělského majetku – opatření 1.1.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B7DDA9D5-3149-4FCD-8CAD-A777FA2CF6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marL="838200" indent="-838200" algn="r"/>
            <a:r>
              <a:rPr lang="cs-CZ" altLang="cs-CZ">
                <a:solidFill>
                  <a:schemeClr val="accent1"/>
                </a:solidFill>
              </a:rPr>
              <a:t>Program rozvoje venkova (PRV)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83E97CC-BF39-4ABF-86BA-832CC47A7A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1100"/>
              <a:t>Program rozvoje venkova ČR (PRV) je programový dokument připravený MZe ČR pro poskytování dotací na zemědělství a rozvoj venkova v letech v letech 2007–2013</a:t>
            </a:r>
          </a:p>
          <a:p>
            <a:pPr eaLnBrk="1" hangingPunct="1"/>
            <a:r>
              <a:rPr lang="cs-CZ" altLang="cs-CZ" sz="1100"/>
              <a:t>Dotace z PRV jsou spolufinancovány z </a:t>
            </a:r>
            <a:r>
              <a:rPr lang="cs-CZ" altLang="cs-CZ" sz="1100" b="1"/>
              <a:t>Evropského zemědělského fondu pro rozvoj venkova </a:t>
            </a:r>
            <a:r>
              <a:rPr lang="cs-CZ" altLang="cs-CZ" sz="1100"/>
              <a:t>(EAFRD) a ze státního rozpočtu</a:t>
            </a:r>
          </a:p>
          <a:p>
            <a:pPr eaLnBrk="1" hangingPunct="1"/>
            <a:r>
              <a:rPr lang="cs-CZ" altLang="cs-CZ" sz="1100"/>
              <a:t>Cílem PRV je rozvoj venkovského prostoru formou:</a:t>
            </a:r>
          </a:p>
          <a:p>
            <a:pPr lvl="1" eaLnBrk="1" hangingPunct="1"/>
            <a:r>
              <a:rPr lang="cs-CZ" altLang="cs-CZ" sz="1100"/>
              <a:t> trvale udržitelného rozvoje, </a:t>
            </a:r>
          </a:p>
          <a:p>
            <a:pPr lvl="1" eaLnBrk="1" hangingPunct="1"/>
            <a:r>
              <a:rPr lang="cs-CZ" altLang="cs-CZ" sz="1100"/>
              <a:t>zlepšení stavu životního prostředí a snížení negativních vlivů intenzivního zemědělského hospodaření, </a:t>
            </a:r>
          </a:p>
          <a:p>
            <a:pPr lvl="1" eaLnBrk="1" hangingPunct="1"/>
            <a:r>
              <a:rPr lang="cs-CZ" altLang="cs-CZ" sz="1100"/>
              <a:t>zvýšení konkurenceschopnosti zemědělství, </a:t>
            </a:r>
          </a:p>
          <a:p>
            <a:pPr lvl="1" eaLnBrk="1" hangingPunct="1"/>
            <a:r>
              <a:rPr lang="cs-CZ" altLang="cs-CZ" sz="1100"/>
              <a:t>lesnictví a potravinářství. </a:t>
            </a:r>
          </a:p>
          <a:p>
            <a:pPr lvl="1" eaLnBrk="1" hangingPunct="1"/>
            <a:r>
              <a:rPr lang="cs-CZ" altLang="cs-CZ" sz="1100"/>
              <a:t>Program podporuje rozšiřování a diverzifikaci ekonomických aktivit ve venkovském prostoru s cílem rozvíjet podnikání, vytvářet nová pracovní místa, snížit míru nezaměstnanosti a posílit sounáležitost obyvatel na venkově.</a:t>
            </a:r>
          </a:p>
          <a:p>
            <a:pPr eaLnBrk="1" hangingPunct="1"/>
            <a:r>
              <a:rPr lang="cs-CZ" altLang="cs-CZ" sz="1100"/>
              <a:t>PRV se člení do 4 základních os, každá z os naplňuje některý z cílů PRV a dle jednotlivých opatření je využitelná pro rozvoj zemědělství.</a:t>
            </a:r>
          </a:p>
          <a:p>
            <a:pPr lvl="1" eaLnBrk="1" hangingPunct="1"/>
            <a:r>
              <a:rPr lang="cs-CZ" altLang="cs-CZ" sz="1100"/>
              <a:t>Osa I – zlepšení konkurenceschopnosti zemědělství a lesnictví (23 % financí)</a:t>
            </a:r>
          </a:p>
          <a:p>
            <a:pPr lvl="1" eaLnBrk="1" hangingPunct="1"/>
            <a:r>
              <a:rPr lang="cs-CZ" altLang="cs-CZ" sz="1100"/>
              <a:t>Osa II – zlepšování životního prostředí a krajiny (54 %)</a:t>
            </a:r>
          </a:p>
          <a:p>
            <a:pPr lvl="1" eaLnBrk="1" hangingPunct="1"/>
            <a:r>
              <a:rPr lang="cs-CZ" altLang="cs-CZ" sz="1100"/>
              <a:t>Osa III – kvalita života ve venkovských oblastech a diverzifikace hospodářství venkova (18 %)</a:t>
            </a:r>
          </a:p>
          <a:p>
            <a:pPr lvl="1" eaLnBrk="1" hangingPunct="1"/>
            <a:r>
              <a:rPr lang="cs-CZ" altLang="cs-CZ" sz="1100"/>
              <a:t>Osa IV – Leader (5 %)</a:t>
            </a:r>
          </a:p>
          <a:p>
            <a:pPr eaLnBrk="1" hangingPunct="1"/>
            <a:r>
              <a:rPr lang="cs-CZ" altLang="cs-CZ" sz="1100"/>
              <a:t>Celkové poskytnuté veřejné finance (ze státního a evropského rozpočtu) mohou činit až 3,6 miliardy EUR za celé sedmileté období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B04D5744-AEA8-44C5-9352-85169BEA2C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Regionální operační programy (ROP) </a:t>
            </a:r>
          </a:p>
        </p:txBody>
      </p:sp>
      <p:graphicFrame>
        <p:nvGraphicFramePr>
          <p:cNvPr id="24582" name="Rectangle 3">
            <a:extLst>
              <a:ext uri="{FF2B5EF4-FFF2-40B4-BE49-F238E27FC236}">
                <a16:creationId xmlns:a16="http://schemas.microsoft.com/office/drawing/2014/main" id="{E1B9B015-A89C-47F3-9F22-47DA8E9963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229381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7B0A4CC6-284A-4FE2-B420-CD4B953F87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 eaLnBrk="1" hangingPunct="1"/>
            <a:r>
              <a:rPr lang="cs-CZ" altLang="cs-CZ">
                <a:solidFill>
                  <a:schemeClr val="accent1"/>
                </a:solidFill>
              </a:rPr>
              <a:t>Přímé platby a platby vztažené na plochu (neinvestiční programy)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3D632EE-003C-473B-8C70-5EFD85A3A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2000"/>
              <a:t>Významnou složkou podpor do českého zemědělství jsou od roku 2004 </a:t>
            </a:r>
            <a:r>
              <a:rPr lang="cs-CZ" altLang="cs-CZ" sz="2000" b="1"/>
              <a:t>přímé platby </a:t>
            </a:r>
            <a:r>
              <a:rPr lang="cs-CZ" altLang="cs-CZ" sz="2000"/>
              <a:t>poskytované na hektar obhospodařované ZP či na stav chovaných zvířat</a:t>
            </a:r>
          </a:p>
          <a:p>
            <a:pPr eaLnBrk="1" hangingPunct="1"/>
            <a:r>
              <a:rPr lang="cs-CZ" altLang="cs-CZ" sz="2000"/>
              <a:t>Do oblasti přímých plateb patří tři základní typy podpor: </a:t>
            </a:r>
          </a:p>
          <a:p>
            <a:pPr lvl="1" eaLnBrk="1" hangingPunct="1"/>
            <a:r>
              <a:rPr lang="cs-CZ" altLang="cs-CZ" sz="2000"/>
              <a:t>jednotná platba na plochu (SAPS)</a:t>
            </a:r>
          </a:p>
          <a:p>
            <a:pPr lvl="1" eaLnBrk="1" hangingPunct="1"/>
            <a:r>
              <a:rPr lang="cs-CZ" altLang="cs-CZ" sz="2000"/>
              <a:t>doplňková platba k platbě na plochu (TOP-UP)</a:t>
            </a:r>
          </a:p>
          <a:p>
            <a:pPr lvl="1" eaLnBrk="1" hangingPunct="1"/>
            <a:r>
              <a:rPr lang="cs-CZ" altLang="cs-CZ" sz="2000"/>
              <a:t>podpora méně příznivých oblastí a oblastí s ekologickými omezeními (LFA)</a:t>
            </a:r>
          </a:p>
          <a:p>
            <a:pPr eaLnBrk="1" hangingPunct="1"/>
            <a:r>
              <a:rPr lang="cs-CZ" altLang="cs-CZ" sz="2000"/>
              <a:t>K přímým platbám jsou zahrnuty platby na agroenvironmentální opatření (AEO), která jsou obdobně vyplácena na hektar obhospodařované zemědělské půdy </a:t>
            </a:r>
          </a:p>
          <a:p>
            <a:pPr eaLnBrk="1" hangingPunct="1"/>
            <a:r>
              <a:rPr lang="cs-CZ" altLang="cs-CZ" sz="2000"/>
              <a:t>Základním předpokladem čerpání všech těchto podpor je evidence využití zemědělské půdy podle uživatelských vztahů (LPIS) a dodržení minimální výměry půdních bloků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9105B631-83DF-4453-AA0C-2DE1BA19F4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838200" indent="-838200" algn="ctr"/>
            <a:r>
              <a:rPr lang="en-US" altLang="cs-CZ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Platba SAPS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CFB8422-7DF3-45B5-84AD-DADF2172555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132220" y="2341698"/>
            <a:ext cx="7188199" cy="129209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cs-CZ" sz="1600" dirty="0"/>
              <a:t>ČR </a:t>
            </a:r>
            <a:r>
              <a:rPr lang="en-US" altLang="cs-CZ" sz="1600" dirty="0" err="1"/>
              <a:t>uplatňuje</a:t>
            </a:r>
            <a:r>
              <a:rPr lang="en-US" altLang="cs-CZ" sz="1600" dirty="0"/>
              <a:t> od </a:t>
            </a:r>
            <a:r>
              <a:rPr lang="en-US" altLang="cs-CZ" sz="1600" dirty="0" err="1"/>
              <a:t>roku</a:t>
            </a:r>
            <a:r>
              <a:rPr lang="en-US" altLang="cs-CZ" sz="1600" dirty="0"/>
              <a:t> 2004 </a:t>
            </a:r>
            <a:r>
              <a:rPr lang="en-US" altLang="cs-CZ" sz="1600" dirty="0" err="1"/>
              <a:t>zjednodušený</a:t>
            </a:r>
            <a:r>
              <a:rPr lang="en-US" altLang="cs-CZ" sz="1600" dirty="0"/>
              <a:t> </a:t>
            </a:r>
            <a:r>
              <a:rPr lang="en-US" altLang="cs-CZ" sz="1600" dirty="0" err="1"/>
              <a:t>systém</a:t>
            </a:r>
            <a:r>
              <a:rPr lang="en-US" altLang="cs-CZ" sz="1600" dirty="0"/>
              <a:t> </a:t>
            </a:r>
            <a:r>
              <a:rPr lang="en-US" altLang="cs-CZ" sz="1600" dirty="0" err="1"/>
              <a:t>přímých</a:t>
            </a:r>
            <a:r>
              <a:rPr lang="en-US" altLang="cs-CZ" sz="1600" dirty="0"/>
              <a:t> </a:t>
            </a:r>
            <a:r>
              <a:rPr lang="en-US" altLang="cs-CZ" sz="1600" dirty="0" err="1"/>
              <a:t>plateb</a:t>
            </a:r>
            <a:r>
              <a:rPr lang="en-US" altLang="cs-CZ" sz="1600" dirty="0"/>
              <a:t>, </a:t>
            </a:r>
            <a:r>
              <a:rPr lang="en-US" altLang="cs-CZ" sz="1600" dirty="0" err="1"/>
              <a:t>tzv</a:t>
            </a:r>
            <a:r>
              <a:rPr lang="en-US" altLang="cs-CZ" sz="1600" dirty="0"/>
              <a:t>. „</a:t>
            </a:r>
            <a:r>
              <a:rPr lang="en-US" altLang="cs-CZ" sz="1600" b="1" dirty="0" err="1"/>
              <a:t>režim</a:t>
            </a:r>
            <a:r>
              <a:rPr lang="en-US" altLang="cs-CZ" sz="1600" b="1" dirty="0"/>
              <a:t> </a:t>
            </a:r>
            <a:r>
              <a:rPr lang="en-US" altLang="cs-CZ" sz="1600" b="1" dirty="0" err="1"/>
              <a:t>jednotné</a:t>
            </a:r>
            <a:r>
              <a:rPr lang="en-US" altLang="cs-CZ" sz="1600" b="1" dirty="0"/>
              <a:t> </a:t>
            </a:r>
            <a:r>
              <a:rPr lang="en-US" altLang="cs-CZ" sz="1600" b="1" dirty="0" err="1"/>
              <a:t>platby</a:t>
            </a:r>
            <a:r>
              <a:rPr lang="en-US" altLang="cs-CZ" sz="1600" b="1" dirty="0"/>
              <a:t> </a:t>
            </a:r>
            <a:r>
              <a:rPr lang="en-US" altLang="cs-CZ" sz="1600" b="1" dirty="0" err="1"/>
              <a:t>na</a:t>
            </a:r>
            <a:r>
              <a:rPr lang="en-US" altLang="cs-CZ" sz="1600" b="1" dirty="0"/>
              <a:t> </a:t>
            </a:r>
            <a:r>
              <a:rPr lang="en-US" altLang="cs-CZ" sz="1600" b="1" dirty="0" err="1"/>
              <a:t>plochu</a:t>
            </a:r>
            <a:r>
              <a:rPr lang="en-US" altLang="cs-CZ" sz="1600" dirty="0"/>
              <a:t>“ (SAPS). </a:t>
            </a:r>
          </a:p>
          <a:p>
            <a:r>
              <a:rPr lang="en-US" altLang="cs-CZ" sz="1600" dirty="0" err="1"/>
              <a:t>Tuto</a:t>
            </a:r>
            <a:r>
              <a:rPr lang="en-US" altLang="cs-CZ" sz="1600" dirty="0"/>
              <a:t> </a:t>
            </a:r>
            <a:r>
              <a:rPr lang="en-US" altLang="cs-CZ" sz="1600" dirty="0" err="1"/>
              <a:t>platbu</a:t>
            </a:r>
            <a:r>
              <a:rPr lang="en-US" altLang="cs-CZ" sz="1600" dirty="0"/>
              <a:t> </a:t>
            </a:r>
            <a:r>
              <a:rPr lang="en-US" altLang="cs-CZ" sz="1600" dirty="0" err="1"/>
              <a:t>dostávají</a:t>
            </a:r>
            <a:r>
              <a:rPr lang="en-US" altLang="cs-CZ" sz="1600" dirty="0"/>
              <a:t> </a:t>
            </a:r>
            <a:r>
              <a:rPr lang="en-US" altLang="cs-CZ" sz="1600" dirty="0" err="1"/>
              <a:t>všechny</a:t>
            </a:r>
            <a:r>
              <a:rPr lang="en-US" altLang="cs-CZ" sz="1600" dirty="0"/>
              <a:t> </a:t>
            </a:r>
            <a:r>
              <a:rPr lang="en-US" altLang="cs-CZ" sz="1600" dirty="0" err="1"/>
              <a:t>zemědělské</a:t>
            </a:r>
            <a:r>
              <a:rPr lang="en-US" altLang="cs-CZ" sz="1600" dirty="0"/>
              <a:t> </a:t>
            </a:r>
            <a:r>
              <a:rPr lang="en-US" altLang="cs-CZ" sz="1600" dirty="0" err="1"/>
              <a:t>subjekty</a:t>
            </a:r>
            <a:r>
              <a:rPr lang="en-US" altLang="cs-CZ" sz="1600" dirty="0"/>
              <a:t>, </a:t>
            </a:r>
            <a:r>
              <a:rPr lang="en-US" altLang="cs-CZ" sz="1600" dirty="0" err="1"/>
              <a:t>které</a:t>
            </a:r>
            <a:r>
              <a:rPr lang="en-US" altLang="cs-CZ" sz="1600" dirty="0"/>
              <a:t> </a:t>
            </a:r>
            <a:r>
              <a:rPr lang="en-US" altLang="cs-CZ" sz="1600" dirty="0" err="1"/>
              <a:t>si</a:t>
            </a:r>
            <a:r>
              <a:rPr lang="en-US" altLang="cs-CZ" sz="1600" dirty="0"/>
              <a:t> o </a:t>
            </a:r>
            <a:r>
              <a:rPr lang="en-US" altLang="cs-CZ" sz="1600" dirty="0" err="1"/>
              <a:t>ni</a:t>
            </a:r>
            <a:r>
              <a:rPr lang="en-US" altLang="cs-CZ" sz="1600" dirty="0"/>
              <a:t> </a:t>
            </a:r>
            <a:r>
              <a:rPr lang="en-US" altLang="cs-CZ" sz="1600" dirty="0" err="1"/>
              <a:t>zažádají</a:t>
            </a:r>
            <a:r>
              <a:rPr lang="en-US" altLang="cs-CZ" sz="1600" dirty="0"/>
              <a:t> a </a:t>
            </a:r>
            <a:r>
              <a:rPr lang="en-US" altLang="cs-CZ" sz="1600" dirty="0" err="1"/>
              <a:t>obhospodařují</a:t>
            </a:r>
            <a:r>
              <a:rPr lang="en-US" altLang="cs-CZ" sz="1600" dirty="0"/>
              <a:t> </a:t>
            </a:r>
            <a:r>
              <a:rPr lang="en-US" altLang="cs-CZ" sz="1600" dirty="0" err="1"/>
              <a:t>zemědělskou</a:t>
            </a:r>
            <a:r>
              <a:rPr lang="en-US" altLang="cs-CZ" sz="1600" dirty="0"/>
              <a:t> </a:t>
            </a:r>
            <a:r>
              <a:rPr lang="en-US" altLang="cs-CZ" sz="1600" dirty="0" err="1"/>
              <a:t>půdu</a:t>
            </a:r>
            <a:r>
              <a:rPr lang="en-US" altLang="cs-CZ" sz="1600" dirty="0"/>
              <a:t>, </a:t>
            </a:r>
            <a:r>
              <a:rPr lang="en-US" altLang="cs-CZ" sz="1600" dirty="0" err="1"/>
              <a:t>která</a:t>
            </a:r>
            <a:r>
              <a:rPr lang="en-US" altLang="cs-CZ" sz="1600" dirty="0"/>
              <a:t> je </a:t>
            </a:r>
            <a:r>
              <a:rPr lang="en-US" altLang="cs-CZ" sz="1600" dirty="0" err="1"/>
              <a:t>na</a:t>
            </a:r>
            <a:r>
              <a:rPr lang="en-US" altLang="cs-CZ" sz="1600" dirty="0"/>
              <a:t> </a:t>
            </a:r>
            <a:r>
              <a:rPr lang="en-US" altLang="cs-CZ" sz="1600" dirty="0" err="1"/>
              <a:t>žadatele</a:t>
            </a:r>
            <a:r>
              <a:rPr lang="en-US" altLang="cs-CZ" sz="1600" dirty="0"/>
              <a:t> </a:t>
            </a:r>
            <a:r>
              <a:rPr lang="en-US" altLang="cs-CZ" sz="1600" dirty="0" err="1"/>
              <a:t>vedena</a:t>
            </a:r>
            <a:r>
              <a:rPr lang="en-US" altLang="cs-CZ" sz="1600" dirty="0"/>
              <a:t> v  LPIS a </a:t>
            </a:r>
            <a:r>
              <a:rPr lang="en-US" altLang="cs-CZ" sz="1600" dirty="0" err="1"/>
              <a:t>jejíž</a:t>
            </a:r>
            <a:r>
              <a:rPr lang="en-US" altLang="cs-CZ" sz="1600" dirty="0"/>
              <a:t> </a:t>
            </a:r>
            <a:r>
              <a:rPr lang="en-US" altLang="cs-CZ" sz="1600" dirty="0" err="1"/>
              <a:t>výměra</a:t>
            </a:r>
            <a:r>
              <a:rPr lang="en-US" altLang="cs-CZ" sz="1600" dirty="0"/>
              <a:t> je 1 ha a </a:t>
            </a:r>
            <a:r>
              <a:rPr lang="en-US" altLang="cs-CZ" sz="1600" dirty="0" err="1"/>
              <a:t>více</a:t>
            </a:r>
            <a:endParaRPr lang="en-US" altLang="cs-CZ" sz="1600" dirty="0"/>
          </a:p>
          <a:p>
            <a:r>
              <a:rPr lang="en-US" altLang="cs-CZ" sz="1600" dirty="0" err="1"/>
              <a:t>Úroveň</a:t>
            </a:r>
            <a:r>
              <a:rPr lang="en-US" altLang="cs-CZ" sz="1600" dirty="0"/>
              <a:t> </a:t>
            </a:r>
            <a:r>
              <a:rPr lang="en-US" altLang="cs-CZ" sz="1600" dirty="0" err="1"/>
              <a:t>jednotné</a:t>
            </a:r>
            <a:r>
              <a:rPr lang="en-US" altLang="cs-CZ" sz="1600" dirty="0"/>
              <a:t> </a:t>
            </a:r>
            <a:r>
              <a:rPr lang="en-US" altLang="cs-CZ" sz="1600" dirty="0" err="1"/>
              <a:t>platby</a:t>
            </a:r>
            <a:r>
              <a:rPr lang="en-US" altLang="cs-CZ" sz="1600" dirty="0"/>
              <a:t> </a:t>
            </a:r>
            <a:r>
              <a:rPr lang="en-US" altLang="cs-CZ" sz="1600" dirty="0" err="1"/>
              <a:t>na</a:t>
            </a:r>
            <a:r>
              <a:rPr lang="en-US" altLang="cs-CZ" sz="1600" dirty="0"/>
              <a:t> </a:t>
            </a:r>
            <a:r>
              <a:rPr lang="en-US" altLang="cs-CZ" sz="1600" dirty="0" err="1"/>
              <a:t>plochu</a:t>
            </a:r>
            <a:r>
              <a:rPr lang="en-US" altLang="cs-CZ" sz="1600" dirty="0"/>
              <a:t> </a:t>
            </a:r>
            <a:r>
              <a:rPr lang="en-US" altLang="cs-CZ" sz="1600" dirty="0" err="1"/>
              <a:t>byla</a:t>
            </a:r>
            <a:r>
              <a:rPr lang="en-US" altLang="cs-CZ" sz="1600" dirty="0"/>
              <a:t> v </a:t>
            </a:r>
            <a:r>
              <a:rPr lang="en-US" altLang="cs-CZ" sz="1600" dirty="0" err="1"/>
              <a:t>roce</a:t>
            </a:r>
            <a:r>
              <a:rPr lang="en-US" altLang="cs-CZ" sz="1600" dirty="0"/>
              <a:t> 2004 </a:t>
            </a:r>
            <a:r>
              <a:rPr lang="en-US" altLang="cs-CZ" sz="1600" dirty="0" err="1"/>
              <a:t>na</a:t>
            </a:r>
            <a:r>
              <a:rPr lang="en-US" altLang="cs-CZ" sz="1600" dirty="0"/>
              <a:t> </a:t>
            </a:r>
            <a:r>
              <a:rPr lang="en-US" altLang="cs-CZ" sz="1600" dirty="0" err="1"/>
              <a:t>úrovni</a:t>
            </a:r>
            <a:r>
              <a:rPr lang="en-US" altLang="cs-CZ" sz="1600" dirty="0"/>
              <a:t> 25 % </a:t>
            </a:r>
            <a:r>
              <a:rPr lang="en-US" altLang="cs-CZ" sz="1600" dirty="0" err="1"/>
              <a:t>podpor</a:t>
            </a:r>
            <a:r>
              <a:rPr lang="en-US" altLang="cs-CZ" sz="1600" dirty="0"/>
              <a:t> </a:t>
            </a:r>
            <a:r>
              <a:rPr lang="en-US" altLang="cs-CZ" sz="1600" dirty="0" err="1"/>
              <a:t>zemí</a:t>
            </a:r>
            <a:r>
              <a:rPr lang="en-US" altLang="cs-CZ" sz="1600" dirty="0"/>
              <a:t> EU-15, v </a:t>
            </a:r>
            <a:r>
              <a:rPr lang="en-US" altLang="cs-CZ" sz="1600" dirty="0" err="1"/>
              <a:t>roce</a:t>
            </a:r>
            <a:r>
              <a:rPr lang="en-US" altLang="cs-CZ" sz="1600" dirty="0"/>
              <a:t> 2005 </a:t>
            </a:r>
            <a:r>
              <a:rPr lang="en-US" altLang="cs-CZ" sz="1600" dirty="0" err="1"/>
              <a:t>dosáhla</a:t>
            </a:r>
            <a:r>
              <a:rPr lang="en-US" altLang="cs-CZ" sz="1600" dirty="0"/>
              <a:t> </a:t>
            </a:r>
            <a:r>
              <a:rPr lang="en-US" altLang="cs-CZ" sz="1600" dirty="0" err="1"/>
              <a:t>úrovně</a:t>
            </a:r>
            <a:r>
              <a:rPr lang="en-US" altLang="cs-CZ" sz="1600" dirty="0"/>
              <a:t> 30 % </a:t>
            </a:r>
            <a:r>
              <a:rPr lang="en-US" altLang="cs-CZ" sz="1600" dirty="0" err="1"/>
              <a:t>podpor</a:t>
            </a:r>
            <a:r>
              <a:rPr lang="en-US" altLang="cs-CZ" sz="1600" dirty="0"/>
              <a:t> </a:t>
            </a:r>
            <a:r>
              <a:rPr lang="en-US" altLang="cs-CZ" sz="1600" dirty="0" err="1"/>
              <a:t>zemí</a:t>
            </a:r>
            <a:r>
              <a:rPr lang="en-US" altLang="cs-CZ" sz="1600" dirty="0"/>
              <a:t> EU-15</a:t>
            </a:r>
          </a:p>
          <a:p>
            <a:r>
              <a:rPr lang="en-US" altLang="cs-CZ" sz="1600" dirty="0" err="1"/>
              <a:t>Sazba</a:t>
            </a:r>
            <a:r>
              <a:rPr lang="en-US" altLang="cs-CZ" sz="1600" dirty="0"/>
              <a:t> </a:t>
            </a:r>
            <a:r>
              <a:rPr lang="en-US" altLang="cs-CZ" sz="1600" dirty="0" err="1"/>
              <a:t>na</a:t>
            </a:r>
            <a:r>
              <a:rPr lang="en-US" altLang="cs-CZ" sz="1600" dirty="0"/>
              <a:t> 1 ha se </a:t>
            </a:r>
            <a:r>
              <a:rPr lang="en-US" altLang="cs-CZ" sz="1600" dirty="0" err="1"/>
              <a:t>dle</a:t>
            </a:r>
            <a:r>
              <a:rPr lang="en-US" altLang="cs-CZ" sz="1600" dirty="0"/>
              <a:t> </a:t>
            </a:r>
            <a:r>
              <a:rPr lang="en-US" altLang="cs-CZ" sz="1600" dirty="0" err="1"/>
              <a:t>vyjednaných</a:t>
            </a:r>
            <a:r>
              <a:rPr lang="en-US" altLang="cs-CZ" sz="1600" dirty="0"/>
              <a:t> </a:t>
            </a:r>
            <a:r>
              <a:rPr lang="en-US" altLang="cs-CZ" sz="1600" dirty="0" err="1"/>
              <a:t>podmínek</a:t>
            </a:r>
            <a:r>
              <a:rPr lang="en-US" altLang="cs-CZ" sz="1600" dirty="0"/>
              <a:t> </a:t>
            </a:r>
            <a:r>
              <a:rPr lang="en-US" altLang="cs-CZ" sz="1600" dirty="0" err="1"/>
              <a:t>každoročně</a:t>
            </a:r>
            <a:r>
              <a:rPr lang="en-US" altLang="cs-CZ" sz="1600" dirty="0"/>
              <a:t> </a:t>
            </a:r>
            <a:r>
              <a:rPr lang="en-US" altLang="cs-CZ" sz="1600" dirty="0" err="1"/>
              <a:t>zvedá</a:t>
            </a:r>
            <a:r>
              <a:rPr lang="en-US" altLang="cs-CZ" sz="1600" dirty="0"/>
              <a:t>. </a:t>
            </a:r>
          </a:p>
          <a:p>
            <a:r>
              <a:rPr lang="en-US" altLang="cs-CZ" sz="1600" dirty="0" err="1"/>
              <a:t>Platby</a:t>
            </a:r>
            <a:r>
              <a:rPr lang="en-US" altLang="cs-CZ" sz="1600" dirty="0"/>
              <a:t> SAPS v </a:t>
            </a:r>
            <a:r>
              <a:rPr lang="en-US" altLang="cs-CZ" sz="1600" dirty="0" err="1"/>
              <a:t>Kč</a:t>
            </a:r>
            <a:r>
              <a:rPr lang="en-US" altLang="cs-CZ" sz="1600" dirty="0"/>
              <a:t> </a:t>
            </a:r>
            <a:r>
              <a:rPr lang="en-US" altLang="cs-CZ" sz="1600" dirty="0" err="1"/>
              <a:t>na</a:t>
            </a:r>
            <a:r>
              <a:rPr lang="en-US" altLang="cs-CZ" sz="1600" dirty="0"/>
              <a:t> 1 ha v </a:t>
            </a:r>
            <a:r>
              <a:rPr lang="en-US" altLang="cs-CZ" sz="1600" dirty="0" err="1"/>
              <a:t>období</a:t>
            </a:r>
            <a:r>
              <a:rPr lang="en-US" altLang="cs-CZ" sz="1600" dirty="0"/>
              <a:t> 2004 – 2009 v ČR</a:t>
            </a:r>
            <a:endParaRPr lang="cs-CZ" altLang="cs-CZ" sz="1600" dirty="0"/>
          </a:p>
          <a:p>
            <a:endParaRPr lang="en-US" altLang="cs-CZ" sz="1100" dirty="0"/>
          </a:p>
          <a:p>
            <a:r>
              <a:rPr lang="en-US" altLang="cs-CZ" sz="1400" dirty="0" err="1"/>
              <a:t>Zásadní</a:t>
            </a:r>
            <a:r>
              <a:rPr lang="en-US" altLang="cs-CZ" sz="1400" dirty="0"/>
              <a:t> </a:t>
            </a:r>
            <a:r>
              <a:rPr lang="en-US" altLang="cs-CZ" sz="1400" dirty="0" err="1"/>
              <a:t>zlom</a:t>
            </a:r>
            <a:r>
              <a:rPr lang="en-US" altLang="cs-CZ" sz="1400" dirty="0"/>
              <a:t> v </a:t>
            </a:r>
            <a:r>
              <a:rPr lang="en-US" altLang="cs-CZ" sz="1400" dirty="0" err="1"/>
              <a:t>této</a:t>
            </a:r>
            <a:r>
              <a:rPr lang="en-US" altLang="cs-CZ" sz="1400" dirty="0"/>
              <a:t> </a:t>
            </a:r>
            <a:r>
              <a:rPr lang="en-US" altLang="cs-CZ" sz="1400" dirty="0" err="1"/>
              <a:t>platbě</a:t>
            </a:r>
            <a:r>
              <a:rPr lang="en-US" altLang="cs-CZ" sz="1400" dirty="0"/>
              <a:t> </a:t>
            </a:r>
            <a:r>
              <a:rPr lang="en-US" altLang="cs-CZ" sz="1400" dirty="0" err="1"/>
              <a:t>měl</a:t>
            </a:r>
            <a:r>
              <a:rPr lang="en-US" altLang="cs-CZ" sz="1400" dirty="0"/>
              <a:t> </a:t>
            </a:r>
            <a:r>
              <a:rPr lang="en-US" altLang="cs-CZ" sz="1400" dirty="0" err="1"/>
              <a:t>přijít</a:t>
            </a:r>
            <a:r>
              <a:rPr lang="en-US" altLang="cs-CZ" sz="1400" dirty="0"/>
              <a:t> v </a:t>
            </a:r>
            <a:r>
              <a:rPr lang="en-US" altLang="cs-CZ" sz="1400" dirty="0" err="1"/>
              <a:t>roce</a:t>
            </a:r>
            <a:r>
              <a:rPr lang="en-US" altLang="cs-CZ" sz="1400" dirty="0"/>
              <a:t> 2009, </a:t>
            </a:r>
            <a:r>
              <a:rPr lang="en-US" altLang="cs-CZ" sz="1400" dirty="0" err="1"/>
              <a:t>kdy</a:t>
            </a:r>
            <a:r>
              <a:rPr lang="en-US" altLang="cs-CZ" sz="1400" dirty="0"/>
              <a:t> </a:t>
            </a:r>
            <a:r>
              <a:rPr lang="en-US" altLang="cs-CZ" sz="1400" dirty="0" err="1"/>
              <a:t>mělo</a:t>
            </a:r>
            <a:r>
              <a:rPr lang="en-US" altLang="cs-CZ" sz="1400" dirty="0"/>
              <a:t> </a:t>
            </a:r>
            <a:r>
              <a:rPr lang="en-US" altLang="cs-CZ" sz="1400" dirty="0" err="1"/>
              <a:t>české</a:t>
            </a:r>
            <a:r>
              <a:rPr lang="en-US" altLang="cs-CZ" sz="1400" dirty="0"/>
              <a:t> </a:t>
            </a:r>
            <a:r>
              <a:rPr lang="en-US" altLang="cs-CZ" sz="1400" dirty="0" err="1"/>
              <a:t>zemědělství</a:t>
            </a:r>
            <a:r>
              <a:rPr lang="en-US" altLang="cs-CZ" sz="1400" dirty="0"/>
              <a:t> </a:t>
            </a:r>
            <a:r>
              <a:rPr lang="en-US" altLang="cs-CZ" sz="1400" dirty="0" err="1"/>
              <a:t>přejít</a:t>
            </a:r>
            <a:r>
              <a:rPr lang="en-US" altLang="cs-CZ" sz="1400" dirty="0"/>
              <a:t> </a:t>
            </a:r>
            <a:r>
              <a:rPr lang="en-US" altLang="cs-CZ" sz="1400" dirty="0" err="1"/>
              <a:t>na</a:t>
            </a:r>
            <a:r>
              <a:rPr lang="en-US" altLang="cs-CZ" sz="1400" dirty="0"/>
              <a:t> </a:t>
            </a:r>
            <a:r>
              <a:rPr lang="en-US" altLang="cs-CZ" sz="1400" dirty="0" err="1"/>
              <a:t>zavedení</a:t>
            </a:r>
            <a:r>
              <a:rPr lang="en-US" altLang="cs-CZ" sz="1400" dirty="0"/>
              <a:t> </a:t>
            </a:r>
            <a:r>
              <a:rPr lang="en-US" altLang="cs-CZ" sz="1400" b="1" dirty="0" err="1"/>
              <a:t>jednotné</a:t>
            </a:r>
            <a:r>
              <a:rPr lang="en-US" altLang="cs-CZ" sz="1400" b="1" dirty="0"/>
              <a:t> </a:t>
            </a:r>
            <a:r>
              <a:rPr lang="en-US" altLang="cs-CZ" sz="1400" b="1" dirty="0" err="1"/>
              <a:t>platby</a:t>
            </a:r>
            <a:r>
              <a:rPr lang="en-US" altLang="cs-CZ" sz="1400" b="1" dirty="0"/>
              <a:t> </a:t>
            </a:r>
            <a:r>
              <a:rPr lang="en-US" altLang="cs-CZ" sz="1400" b="1" dirty="0" err="1"/>
              <a:t>na</a:t>
            </a:r>
            <a:r>
              <a:rPr lang="en-US" altLang="cs-CZ" sz="1400" b="1" dirty="0"/>
              <a:t> </a:t>
            </a:r>
            <a:r>
              <a:rPr lang="en-US" altLang="cs-CZ" sz="1400" b="1" dirty="0" err="1"/>
              <a:t>farmu</a:t>
            </a:r>
            <a:r>
              <a:rPr lang="en-US" altLang="cs-CZ" sz="1400" dirty="0"/>
              <a:t> (SPS) a </a:t>
            </a:r>
            <a:r>
              <a:rPr lang="en-US" altLang="cs-CZ" sz="1400" dirty="0" err="1"/>
              <a:t>plné</a:t>
            </a:r>
            <a:r>
              <a:rPr lang="en-US" altLang="cs-CZ" sz="1400" dirty="0"/>
              <a:t> </a:t>
            </a:r>
            <a:r>
              <a:rPr lang="en-US" altLang="cs-CZ" sz="1400" dirty="0" err="1"/>
              <a:t>zavedení</a:t>
            </a:r>
            <a:r>
              <a:rPr lang="en-US" altLang="cs-CZ" sz="1400" dirty="0"/>
              <a:t> </a:t>
            </a:r>
            <a:r>
              <a:rPr lang="en-US" altLang="cs-CZ" sz="1400" b="1" dirty="0"/>
              <a:t>cross-compliance</a:t>
            </a:r>
            <a:r>
              <a:rPr lang="en-US" altLang="cs-CZ" sz="1400" dirty="0"/>
              <a:t> (</a:t>
            </a:r>
            <a:r>
              <a:rPr lang="en-US" altLang="cs-CZ" sz="1400" dirty="0" err="1"/>
              <a:t>tzv</a:t>
            </a:r>
            <a:r>
              <a:rPr lang="en-US" altLang="cs-CZ" sz="1400" dirty="0"/>
              <a:t>. </a:t>
            </a:r>
            <a:r>
              <a:rPr lang="en-US" altLang="cs-CZ" sz="1400" dirty="0" err="1"/>
              <a:t>křížová</a:t>
            </a:r>
            <a:r>
              <a:rPr lang="en-US" altLang="cs-CZ" sz="1400" dirty="0"/>
              <a:t> </a:t>
            </a:r>
            <a:r>
              <a:rPr lang="en-US" altLang="cs-CZ" sz="1400" dirty="0" err="1"/>
              <a:t>shoda</a:t>
            </a:r>
            <a:r>
              <a:rPr lang="en-US" altLang="cs-CZ" sz="1400" dirty="0"/>
              <a:t>), </a:t>
            </a:r>
            <a:r>
              <a:rPr lang="en-US" altLang="cs-CZ" sz="1400" dirty="0" err="1"/>
              <a:t>kterou</a:t>
            </a:r>
            <a:r>
              <a:rPr lang="en-US" altLang="cs-CZ" sz="1400" dirty="0"/>
              <a:t> v </a:t>
            </a:r>
            <a:r>
              <a:rPr lang="en-US" altLang="cs-CZ" sz="1400" dirty="0" err="1"/>
              <a:t>současnosti</a:t>
            </a:r>
            <a:r>
              <a:rPr lang="en-US" altLang="cs-CZ" sz="1400" dirty="0"/>
              <a:t> </a:t>
            </a:r>
            <a:r>
              <a:rPr lang="en-US" altLang="cs-CZ" sz="1400" dirty="0" err="1"/>
              <a:t>praktikuje</a:t>
            </a:r>
            <a:r>
              <a:rPr lang="en-US" altLang="cs-CZ" sz="1400" dirty="0"/>
              <a:t> 17 </a:t>
            </a:r>
            <a:r>
              <a:rPr lang="en-US" altLang="cs-CZ" sz="1400" dirty="0" err="1"/>
              <a:t>zemí</a:t>
            </a:r>
            <a:r>
              <a:rPr lang="en-US" altLang="cs-CZ" sz="1400" dirty="0"/>
              <a:t> EU (EU – 15 a </a:t>
            </a:r>
            <a:r>
              <a:rPr lang="en-US" altLang="cs-CZ" sz="1400" dirty="0" err="1"/>
              <a:t>státy</a:t>
            </a:r>
            <a:r>
              <a:rPr lang="en-US" altLang="cs-CZ" sz="1400" dirty="0"/>
              <a:t> </a:t>
            </a:r>
            <a:r>
              <a:rPr lang="en-US" altLang="cs-CZ" sz="1400" dirty="0" err="1"/>
              <a:t>Slovinsko</a:t>
            </a:r>
            <a:r>
              <a:rPr lang="en-US" altLang="cs-CZ" sz="1400" dirty="0"/>
              <a:t> a Malta). </a:t>
            </a:r>
          </a:p>
          <a:p>
            <a:r>
              <a:rPr lang="en-US" altLang="cs-CZ" sz="1400" dirty="0" err="1"/>
              <a:t>Jednotná</a:t>
            </a:r>
            <a:r>
              <a:rPr lang="en-US" altLang="cs-CZ" sz="1400" dirty="0"/>
              <a:t> </a:t>
            </a:r>
            <a:r>
              <a:rPr lang="en-US" altLang="cs-CZ" sz="1400" dirty="0" err="1"/>
              <a:t>platba</a:t>
            </a:r>
            <a:r>
              <a:rPr lang="en-US" altLang="cs-CZ" sz="1400" dirty="0"/>
              <a:t> </a:t>
            </a:r>
            <a:r>
              <a:rPr lang="en-US" altLang="cs-CZ" sz="1400" dirty="0" err="1"/>
              <a:t>na</a:t>
            </a:r>
            <a:r>
              <a:rPr lang="en-US" altLang="cs-CZ" sz="1400" dirty="0"/>
              <a:t> </a:t>
            </a:r>
            <a:r>
              <a:rPr lang="en-US" altLang="cs-CZ" sz="1400" dirty="0" err="1"/>
              <a:t>farmu</a:t>
            </a:r>
            <a:r>
              <a:rPr lang="en-US" altLang="cs-CZ" sz="1400" dirty="0"/>
              <a:t> se od SAPS </a:t>
            </a:r>
            <a:r>
              <a:rPr lang="en-US" altLang="cs-CZ" sz="1400" dirty="0" err="1"/>
              <a:t>liší</a:t>
            </a:r>
            <a:r>
              <a:rPr lang="en-US" altLang="cs-CZ" sz="1400" dirty="0"/>
              <a:t> v tom, </a:t>
            </a:r>
            <a:r>
              <a:rPr lang="en-US" altLang="cs-CZ" sz="1400" dirty="0" err="1"/>
              <a:t>že</a:t>
            </a:r>
            <a:r>
              <a:rPr lang="en-US" altLang="cs-CZ" sz="1400" dirty="0"/>
              <a:t> </a:t>
            </a:r>
            <a:r>
              <a:rPr lang="en-US" altLang="cs-CZ" sz="1400" dirty="0" err="1"/>
              <a:t>platby</a:t>
            </a:r>
            <a:r>
              <a:rPr lang="en-US" altLang="cs-CZ" sz="1400" dirty="0"/>
              <a:t> </a:t>
            </a:r>
            <a:r>
              <a:rPr lang="en-US" altLang="cs-CZ" sz="1400" dirty="0" err="1"/>
              <a:t>poskytnuté</a:t>
            </a:r>
            <a:r>
              <a:rPr lang="en-US" altLang="cs-CZ" sz="1400" dirty="0"/>
              <a:t> </a:t>
            </a:r>
            <a:r>
              <a:rPr lang="en-US" altLang="cs-CZ" sz="1400" dirty="0" err="1"/>
              <a:t>farmě</a:t>
            </a:r>
            <a:r>
              <a:rPr lang="en-US" altLang="cs-CZ" sz="1400" dirty="0"/>
              <a:t> za </a:t>
            </a:r>
            <a:r>
              <a:rPr lang="en-US" altLang="cs-CZ" sz="1400" dirty="0" err="1"/>
              <a:t>určité</a:t>
            </a:r>
            <a:r>
              <a:rPr lang="en-US" altLang="cs-CZ" sz="1400" dirty="0"/>
              <a:t> </a:t>
            </a:r>
            <a:r>
              <a:rPr lang="en-US" altLang="cs-CZ" sz="1400" dirty="0" err="1"/>
              <a:t>referenční</a:t>
            </a:r>
            <a:r>
              <a:rPr lang="en-US" altLang="cs-CZ" sz="1400" dirty="0"/>
              <a:t> </a:t>
            </a:r>
            <a:r>
              <a:rPr lang="en-US" altLang="cs-CZ" sz="1400" dirty="0" err="1"/>
              <a:t>období</a:t>
            </a:r>
            <a:r>
              <a:rPr lang="en-US" altLang="cs-CZ" sz="1400" dirty="0"/>
              <a:t> </a:t>
            </a:r>
            <a:r>
              <a:rPr lang="en-US" altLang="cs-CZ" sz="1400" dirty="0" err="1"/>
              <a:t>budou</a:t>
            </a:r>
            <a:r>
              <a:rPr lang="en-US" altLang="cs-CZ" sz="1400" dirty="0"/>
              <a:t> pro </a:t>
            </a:r>
            <a:r>
              <a:rPr lang="en-US" altLang="cs-CZ" sz="1400" dirty="0" err="1"/>
              <a:t>další</a:t>
            </a:r>
            <a:r>
              <a:rPr lang="en-US" altLang="cs-CZ" sz="1400" dirty="0"/>
              <a:t> </a:t>
            </a:r>
            <a:r>
              <a:rPr lang="en-US" altLang="cs-CZ" sz="1400" dirty="0" err="1"/>
              <a:t>léta</a:t>
            </a:r>
            <a:r>
              <a:rPr lang="en-US" altLang="cs-CZ" sz="1400" dirty="0"/>
              <a:t> </a:t>
            </a:r>
            <a:r>
              <a:rPr lang="en-US" altLang="cs-CZ" sz="1400" dirty="0" err="1"/>
              <a:t>fixovány</a:t>
            </a:r>
            <a:r>
              <a:rPr lang="en-US" altLang="cs-CZ" sz="1400" dirty="0"/>
              <a:t>. </a:t>
            </a:r>
            <a:r>
              <a:rPr lang="en-US" altLang="cs-CZ" sz="1400" dirty="0" err="1"/>
              <a:t>Dotace</a:t>
            </a:r>
            <a:r>
              <a:rPr lang="en-US" altLang="cs-CZ" sz="1400" dirty="0"/>
              <a:t> </a:t>
            </a:r>
            <a:r>
              <a:rPr lang="en-US" altLang="cs-CZ" sz="1400" dirty="0" err="1"/>
              <a:t>už</a:t>
            </a:r>
            <a:r>
              <a:rPr lang="en-US" altLang="cs-CZ" sz="1400" dirty="0"/>
              <a:t> </a:t>
            </a:r>
            <a:r>
              <a:rPr lang="en-US" altLang="cs-CZ" sz="1400" dirty="0" err="1"/>
              <a:t>nebudou</a:t>
            </a:r>
            <a:r>
              <a:rPr lang="en-US" altLang="cs-CZ" sz="1400" dirty="0"/>
              <a:t> </a:t>
            </a:r>
            <a:r>
              <a:rPr lang="en-US" altLang="cs-CZ" sz="1400" dirty="0" err="1"/>
              <a:t>tak</a:t>
            </a:r>
            <a:r>
              <a:rPr lang="en-US" altLang="cs-CZ" sz="1400" dirty="0"/>
              <a:t> </a:t>
            </a:r>
            <a:r>
              <a:rPr lang="en-US" altLang="cs-CZ" sz="1400" dirty="0" err="1"/>
              <a:t>jednoduché</a:t>
            </a:r>
            <a:r>
              <a:rPr lang="en-US" altLang="cs-CZ" sz="1400" dirty="0"/>
              <a:t>, ale </a:t>
            </a:r>
            <a:r>
              <a:rPr lang="en-US" altLang="cs-CZ" sz="1400" dirty="0" err="1"/>
              <a:t>budou</a:t>
            </a:r>
            <a:r>
              <a:rPr lang="en-US" altLang="cs-CZ" sz="1400" dirty="0"/>
              <a:t> </a:t>
            </a:r>
            <a:r>
              <a:rPr lang="en-US" altLang="cs-CZ" sz="1400" dirty="0" err="1"/>
              <a:t>vázány</a:t>
            </a:r>
            <a:r>
              <a:rPr lang="en-US" altLang="cs-CZ" sz="1400" dirty="0"/>
              <a:t> </a:t>
            </a:r>
            <a:r>
              <a:rPr lang="en-US" altLang="cs-CZ" sz="1400" dirty="0" err="1"/>
              <a:t>na</a:t>
            </a:r>
            <a:r>
              <a:rPr lang="en-US" altLang="cs-CZ" sz="1400" dirty="0"/>
              <a:t> </a:t>
            </a:r>
            <a:r>
              <a:rPr lang="en-US" altLang="cs-CZ" sz="1400" dirty="0" err="1"/>
              <a:t>farmu</a:t>
            </a:r>
            <a:r>
              <a:rPr lang="en-US" altLang="cs-CZ" sz="1400" dirty="0"/>
              <a:t>. </a:t>
            </a:r>
            <a:r>
              <a:rPr lang="en-US" altLang="cs-CZ" sz="1400" dirty="0" err="1"/>
              <a:t>Bude</a:t>
            </a:r>
            <a:r>
              <a:rPr lang="en-US" altLang="cs-CZ" sz="1400" dirty="0"/>
              <a:t> se </a:t>
            </a:r>
            <a:r>
              <a:rPr lang="en-US" altLang="cs-CZ" sz="1400" dirty="0" err="1"/>
              <a:t>muset</a:t>
            </a:r>
            <a:r>
              <a:rPr lang="en-US" altLang="cs-CZ" sz="1400" dirty="0"/>
              <a:t> </a:t>
            </a:r>
            <a:r>
              <a:rPr lang="en-US" altLang="cs-CZ" sz="1400" dirty="0" err="1"/>
              <a:t>stanovit</a:t>
            </a:r>
            <a:r>
              <a:rPr lang="en-US" altLang="cs-CZ" sz="1400" dirty="0"/>
              <a:t> </a:t>
            </a:r>
            <a:r>
              <a:rPr lang="en-US" altLang="cs-CZ" sz="1400" dirty="0" err="1"/>
              <a:t>referenční</a:t>
            </a:r>
            <a:r>
              <a:rPr lang="en-US" altLang="cs-CZ" sz="1400" dirty="0"/>
              <a:t> </a:t>
            </a:r>
            <a:r>
              <a:rPr lang="en-US" altLang="cs-CZ" sz="1400" dirty="0" err="1"/>
              <a:t>období</a:t>
            </a:r>
            <a:r>
              <a:rPr lang="en-US" altLang="cs-CZ" sz="1400" dirty="0"/>
              <a:t>, </a:t>
            </a:r>
            <a:r>
              <a:rPr lang="en-US" altLang="cs-CZ" sz="1400" dirty="0" err="1"/>
              <a:t>základní</a:t>
            </a:r>
            <a:r>
              <a:rPr lang="en-US" altLang="cs-CZ" sz="1400" dirty="0"/>
              <a:t> </a:t>
            </a:r>
            <a:r>
              <a:rPr lang="en-US" altLang="cs-CZ" sz="1400" dirty="0" err="1"/>
              <a:t>úroveň</a:t>
            </a:r>
            <a:r>
              <a:rPr lang="en-US" altLang="cs-CZ" sz="1400" dirty="0"/>
              <a:t> a </a:t>
            </a:r>
            <a:r>
              <a:rPr lang="en-US" altLang="cs-CZ" sz="1400" dirty="0" err="1"/>
              <a:t>nastartovat</a:t>
            </a:r>
            <a:r>
              <a:rPr lang="en-US" altLang="cs-CZ" sz="1400" dirty="0"/>
              <a:t> </a:t>
            </a:r>
            <a:r>
              <a:rPr lang="en-US" altLang="cs-CZ" sz="1400" dirty="0" err="1"/>
              <a:t>flexibilní</a:t>
            </a:r>
            <a:r>
              <a:rPr lang="en-US" altLang="cs-CZ" sz="1400" dirty="0"/>
              <a:t> </a:t>
            </a:r>
            <a:r>
              <a:rPr lang="en-US" altLang="cs-CZ" sz="1400" dirty="0" err="1"/>
              <a:t>mechanismus</a:t>
            </a:r>
            <a:r>
              <a:rPr lang="en-US" altLang="cs-CZ" sz="1400" dirty="0"/>
              <a:t> </a:t>
            </a:r>
            <a:r>
              <a:rPr lang="en-US" altLang="cs-CZ" sz="1400" dirty="0" err="1"/>
              <a:t>změn</a:t>
            </a:r>
            <a:r>
              <a:rPr lang="en-US" altLang="cs-CZ" sz="1400" dirty="0"/>
              <a:t>. </a:t>
            </a:r>
          </a:p>
          <a:p>
            <a:endParaRPr lang="en-US" altLang="cs-CZ" sz="1200" dirty="0"/>
          </a:p>
          <a:p>
            <a:endParaRPr lang="en-US" altLang="cs-CZ" sz="1200" dirty="0"/>
          </a:p>
          <a:p>
            <a:endParaRPr lang="en-US" altLang="cs-CZ" sz="1200" dirty="0"/>
          </a:p>
          <a:p>
            <a:endParaRPr lang="en-US" altLang="cs-CZ" sz="1200" dirty="0"/>
          </a:p>
          <a:p>
            <a:endParaRPr lang="en-US" altLang="cs-CZ" sz="1200" dirty="0"/>
          </a:p>
          <a:p>
            <a:endParaRPr lang="en-US" altLang="cs-CZ" sz="1200" dirty="0"/>
          </a:p>
          <a:p>
            <a:endParaRPr lang="en-US" altLang="cs-CZ" sz="1200" dirty="0"/>
          </a:p>
          <a:p>
            <a:endParaRPr lang="en-US" altLang="cs-CZ" sz="1200" dirty="0"/>
          </a:p>
          <a:p>
            <a:endParaRPr lang="en-US" altLang="cs-CZ" sz="1200" dirty="0"/>
          </a:p>
          <a:p>
            <a:endParaRPr lang="en-US" altLang="cs-CZ" sz="1200" dirty="0"/>
          </a:p>
          <a:p>
            <a:endParaRPr lang="en-US" altLang="cs-CZ" sz="1200" dirty="0"/>
          </a:p>
          <a:p>
            <a:endParaRPr lang="en-US" altLang="cs-CZ" sz="1200" dirty="0"/>
          </a:p>
          <a:p>
            <a:endParaRPr lang="en-US" altLang="cs-CZ" sz="1200" dirty="0"/>
          </a:p>
          <a:p>
            <a:r>
              <a:rPr lang="en-US" altLang="cs-CZ" sz="1200" dirty="0"/>
              <a:t>	</a:t>
            </a:r>
            <a:r>
              <a:rPr lang="en-US" altLang="cs-CZ" sz="1200" dirty="0" err="1"/>
              <a:t>Platby</a:t>
            </a:r>
            <a:r>
              <a:rPr lang="en-US" altLang="cs-CZ" sz="1200" dirty="0"/>
              <a:t> SAPS v </a:t>
            </a:r>
            <a:r>
              <a:rPr lang="en-US" altLang="cs-CZ" sz="1200" dirty="0" err="1"/>
              <a:t>Kč</a:t>
            </a:r>
            <a:r>
              <a:rPr lang="en-US" altLang="cs-CZ" sz="1200" dirty="0"/>
              <a:t> </a:t>
            </a:r>
            <a:r>
              <a:rPr lang="en-US" altLang="cs-CZ" sz="1200" dirty="0" err="1"/>
              <a:t>na</a:t>
            </a:r>
            <a:r>
              <a:rPr lang="en-US" altLang="cs-CZ" sz="1200" dirty="0"/>
              <a:t> 1 ha v </a:t>
            </a:r>
            <a:r>
              <a:rPr lang="en-US" altLang="cs-CZ" sz="1200" dirty="0" err="1"/>
              <a:t>období</a:t>
            </a:r>
            <a:r>
              <a:rPr lang="en-US" altLang="cs-CZ" sz="1200" dirty="0"/>
              <a:t> 2004 – 2007 v ČR</a:t>
            </a:r>
            <a:endParaRPr lang="en-US" altLang="cs-CZ" sz="1200" b="1" dirty="0"/>
          </a:p>
        </p:txBody>
      </p:sp>
      <p:graphicFrame>
        <p:nvGraphicFramePr>
          <p:cNvPr id="18483" name="Group 51">
            <a:extLst>
              <a:ext uri="{FF2B5EF4-FFF2-40B4-BE49-F238E27FC236}">
                <a16:creationId xmlns:a16="http://schemas.microsoft.com/office/drawing/2014/main" id="{825DE074-4B80-480B-9467-572A2F2452B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54416979"/>
              </p:ext>
            </p:extLst>
          </p:nvPr>
        </p:nvGraphicFramePr>
        <p:xfrm>
          <a:off x="4190187" y="304284"/>
          <a:ext cx="6400800" cy="189658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09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8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85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8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8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4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Rok</a:t>
                      </a:r>
                    </a:p>
                  </a:txBody>
                  <a:tcPr marL="199586" marR="99789" marT="99793" marB="9979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2004</a:t>
                      </a:r>
                    </a:p>
                  </a:txBody>
                  <a:tcPr marL="199586" marR="99789" marT="99793" marB="9979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2005</a:t>
                      </a:r>
                    </a:p>
                  </a:txBody>
                  <a:tcPr marL="199586" marR="99789" marT="99793" marB="9979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2006</a:t>
                      </a:r>
                    </a:p>
                  </a:txBody>
                  <a:tcPr marL="199586" marR="99789" marT="99793" marB="9979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2007</a:t>
                      </a:r>
                    </a:p>
                  </a:txBody>
                  <a:tcPr marL="199586" marR="99789" marT="99793" marB="9979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2008</a:t>
                      </a:r>
                    </a:p>
                  </a:txBody>
                  <a:tcPr marL="199586" marR="99789" marT="99793" marB="9979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2009</a:t>
                      </a:r>
                    </a:p>
                  </a:txBody>
                  <a:tcPr marL="199586" marR="99789" marT="99793" marB="9979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platba na 1 ha v Kč </a:t>
                      </a:r>
                    </a:p>
                  </a:txBody>
                  <a:tcPr marL="199586" marR="99789" marT="99793" marB="9979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1860 </a:t>
                      </a:r>
                    </a:p>
                  </a:txBody>
                  <a:tcPr marL="199586" marR="99789" marT="99793" marB="9979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2110 </a:t>
                      </a:r>
                    </a:p>
                  </a:txBody>
                  <a:tcPr marL="199586" marR="99789" marT="99793" marB="9979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2517 </a:t>
                      </a:r>
                    </a:p>
                  </a:txBody>
                  <a:tcPr marL="199586" marR="99789" marT="99793" marB="9979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2791 </a:t>
                      </a:r>
                    </a:p>
                  </a:txBody>
                  <a:tcPr marL="199586" marR="99789" marT="99793" marB="9979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3072 </a:t>
                      </a:r>
                    </a:p>
                  </a:txBody>
                  <a:tcPr marL="199586" marR="99789" marT="99793" marB="9979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3710</a:t>
                      </a:r>
                    </a:p>
                  </a:txBody>
                  <a:tcPr marL="199586" marR="99789" marT="99793" marB="9979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8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meziroční nárůst v % </a:t>
                      </a:r>
                    </a:p>
                  </a:txBody>
                  <a:tcPr marL="199586" marR="99789" marT="99793" marB="9979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100,0</a:t>
                      </a:r>
                    </a:p>
                  </a:txBody>
                  <a:tcPr marL="199586" marR="99789" marT="99793" marB="9979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113,4</a:t>
                      </a:r>
                    </a:p>
                  </a:txBody>
                  <a:tcPr marL="199586" marR="99789" marT="99793" marB="9979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119,3</a:t>
                      </a:r>
                    </a:p>
                  </a:txBody>
                  <a:tcPr marL="199586" marR="99789" marT="99793" marB="9979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110,9</a:t>
                      </a:r>
                    </a:p>
                  </a:txBody>
                  <a:tcPr marL="199586" marR="99789" marT="99793" marB="9979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110,1</a:t>
                      </a:r>
                    </a:p>
                  </a:txBody>
                  <a:tcPr marL="199586" marR="99789" marT="99793" marB="9979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120,8</a:t>
                      </a:r>
                    </a:p>
                  </a:txBody>
                  <a:tcPr marL="199586" marR="99789" marT="99793" marB="9979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9CDF6DAD-6680-48EA-B64B-A5F5A4E46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94" y="364885"/>
            <a:ext cx="6025896" cy="57929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3B248B26-773E-4F95-829B-4639F3B6A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976" y="700186"/>
            <a:ext cx="5374494" cy="11887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838200" indent="-8382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cs-CZ" sz="4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Platba Top-Up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C8EAB7E8-1311-4E55-8A78-DA4F5BDF52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0976" y="2066544"/>
            <a:ext cx="5374494" cy="3788346"/>
          </a:xfrm>
        </p:spPr>
        <p:txBody>
          <a:bodyPr vert="horz" lIns="91440" tIns="45720" rIns="91440" bIns="45720" rtlCol="0">
            <a:normAutofit/>
          </a:bodyPr>
          <a:lstStyle/>
          <a:p>
            <a:pPr marL="452438"/>
            <a:r>
              <a:rPr lang="en-US" altLang="cs-CZ" sz="1900">
                <a:solidFill>
                  <a:schemeClr val="bg1"/>
                </a:solidFill>
              </a:rPr>
              <a:t>V souladu s přístupovou smlouvou EU </a:t>
            </a:r>
            <a:r>
              <a:rPr lang="en-US" altLang="cs-CZ" sz="1900" b="1">
                <a:solidFill>
                  <a:schemeClr val="bg1"/>
                </a:solidFill>
              </a:rPr>
              <a:t>má ČR možnost dorovnávat přímé platby formou národních doplňkových plateb z vlastních zdrojů</a:t>
            </a:r>
            <a:endParaRPr lang="en-US" altLang="cs-CZ" sz="1900">
              <a:solidFill>
                <a:schemeClr val="bg1"/>
              </a:solidFill>
            </a:endParaRPr>
          </a:p>
          <a:p>
            <a:pPr marL="452438"/>
            <a:r>
              <a:rPr lang="en-US" altLang="cs-CZ" sz="1900">
                <a:solidFill>
                  <a:schemeClr val="bg1"/>
                </a:solidFill>
              </a:rPr>
              <a:t>S ohledem na potřebu cílené podpory byly pro národní doplňkové platby vybírány komodity, které jsou systémem SAPS nejvíce znevýhodněny</a:t>
            </a:r>
          </a:p>
          <a:p>
            <a:pPr marL="452438"/>
            <a:r>
              <a:rPr lang="en-US" altLang="cs-CZ" sz="1900">
                <a:solidFill>
                  <a:schemeClr val="bg1"/>
                </a:solidFill>
              </a:rPr>
              <a:t>U přímých plateb byla vyjednána možnost jejich navýšení z národních zdrojů (TOP-UP) pro většinu komodit na úroveň 55 % (2004) a pro rok 2005 na úroveň 60 % podpor stávajících zemí EU…. (viz obr.)</a:t>
            </a:r>
          </a:p>
        </p:txBody>
      </p:sp>
      <p:pic>
        <p:nvPicPr>
          <p:cNvPr id="27654" name="Picture 36">
            <a:extLst>
              <a:ext uri="{FF2B5EF4-FFF2-40B4-BE49-F238E27FC236}">
                <a16:creationId xmlns:a16="http://schemas.microsoft.com/office/drawing/2014/main" id="{CFDC5383-FB7E-40DE-A26B-E1FC74964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0766" y="454457"/>
            <a:ext cx="4663440" cy="261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6">
            <a:extLst>
              <a:ext uri="{FF2B5EF4-FFF2-40B4-BE49-F238E27FC236}">
                <a16:creationId xmlns:a16="http://schemas.microsoft.com/office/drawing/2014/main" id="{E246EEE6-CCF3-4C88-9EBB-70F206727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0766" y="3556689"/>
            <a:ext cx="4663440" cy="241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81" name="Rectangle 75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60349846-D306-4E43-8BA8-9C613A30ED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pPr marL="838200" indent="-838200"/>
            <a:r>
              <a:rPr lang="cs-CZ" altLang="cs-CZ" sz="3600"/>
              <a:t>Platby LFA I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8678" name="obrázek 1">
            <a:extLst>
              <a:ext uri="{FF2B5EF4-FFF2-40B4-BE49-F238E27FC236}">
                <a16:creationId xmlns:a16="http://schemas.microsoft.com/office/drawing/2014/main" id="{CFE64EEF-1641-4CD2-B6C3-D5EB9AE80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865" y="1302546"/>
            <a:ext cx="6702552" cy="399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B0682EF-E2EE-483A-8D13-0ADBF0A4A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38752" y="2020824"/>
            <a:ext cx="3455097" cy="3959352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1400"/>
              <a:t>Smyslem plateb LFA je finanční </a:t>
            </a:r>
            <a:r>
              <a:rPr lang="cs-CZ" altLang="cs-CZ" sz="1400" b="1"/>
              <a:t>vyrovnání méně výhodných podmínek k hospodaření v příslušných územích, kde není možné objektivně dosáhnout srovnatelných výnosů s produkčními lokalitami</a:t>
            </a:r>
            <a:r>
              <a:rPr lang="cs-CZ" altLang="cs-CZ" sz="1400"/>
              <a:t>.</a:t>
            </a:r>
          </a:p>
          <a:p>
            <a:pPr eaLnBrk="1" hangingPunct="1"/>
            <a:r>
              <a:rPr lang="cs-CZ" altLang="cs-CZ" sz="1400"/>
              <a:t>Podpory LFA jsou poskytovány na travní porosty a sazba dotace je odstupňována zařazením oblasti do 6 různých pásem:</a:t>
            </a:r>
          </a:p>
          <a:p>
            <a:pPr marL="625475" lvl="1" indent="-168275"/>
            <a:r>
              <a:rPr lang="cs-CZ" altLang="cs-CZ" sz="1400"/>
              <a:t>Horské oblasti HA, Horské oblasti HB</a:t>
            </a:r>
          </a:p>
          <a:p>
            <a:pPr marL="625475" lvl="1" indent="-168275"/>
            <a:r>
              <a:rPr lang="cs-CZ" altLang="cs-CZ" sz="1400"/>
              <a:t>Ostatní méně příznivé oblasti typu OA, Ostatní méně příznivé oblasti typu OB</a:t>
            </a:r>
          </a:p>
          <a:p>
            <a:pPr marL="625475" lvl="1" indent="-168275"/>
            <a:r>
              <a:rPr lang="cs-CZ" altLang="cs-CZ" sz="1400"/>
              <a:t>Oblasti se specifickými omezeními S, Oblasti se specifickými omezeními SX</a:t>
            </a:r>
          </a:p>
        </p:txBody>
      </p:sp>
      <p:sp>
        <p:nvSpPr>
          <p:cNvPr id="28679" name="Rectangle 9">
            <a:extLst>
              <a:ext uri="{FF2B5EF4-FFF2-40B4-BE49-F238E27FC236}">
                <a16:creationId xmlns:a16="http://schemas.microsoft.com/office/drawing/2014/main" id="{4AA20A60-F52E-4739-BE4A-20511DA6C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865" y="5462030"/>
            <a:ext cx="5256128" cy="129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1938" indent="-261938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cs-CZ" altLang="cs-CZ" sz="1800" dirty="0"/>
              <a:t>Do LFA je v ČR po zpřesnění zařazeno přibližně 1,75 miliónů hektarů zem. půdy (49,8 % ZPF) </a:t>
            </a:r>
            <a:endParaRPr lang="cs-CZ" altLang="cs-CZ" sz="1800" i="1" dirty="0"/>
          </a:p>
          <a:p>
            <a:pPr eaLnBrk="1" hangingPunct="1">
              <a:spcAft>
                <a:spcPts val="600"/>
              </a:spcAft>
            </a:pPr>
            <a:r>
              <a:rPr lang="cs-CZ" altLang="cs-CZ" sz="1800" dirty="0"/>
              <a:t>V období 2004–2006 platby LFA poskytovány v rámci HRDP, od r. 2007 hrazeny z PRV.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703BD019-299B-4065-859C-197D84C581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marL="838200" indent="-838200" algn="r"/>
            <a:r>
              <a:rPr lang="cs-CZ" altLang="cs-CZ" sz="2100">
                <a:solidFill>
                  <a:schemeClr val="accent1"/>
                </a:solidFill>
              </a:rPr>
              <a:t>Platby na agroenvironementální opatření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DF61F43-B1D8-408A-AC73-9EBD86FEF2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76031" y="320040"/>
            <a:ext cx="6894400" cy="621792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1200" dirty="0"/>
              <a:t>Podpora způsobů využití zemědělské půdy, které jsou v souladu s ochranou a zlepšením životního prostředí, krajiny a jejich vlastností </a:t>
            </a:r>
          </a:p>
          <a:p>
            <a:pPr eaLnBrk="1" hangingPunct="1"/>
            <a:r>
              <a:rPr lang="cs-CZ" altLang="cs-CZ" sz="1200" dirty="0"/>
              <a:t>Podpora zachování obhospodařovaných území vysoké přírodní hodnoty, přírodních zdrojů, biologické rozmanitosti a údržbu krajiny</a:t>
            </a:r>
          </a:p>
          <a:p>
            <a:pPr eaLnBrk="1" hangingPunct="1"/>
            <a:r>
              <a:rPr lang="cs-CZ" altLang="cs-CZ" sz="1200" dirty="0"/>
              <a:t>V rámci HRDP (2004–2006) – opatření s největším objemem finančních prostředků poskytovaných do zemědělství z tohoto programu</a:t>
            </a:r>
          </a:p>
          <a:p>
            <a:pPr eaLnBrk="1" hangingPunct="1"/>
            <a:r>
              <a:rPr lang="cs-CZ" altLang="cs-CZ" sz="1200" dirty="0"/>
              <a:t>Z </a:t>
            </a:r>
            <a:r>
              <a:rPr lang="cs-CZ" altLang="cs-CZ" sz="1200" dirty="0" err="1"/>
              <a:t>podopatření</a:t>
            </a:r>
            <a:r>
              <a:rPr lang="cs-CZ" altLang="cs-CZ" sz="1200" dirty="0"/>
              <a:t> největší zájem o realizaci </a:t>
            </a:r>
            <a:r>
              <a:rPr lang="cs-CZ" altLang="cs-CZ" sz="1200" u="sng" dirty="0"/>
              <a:t>Ošetřování travních porostů </a:t>
            </a:r>
            <a:r>
              <a:rPr lang="cs-CZ" altLang="cs-CZ" sz="1200" dirty="0"/>
              <a:t>(v r. 2005 uplatněno na 61 % celé plochy realizovaných AEO).</a:t>
            </a:r>
          </a:p>
          <a:p>
            <a:pPr eaLnBrk="1" hangingPunct="1"/>
            <a:r>
              <a:rPr lang="cs-CZ" altLang="cs-CZ" sz="1200" dirty="0" err="1"/>
              <a:t>Podopatření</a:t>
            </a:r>
            <a:r>
              <a:rPr lang="cs-CZ" altLang="cs-CZ" sz="1200" dirty="0"/>
              <a:t> </a:t>
            </a:r>
            <a:r>
              <a:rPr lang="cs-CZ" altLang="cs-CZ" sz="1200" u="sng" dirty="0"/>
              <a:t>Postupy šetrné k životnímu prostředí </a:t>
            </a:r>
            <a:r>
              <a:rPr lang="cs-CZ" altLang="cs-CZ" sz="1200" dirty="0"/>
              <a:t>(20,6 % z celkové plochy AEO) - zahrnuje i titul ekologické zemědělství (EZ) a titul integrovaná produkce</a:t>
            </a:r>
          </a:p>
          <a:p>
            <a:pPr eaLnBrk="1" hangingPunct="1"/>
            <a:r>
              <a:rPr lang="cs-CZ" altLang="cs-CZ" sz="1200" dirty="0" err="1"/>
              <a:t>Podopatření</a:t>
            </a:r>
            <a:r>
              <a:rPr lang="cs-CZ" altLang="cs-CZ" sz="1200" dirty="0"/>
              <a:t> </a:t>
            </a:r>
            <a:r>
              <a:rPr lang="cs-CZ" altLang="cs-CZ" sz="1200" u="sng" dirty="0"/>
              <a:t>Péče o krajinu </a:t>
            </a:r>
            <a:r>
              <a:rPr lang="cs-CZ" altLang="cs-CZ" sz="1200" dirty="0"/>
              <a:t>(18,3 % z celkové plochy AEO) - zatravňování orné půdy, pěstování meziplodin, trvale podmáčené louky, ptačí lokality na TTP, </a:t>
            </a:r>
            <a:r>
              <a:rPr lang="cs-CZ" altLang="cs-CZ" sz="1200" dirty="0" err="1"/>
              <a:t>biopásy</a:t>
            </a:r>
            <a:r>
              <a:rPr lang="cs-CZ" altLang="cs-CZ" sz="1200" dirty="0"/>
              <a:t> a tvorbu pásů na svažitých půdách.</a:t>
            </a:r>
          </a:p>
          <a:p>
            <a:pPr eaLnBrk="1" hangingPunct="1"/>
            <a:r>
              <a:rPr lang="cs-CZ" altLang="cs-CZ" sz="1200" dirty="0"/>
              <a:t>AEO mají přísné podmínky hospodaření, které se na zemědělské půdě, na níž jsou AEO získána, musí dodržovat.</a:t>
            </a:r>
          </a:p>
          <a:p>
            <a:pPr eaLnBrk="1" hangingPunct="1"/>
            <a:r>
              <a:rPr lang="cs-CZ" altLang="cs-CZ" sz="1200" dirty="0"/>
              <a:t>Tuto částečně pozměněnou strukturu převzal PRV na období 2007–2013:</a:t>
            </a:r>
          </a:p>
          <a:p>
            <a:pPr eaLnBrk="1" hangingPunct="1">
              <a:buFontTx/>
              <a:buNone/>
            </a:pPr>
            <a:r>
              <a:rPr lang="cs-CZ" altLang="cs-CZ" sz="1200" dirty="0"/>
              <a:t>	</a:t>
            </a:r>
            <a:r>
              <a:rPr lang="cs-CZ" altLang="cs-CZ" sz="1200" dirty="0" err="1"/>
              <a:t>Podopatření</a:t>
            </a:r>
            <a:r>
              <a:rPr lang="cs-CZ" altLang="cs-CZ" sz="1200" dirty="0"/>
              <a:t> A: Postupy šetrné k životnímu prostředí</a:t>
            </a:r>
          </a:p>
          <a:p>
            <a:pPr eaLnBrk="1" hangingPunct="1">
              <a:buFontTx/>
              <a:buNone/>
            </a:pPr>
            <a:r>
              <a:rPr lang="cs-CZ" altLang="cs-CZ" sz="1200" dirty="0"/>
              <a:t>	                        Titul A1: Ekologické zemědělství</a:t>
            </a:r>
          </a:p>
          <a:p>
            <a:pPr eaLnBrk="1" hangingPunct="1">
              <a:buFontTx/>
              <a:buNone/>
            </a:pPr>
            <a:r>
              <a:rPr lang="cs-CZ" altLang="cs-CZ" sz="1200" dirty="0"/>
              <a:t>	                        Titul A2: Integrovaná produkce</a:t>
            </a:r>
          </a:p>
          <a:p>
            <a:pPr eaLnBrk="1" hangingPunct="1">
              <a:buFontTx/>
              <a:buNone/>
            </a:pPr>
            <a:r>
              <a:rPr lang="cs-CZ" altLang="cs-CZ" sz="1200" dirty="0"/>
              <a:t>	</a:t>
            </a:r>
            <a:r>
              <a:rPr lang="cs-CZ" altLang="cs-CZ" sz="1200" dirty="0" err="1"/>
              <a:t>Podopatření</a:t>
            </a:r>
            <a:r>
              <a:rPr lang="cs-CZ" altLang="cs-CZ" sz="1200" dirty="0"/>
              <a:t> B: Ošetřování travních porostů</a:t>
            </a:r>
          </a:p>
          <a:p>
            <a:pPr eaLnBrk="1" hangingPunct="1">
              <a:buFontTx/>
              <a:buNone/>
            </a:pPr>
            <a:r>
              <a:rPr lang="cs-CZ" altLang="cs-CZ" sz="1200" dirty="0"/>
              <a:t>	</a:t>
            </a:r>
            <a:r>
              <a:rPr lang="cs-CZ" altLang="cs-CZ" sz="1200" dirty="0" err="1"/>
              <a:t>Podopatření</a:t>
            </a:r>
            <a:r>
              <a:rPr lang="cs-CZ" altLang="cs-CZ" sz="1200" dirty="0"/>
              <a:t> C: Péče o krajinu</a:t>
            </a:r>
          </a:p>
          <a:p>
            <a:pPr eaLnBrk="1" hangingPunct="1">
              <a:buFontTx/>
              <a:buNone/>
            </a:pPr>
            <a:r>
              <a:rPr lang="cs-CZ" altLang="cs-CZ" sz="1200" dirty="0"/>
              <a:t>	                         Titul C1: Zatravňování orné půdy</a:t>
            </a:r>
          </a:p>
          <a:p>
            <a:pPr eaLnBrk="1" hangingPunct="1">
              <a:buFontTx/>
              <a:buNone/>
            </a:pPr>
            <a:r>
              <a:rPr lang="cs-CZ" altLang="cs-CZ" sz="1200" dirty="0"/>
              <a:t>	                         Titul C2: Pěstování meziplodin</a:t>
            </a:r>
          </a:p>
          <a:p>
            <a:pPr eaLnBrk="1" hangingPunct="1">
              <a:buFontTx/>
              <a:buNone/>
            </a:pPr>
            <a:r>
              <a:rPr lang="cs-CZ" altLang="cs-CZ" sz="1200" dirty="0"/>
              <a:t>	                         Titul C3: </a:t>
            </a:r>
            <a:r>
              <a:rPr lang="cs-CZ" altLang="cs-CZ" sz="1200" dirty="0" err="1"/>
              <a:t>Biopásy</a:t>
            </a:r>
            <a:r>
              <a:rPr lang="cs-CZ" altLang="cs-CZ" sz="1200" dirty="0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25" name="Rectangle 9">
            <a:extLst>
              <a:ext uri="{FF2B5EF4-FFF2-40B4-BE49-F238E27FC236}">
                <a16:creationId xmlns:a16="http://schemas.microsoft.com/office/drawing/2014/main" id="{090B5701-6CD7-42E8-A9B0-FA135A271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79" y="2053641"/>
            <a:ext cx="3669161" cy="27600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838200" indent="-8382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cs-CZ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Ostatní platby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48B4CB8E-9000-46CA-88B3-1ED370FD5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0574" y="801866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altLang="cs-CZ" sz="1500">
              <a:solidFill>
                <a:srgbClr val="000000"/>
              </a:solidFill>
            </a:endParaRPr>
          </a:p>
          <a:p>
            <a:r>
              <a:rPr lang="en-US" altLang="cs-CZ" sz="1500">
                <a:solidFill>
                  <a:srgbClr val="000000"/>
                </a:solidFill>
              </a:rPr>
              <a:t>Kromě plateb LFA a AEO podporoval HRDP zemědělskou činnost prostřednictvím dalších opatření. Většina těchto opatření je stále aktuální v rámci PRV:</a:t>
            </a:r>
          </a:p>
          <a:p>
            <a:pPr lvl="1"/>
            <a:r>
              <a:rPr lang="en-US" altLang="cs-CZ" sz="1500">
                <a:solidFill>
                  <a:srgbClr val="000000"/>
                </a:solidFill>
              </a:rPr>
              <a:t>předčasné ukončení zemědělské činnosti (umožňuje starším zemědělcům po dosažení věku 55 let ukončit aktivní zemědělskou činnost a poskytovanými podporami jim zabezpečuje důstojné životní podmínky, přičemž vytváří prostor pro nástup mladých zemědělců), </a:t>
            </a:r>
          </a:p>
          <a:p>
            <a:pPr lvl="1"/>
            <a:r>
              <a:rPr lang="en-US" altLang="cs-CZ" sz="1500">
                <a:solidFill>
                  <a:srgbClr val="000000"/>
                </a:solidFill>
              </a:rPr>
              <a:t>zalesňování zemědělské půdy, </a:t>
            </a:r>
          </a:p>
          <a:p>
            <a:pPr lvl="1"/>
            <a:r>
              <a:rPr lang="en-US" altLang="cs-CZ" sz="1500">
                <a:solidFill>
                  <a:srgbClr val="000000"/>
                </a:solidFill>
              </a:rPr>
              <a:t>založení porostů rychle rostoucích dřevin určených pro energetické využití</a:t>
            </a:r>
          </a:p>
          <a:p>
            <a:pPr lvl="1"/>
            <a:r>
              <a:rPr lang="en-US" altLang="cs-CZ" sz="1500">
                <a:solidFill>
                  <a:srgbClr val="000000"/>
                </a:solidFill>
              </a:rPr>
              <a:t>zakládání skupin výrobců</a:t>
            </a:r>
          </a:p>
          <a:p>
            <a:pPr lvl="1"/>
            <a:endParaRPr lang="en-US" altLang="cs-CZ" sz="1500">
              <a:solidFill>
                <a:srgbClr val="000000"/>
              </a:solidFill>
            </a:endParaRPr>
          </a:p>
          <a:p>
            <a:pPr lvl="1"/>
            <a:endParaRPr lang="en-US" altLang="cs-CZ" sz="1500">
              <a:solidFill>
                <a:srgbClr val="000000"/>
              </a:solidFill>
            </a:endParaRPr>
          </a:p>
          <a:p>
            <a:r>
              <a:rPr lang="en-US" altLang="cs-CZ" sz="1500">
                <a:solidFill>
                  <a:srgbClr val="000000"/>
                </a:solidFill>
              </a:rPr>
              <a:t>Přímé platby (SAPS, TOP-UP, LFA a AEO) jsou hlavním zdrojem dodatečných příjmů zemědělských subjektů a lze je označit za jistý zdroj financí (alespoň do roku 2013), neboť jsou získávány každoročně a nepodléhají výkyvům trhu, nízké ceně a dalším problémům, s nimiž se zemědělci střetávají při uplatňování své produkce na trhu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A79F5A9-6B69-442C-9887-EFCC7159C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771" y="362906"/>
            <a:ext cx="7543800" cy="936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600" dirty="0">
                <a:solidFill>
                  <a:schemeClr val="folHlink"/>
                </a:solidFill>
              </a:rPr>
              <a:t>PŮVODNÍ TVÁŘ SZP EU (II.)</a:t>
            </a:r>
            <a:br>
              <a:rPr lang="cs-CZ" altLang="cs-CZ" sz="3600" dirty="0">
                <a:solidFill>
                  <a:schemeClr val="folHlink"/>
                </a:solidFill>
              </a:rPr>
            </a:br>
            <a:endParaRPr lang="cs-CZ" altLang="cs-CZ" sz="3600" dirty="0">
              <a:solidFill>
                <a:schemeClr val="folHlink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773BEEF-22A9-4C82-BA8E-86DC2AC467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771" y="1330633"/>
            <a:ext cx="8569325" cy="5327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Tato forma politiky a podpor zpočátku velmi úspěšná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V 80. letech – nadprodukce hlavních zemědělských produktů - některé z nich vyváženy (s pomocí subvencí), ostatní musely být uskladněny nebo zlikvidovány v rámci EU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Tato opatření byla velmi nákladná, narušila některé světové trhy, ne vždy sloužila nejlepším zájmům zemědělců, a rychle se stala pro spotřebitele a daňové poplatníky nepopulární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Zároveň se společnost začala více zajímat i o udržitelnost zemědělství z hlediska životního prostředí - významným mezníkem v tomto ohledu byl </a:t>
            </a:r>
            <a:r>
              <a:rPr lang="cs-CZ" altLang="cs-CZ" sz="2400" dirty="0" err="1"/>
              <a:t>Earth</a:t>
            </a:r>
            <a:r>
              <a:rPr lang="cs-CZ" altLang="cs-CZ" sz="2400" dirty="0"/>
              <a:t> Summit v Rio de </a:t>
            </a:r>
            <a:r>
              <a:rPr lang="cs-CZ" altLang="cs-CZ" sz="2400" dirty="0" err="1"/>
              <a:t>Janeiru</a:t>
            </a:r>
            <a:r>
              <a:rPr lang="cs-CZ" altLang="cs-CZ" sz="2400" dirty="0"/>
              <a:t> v roce 1992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476AE1F1-8A90-47DC-88FE-F3980AF90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028700"/>
            <a:ext cx="92297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4DFC457A-919E-40B8-8F8D-F366C8114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4763"/>
            <a:ext cx="9144000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048E5DC6-2A07-4743-8B32-C8C3534BC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t="35973" r="8066" b="17516"/>
          <a:stretch>
            <a:fillRect/>
          </a:stretch>
        </p:blipFill>
        <p:spPr bwMode="auto">
          <a:xfrm>
            <a:off x="434985" y="701335"/>
            <a:ext cx="11322030" cy="52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7AFAF6D-FCE6-4180-A956-067413E999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078" y="280194"/>
            <a:ext cx="6911975" cy="646112"/>
          </a:xfrm>
        </p:spPr>
        <p:txBody>
          <a:bodyPr/>
          <a:lstStyle/>
          <a:p>
            <a:pPr eaLnBrk="1" hangingPunct="1"/>
            <a:r>
              <a:rPr lang="cs-CZ" altLang="cs-CZ" sz="3600" dirty="0">
                <a:solidFill>
                  <a:schemeClr val="folHlink"/>
                </a:solidFill>
              </a:rPr>
              <a:t>REFORMY A SOUČASNÁ SZP EU (I.)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46F44AF-C002-4280-B932-3B99D42780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5116" y="1147385"/>
            <a:ext cx="8642350" cy="55435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V 80. l. a poč. 90. let prošla SZP obdobím důležitých změn.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Zavedeny limity, které pomohly snížit nadprodukci (kvóty na produkci mléka v r. 1983)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Důraz na postupy šetrné k životnímu prostředí.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Zemědělcům vyplácena přímá podpora příjmu, museli se však začít více ohlížet na potřeby trhu a měnící se požadavky společnosti - </a:t>
            </a:r>
            <a:r>
              <a:rPr lang="cs-CZ" altLang="cs-CZ" sz="2000" b="1" dirty="0" err="1"/>
              <a:t>MacSharryho</a:t>
            </a:r>
            <a:r>
              <a:rPr lang="cs-CZ" altLang="cs-CZ" sz="2000" b="1" dirty="0"/>
              <a:t> reforma</a:t>
            </a:r>
            <a:r>
              <a:rPr lang="cs-CZ" altLang="cs-CZ" sz="2000" dirty="0"/>
              <a:t> z roku 1992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/>
              <a:t>Hlavním bodem snížení garantovaných cen, aby se přiblížily cenám na světovém trhu, a byla omezena rozloha obdělávané půdy. Pokles příjmů zemědělců byl kompenzován přímými platbami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Reformy z roku 1992 úspěšné: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/>
              <a:t>Podíl zemědělství na rozpočtu EU klesal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/>
              <a:t>Snížení nadbytečných zásob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1997 – Agenda 2000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/>
              <a:t>Pokračování v nahrazování subvencování cen přímými platbami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/>
              <a:t>Záměr na zpracování kompaktní politiky rozvoje venkova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/>
              <a:t>Agenda 2000 znamenala změnu financování SZP -  </a:t>
            </a:r>
            <a:r>
              <a:rPr lang="cs-CZ" altLang="cs-CZ" sz="2000" b="1" dirty="0"/>
              <a:t>zvýšen objem prostředků na rozvoj venkova, objem finančních prostředků na SZP omezen finančním stropem</a:t>
            </a:r>
            <a:endParaRPr lang="cs-CZ" altLang="cs-CZ" sz="2000" dirty="0"/>
          </a:p>
        </p:txBody>
      </p:sp>
      <p:pic>
        <p:nvPicPr>
          <p:cNvPr id="6150" name="Picture 4">
            <a:extLst>
              <a:ext uri="{FF2B5EF4-FFF2-40B4-BE49-F238E27FC236}">
                <a16:creationId xmlns:a16="http://schemas.microsoft.com/office/drawing/2014/main" id="{94DEFFE5-9F5A-413E-90CE-E49B47E2E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420" y="4092235"/>
            <a:ext cx="3255700" cy="242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F1312511-57A3-4F2C-B842-62D89B21B5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2815" y="1052514"/>
            <a:ext cx="8496300" cy="55451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800" dirty="0"/>
              <a:t>2002 - formulována tzv. </a:t>
            </a:r>
            <a:r>
              <a:rPr lang="cs-CZ" altLang="cs-CZ" sz="1800" b="1" dirty="0"/>
              <a:t>průběžná zpráva o stavu SZP</a:t>
            </a:r>
            <a:r>
              <a:rPr lang="cs-CZ" altLang="cs-CZ" sz="1800" dirty="0"/>
              <a:t> (tzv. </a:t>
            </a:r>
            <a:r>
              <a:rPr lang="cs-CZ" altLang="cs-CZ" sz="1800" dirty="0" err="1"/>
              <a:t>mid</a:t>
            </a:r>
            <a:r>
              <a:rPr lang="cs-CZ" altLang="cs-CZ" sz="1800" dirty="0"/>
              <a:t>-term </a:t>
            </a:r>
            <a:r>
              <a:rPr lang="cs-CZ" altLang="cs-CZ" sz="1800" dirty="0" err="1"/>
              <a:t>review</a:t>
            </a:r>
            <a:r>
              <a:rPr lang="cs-CZ" altLang="cs-CZ" sz="1800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/>
              <a:t>Nejradikálnější proměna SZP za její existenci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/>
              <a:t>Klíčový prvek – zrušení vazby mezi dotacemi a objemem zemědělské produkce tzv. </a:t>
            </a:r>
            <a:r>
              <a:rPr lang="cs-CZ" altLang="cs-CZ" sz="1800" b="1" dirty="0" err="1"/>
              <a:t>decoupling</a:t>
            </a:r>
            <a:r>
              <a:rPr lang="cs-CZ" altLang="cs-CZ" sz="1800" dirty="0"/>
              <a:t> (má bránit nadvýrobě a donutit farmáře orientovat výrobu více podle potřeb trhu)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/>
              <a:t>Hlavní body reformy: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u="sng" dirty="0"/>
              <a:t>jednotná platbu na farmu </a:t>
            </a:r>
            <a:r>
              <a:rPr lang="cs-CZ" altLang="cs-CZ" sz="1800" dirty="0"/>
              <a:t>nezávislou na produkci pro zemědělce EU, přičemž omezené propojení produkce a podpory je možné kvůli zachování produkce, tzv. SPS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/>
              <a:t>Podmíněnost této platby </a:t>
            </a:r>
            <a:r>
              <a:rPr lang="cs-CZ" altLang="cs-CZ" sz="1800" u="sng" dirty="0"/>
              <a:t>respektováním norem životního prostředí</a:t>
            </a:r>
            <a:r>
              <a:rPr lang="cs-CZ" altLang="cs-CZ" sz="1800" dirty="0"/>
              <a:t>, bezpečnost potravin, zdraví zvířat a rostlin, dobrého zacházeni se zvířaty, zachováni veškeré zemědělské půdy za uspokojivých agronomických podmínek s ohledem na životni prostředí (dodržování zásad správné zemědělské praxe)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u="sng" dirty="0"/>
              <a:t>Zvyšovaní významu politiky rozvoje venkova </a:t>
            </a:r>
            <a:r>
              <a:rPr lang="cs-CZ" altLang="cs-CZ" sz="1800" dirty="0"/>
              <a:t>a objemu finančních prostředků na ni určených a ochrana krajiny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/>
              <a:t>Aplikace systému finanční disciplíny, který má zajistit dodržení rozpočtu SZP schváleného do roku 2013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/>
              <a:t>Redukce přímých plateb (tzv. </a:t>
            </a:r>
            <a:r>
              <a:rPr lang="cs-CZ" altLang="cs-CZ" sz="1800" u="sng" dirty="0"/>
              <a:t>modulace</a:t>
            </a:r>
            <a:r>
              <a:rPr lang="cs-CZ" altLang="cs-CZ" sz="1800" dirty="0"/>
              <a:t>) určených velkým zemědělským podnikům, přičemž ušetřené prostředky poplynou na rozvoj venkova</a:t>
            </a:r>
          </a:p>
        </p:txBody>
      </p:sp>
      <p:sp>
        <p:nvSpPr>
          <p:cNvPr id="7173" name="Rectangle 7">
            <a:extLst>
              <a:ext uri="{FF2B5EF4-FFF2-40B4-BE49-F238E27FC236}">
                <a16:creationId xmlns:a16="http://schemas.microsoft.com/office/drawing/2014/main" id="{9820A618-16F4-43FC-9FEB-4F6D770F70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2815" y="260349"/>
            <a:ext cx="7543800" cy="646112"/>
          </a:xfrm>
          <a:noFill/>
        </p:spPr>
        <p:txBody>
          <a:bodyPr anchor="b"/>
          <a:lstStyle/>
          <a:p>
            <a:pPr eaLnBrk="1" hangingPunct="1"/>
            <a:r>
              <a:rPr lang="cs-CZ" altLang="cs-CZ" sz="3600" dirty="0">
                <a:solidFill>
                  <a:schemeClr val="folHlink"/>
                </a:solidFill>
              </a:rPr>
              <a:t>REFORMY A SOUČASNÁ SZP EU (II.)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6">
            <a:extLst>
              <a:ext uri="{FF2B5EF4-FFF2-40B4-BE49-F238E27FC236}">
                <a16:creationId xmlns:a16="http://schemas.microsoft.com/office/drawing/2014/main" id="{0B4A35D7-C733-461D-9BD3-8276EAE0A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430" y="629268"/>
            <a:ext cx="6586491" cy="12861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cs-CZ" sz="4100">
                <a:latin typeface="+mj-lt"/>
                <a:ea typeface="+mj-ea"/>
                <a:cs typeface="+mj-cs"/>
              </a:rPr>
              <a:t>Reformy a současná SZP EU (III.)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C3F92FF6-D6F9-4489-8206-9E612D46DD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cs-CZ" sz="1100"/>
              <a:t>Na rozdíl od uplynulých let zemědělci nedostávají peníze jen na to, aby produkovali potraviny</a:t>
            </a:r>
          </a:p>
          <a:p>
            <a:r>
              <a:rPr lang="en-US" altLang="cs-CZ" sz="1100"/>
              <a:t>Dříve platilo čím více zemědělec vyprodukoval, tím větší získal subvence, se nyní drtivá část finanční pomoci zemědělcům vyplácí bez ohledu na to, kolik vyprodukují</a:t>
            </a:r>
          </a:p>
          <a:p>
            <a:r>
              <a:rPr lang="en-US" altLang="cs-CZ" sz="1100"/>
              <a:t>Podle nových pravidel zemědělci nadále dostávají přímé platby pro zajištění stabilních příjmů, avšak nezávislé na objemu produkce</a:t>
            </a:r>
          </a:p>
          <a:p>
            <a:r>
              <a:rPr lang="en-US" altLang="cs-CZ" sz="1100"/>
              <a:t>Zemědělci musejí respektovat normy na ochranu životního prostředí, zajištění bezpečnosti potravin, rostlinolékařské normy a normy na zachování dobrých životních podmínek zvířat tzv. welfare</a:t>
            </a:r>
          </a:p>
          <a:p>
            <a:r>
              <a:rPr lang="en-US" altLang="cs-CZ" sz="1100"/>
              <a:t>Výroba musí vyhovovat legislativním opatřením v oblasti rostlinné i živočišné výroby - tzv. </a:t>
            </a:r>
            <a:r>
              <a:rPr lang="en-US" altLang="cs-CZ" sz="1100" b="1"/>
              <a:t>cross-compliance</a:t>
            </a:r>
            <a:r>
              <a:rPr lang="en-US" altLang="cs-CZ" sz="1100"/>
              <a:t> (zemědělská výroba napříč všemi členskými státy splňuje zhruba stejné kvalitativní či environmentální standardy, zakotvené v současnosti v 19 základních legislativních předpisech)</a:t>
            </a:r>
          </a:p>
          <a:p>
            <a:r>
              <a:rPr lang="en-US" altLang="cs-CZ" sz="1100"/>
              <a:t>Díky zrušení vazby mezi výší subvencí a objemem produkce - lepší orientace zemědělců na trh. Produkce podle toho, co se nejvíce vyplatí</a:t>
            </a:r>
          </a:p>
          <a:p>
            <a:r>
              <a:rPr lang="en-US" altLang="cs-CZ" sz="1100"/>
              <a:t>Snižovat se mají i přímé platby pro velká hospodářství - ušetřené peníze rozvoj venkova, který nabývá stále většího významu (princip modulace)</a:t>
            </a:r>
          </a:p>
        </p:txBody>
      </p:sp>
      <p:pic>
        <p:nvPicPr>
          <p:cNvPr id="8199" name="Picture 8198">
            <a:extLst>
              <a:ext uri="{FF2B5EF4-FFF2-40B4-BE49-F238E27FC236}">
                <a16:creationId xmlns:a16="http://schemas.microsoft.com/office/drawing/2014/main" id="{35DE0707-C0E7-4771-9BEA-8BA8031F19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78" r="3102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C91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72EC0396-9D14-46EF-8CF8-BDD83C334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963877"/>
            <a:ext cx="3494362" cy="49302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cs-CZ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Reformy a současná SZP EU (IV.)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8" name="Rectangle 3">
            <a:extLst>
              <a:ext uri="{FF2B5EF4-FFF2-40B4-BE49-F238E27FC236}">
                <a16:creationId xmlns:a16="http://schemas.microsoft.com/office/drawing/2014/main" id="{3D8A6A00-E788-4EA9-8464-C70521E9C2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sz="1300"/>
              <a:t>2008 – zpracována průběžná zpráva o stavu SZP – </a:t>
            </a:r>
            <a:r>
              <a:rPr lang="en-US" altLang="cs-CZ" sz="1300" b="1"/>
              <a:t>Health check</a:t>
            </a:r>
            <a:r>
              <a:rPr lang="en-US" altLang="cs-CZ" sz="1300"/>
              <a:t> tzv. kontrola „zdravotního stavu“ SZP - přezkoumání efektivity reforem a podpor uvedených do praxe Fishlerovou reformou</a:t>
            </a:r>
          </a:p>
          <a:p>
            <a:r>
              <a:rPr lang="en-US" altLang="cs-CZ" sz="1300"/>
              <a:t>Potencionální změny:</a:t>
            </a:r>
          </a:p>
          <a:p>
            <a:pPr lvl="1"/>
            <a:r>
              <a:rPr lang="en-US" altLang="cs-CZ" sz="1300" b="1"/>
              <a:t>zvýšená modulace</a:t>
            </a:r>
            <a:r>
              <a:rPr lang="en-US" altLang="cs-CZ" sz="1300"/>
              <a:t> na 13 % v roce 2013 (odvod finančních prostředků z přímých plateb z 1. pilíře PRV do 2. pilíře), </a:t>
            </a:r>
          </a:p>
          <a:p>
            <a:pPr lvl="1"/>
            <a:r>
              <a:rPr lang="en-US" altLang="cs-CZ" sz="1300" b="1"/>
              <a:t>degresivita </a:t>
            </a:r>
            <a:r>
              <a:rPr lang="en-US" altLang="cs-CZ" sz="1300"/>
              <a:t>(celkové snižování velikosti finančních podpor) </a:t>
            </a:r>
          </a:p>
          <a:p>
            <a:pPr lvl="1"/>
            <a:r>
              <a:rPr lang="en-US" altLang="cs-CZ" sz="1300"/>
              <a:t>tzv. „</a:t>
            </a:r>
            <a:r>
              <a:rPr lang="en-US" altLang="cs-CZ" sz="1300" b="1"/>
              <a:t>caping</a:t>
            </a:r>
            <a:r>
              <a:rPr lang="en-US" altLang="cs-CZ" sz="1300"/>
              <a:t>“ (krácení určitého procenta finančních podpor největším zemědělským subjektům). </a:t>
            </a:r>
          </a:p>
          <a:p>
            <a:endParaRPr lang="en-US" altLang="cs-CZ" sz="1300"/>
          </a:p>
          <a:p>
            <a:r>
              <a:rPr lang="en-US" altLang="cs-CZ" sz="1300"/>
              <a:t>Tyto opatření znevýhodňují některé členské státy, např. ČR vzhledem k charakteru svého koncentrovaného zemědělství (mnoho velkých subjektů dle výměry obhospodařované půdy i celkové finanční podpory dotacemi) by byla těmito opatřeními značně znevýhodněna. </a:t>
            </a:r>
          </a:p>
          <a:p>
            <a:r>
              <a:rPr lang="en-US" altLang="cs-CZ" sz="1300"/>
              <a:t>Platby TOP-UP (v současnosti slouží členským státům EU, které přistoupili v roce 2004 k podpoře vybraných strategických komodit, jež nelze v rámci EU podporovat). V roce 2013 by se však měly platby SAPS resp. SPS dorovnat s úrovní původních států EU – 15, což by znamenalo konec plateb TOP-UP. Jak strategické komodity po roce 2013 podporovat, aniž by došlo ke střetu zájmů s EU?</a:t>
            </a:r>
          </a:p>
          <a:p>
            <a:endParaRPr lang="en-US" altLang="cs-CZ" sz="1300"/>
          </a:p>
          <a:p>
            <a:r>
              <a:rPr lang="en-US" altLang="cs-CZ" sz="1300"/>
              <a:t>2010–2011: řada jednání o nastavení SZP po roce 2013</a:t>
            </a:r>
          </a:p>
          <a:p>
            <a:endParaRPr lang="en-US" altLang="cs-CZ" sz="1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71294A9D-D35C-4C12-8101-AAC83EDD0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Principy fungování současné SZP </a:t>
            </a:r>
          </a:p>
        </p:txBody>
      </p:sp>
      <p:graphicFrame>
        <p:nvGraphicFramePr>
          <p:cNvPr id="10246" name="Rectangle 3">
            <a:extLst>
              <a:ext uri="{FF2B5EF4-FFF2-40B4-BE49-F238E27FC236}">
                <a16:creationId xmlns:a16="http://schemas.microsoft.com/office/drawing/2014/main" id="{35DBDAE5-7BD1-4704-89BA-7DED80EF4E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166724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4060</Words>
  <Application>Microsoft Office PowerPoint</Application>
  <PresentationFormat>Širokoúhlá obrazovka</PresentationFormat>
  <Paragraphs>288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Motiv Office</vt:lpstr>
      <vt:lpstr>4. PŘEDNÁŠKA: AGROPOLITIKA EU a ČR</vt:lpstr>
      <vt:lpstr>PŮVODNÍ TVÁŘ SZP EU (I.) </vt:lpstr>
      <vt:lpstr>PŮVODNÍ TVÁŘ SZP EU (II.) </vt:lpstr>
      <vt:lpstr>Prezentace aplikace PowerPoint</vt:lpstr>
      <vt:lpstr>REFORMY A SOUČASNÁ SZP EU (I.)</vt:lpstr>
      <vt:lpstr>REFORMY A SOUČASNÁ SZP EU (II.)</vt:lpstr>
      <vt:lpstr>Prezentace aplikace PowerPoint</vt:lpstr>
      <vt:lpstr>Prezentace aplikace PowerPoint</vt:lpstr>
      <vt:lpstr>Principy fungování současné SZP </vt:lpstr>
      <vt:lpstr>Prezentace aplikace PowerPoint</vt:lpstr>
      <vt:lpstr>Zemědělská politika ČR</vt:lpstr>
      <vt:lpstr>Koncepce agrární politiky ČR na období po vstupu do EU (2004–2013) </vt:lpstr>
      <vt:lpstr>Koncepce agrární politiky ČR na období po vstupu do EU (2004–2013) </vt:lpstr>
      <vt:lpstr>Reforma zemědělské politiky ČR v roce 2008 </vt:lpstr>
      <vt:lpstr>Prezentace aplikace PowerPoint</vt:lpstr>
      <vt:lpstr>Využití nástrojů podpory a dotačních titulů      EU a ČR </vt:lpstr>
      <vt:lpstr>Národní podpory („state aid“) </vt:lpstr>
      <vt:lpstr>Podpůrný a garanční rolnický a lesnický fond I</vt:lpstr>
      <vt:lpstr>Programy zaměřené na investice do zemědělství (investiční projekty) </vt:lpstr>
      <vt:lpstr>Program SAPARD</vt:lpstr>
      <vt:lpstr>OP rozvoj venkova a multifunkční zemědělství </vt:lpstr>
      <vt:lpstr>Program rozvoje venkova (PRV)</vt:lpstr>
      <vt:lpstr>Regionální operační programy (ROP) </vt:lpstr>
      <vt:lpstr>Přímé platby a platby vztažené na plochu (neinvestiční programy) </vt:lpstr>
      <vt:lpstr>Platba SAPS</vt:lpstr>
      <vt:lpstr>Prezentace aplikace PowerPoint</vt:lpstr>
      <vt:lpstr>Platby LFA I</vt:lpstr>
      <vt:lpstr>Platby na agroenvironementální opatření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PŘEDNÁŠKA: SPOLEČNÁ GEOPOLITIKA EU</dc:title>
  <dc:creator>Geoadmin</dc:creator>
  <cp:lastModifiedBy>Geoadmin</cp:lastModifiedBy>
  <cp:revision>2</cp:revision>
  <dcterms:created xsi:type="dcterms:W3CDTF">2020-01-31T15:13:39Z</dcterms:created>
  <dcterms:modified xsi:type="dcterms:W3CDTF">2020-01-31T15:14:31Z</dcterms:modified>
</cp:coreProperties>
</file>