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3" r:id="rId9"/>
    <p:sldId id="279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67" r:id="rId18"/>
    <p:sldId id="276" r:id="rId19"/>
    <p:sldId id="277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9.svg"/><Relationship Id="rId1" Type="http://schemas.openxmlformats.org/officeDocument/2006/relationships/image" Target="../media/image18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8A2FD-386F-409F-AA01-7F0489AF9F0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A4BD8D-0501-4173-985B-A194AA32BA7C}">
      <dgm:prSet/>
      <dgm:spPr/>
      <dgm:t>
        <a:bodyPr/>
        <a:lstStyle/>
        <a:p>
          <a:r>
            <a:rPr lang="cs-CZ" b="1"/>
            <a:t>Vznik a rozvoj nadnárodních společnost</a:t>
          </a:r>
          <a:r>
            <a:rPr lang="cs-CZ"/>
            <a:t>í</a:t>
          </a:r>
          <a:endParaRPr lang="en-US"/>
        </a:p>
      </dgm:t>
    </dgm:pt>
    <dgm:pt modelId="{0F95B7ED-FD16-4181-AA14-86978AC3B994}" type="parTrans" cxnId="{BC1496C5-2DFF-473D-9521-E4450B8DDF60}">
      <dgm:prSet/>
      <dgm:spPr/>
      <dgm:t>
        <a:bodyPr/>
        <a:lstStyle/>
        <a:p>
          <a:endParaRPr lang="en-US"/>
        </a:p>
      </dgm:t>
    </dgm:pt>
    <dgm:pt modelId="{ADB6368F-FF63-4A01-A6B6-A101F868BD67}" type="sibTrans" cxnId="{BC1496C5-2DFF-473D-9521-E4450B8DDF60}">
      <dgm:prSet/>
      <dgm:spPr/>
      <dgm:t>
        <a:bodyPr/>
        <a:lstStyle/>
        <a:p>
          <a:endParaRPr lang="en-US"/>
        </a:p>
      </dgm:t>
    </dgm:pt>
    <dgm:pt modelId="{AE0591A8-62FF-43A5-AB39-79B5A99528B0}">
      <dgm:prSet/>
      <dgm:spPr/>
      <dgm:t>
        <a:bodyPr/>
        <a:lstStyle/>
        <a:p>
          <a:r>
            <a:rPr lang="cs-CZ"/>
            <a:t>Hlavní hybatelé globální ekonomiky</a:t>
          </a:r>
          <a:endParaRPr lang="en-US"/>
        </a:p>
      </dgm:t>
    </dgm:pt>
    <dgm:pt modelId="{511C3037-84BD-459D-9E15-98D87D1BD9B0}" type="parTrans" cxnId="{AF4D634C-2085-4D53-BFFB-E619846E9188}">
      <dgm:prSet/>
      <dgm:spPr/>
      <dgm:t>
        <a:bodyPr/>
        <a:lstStyle/>
        <a:p>
          <a:endParaRPr lang="en-US"/>
        </a:p>
      </dgm:t>
    </dgm:pt>
    <dgm:pt modelId="{05203CC8-652B-4DAE-BFF7-8A9D76A0A516}" type="sibTrans" cxnId="{AF4D634C-2085-4D53-BFFB-E619846E9188}">
      <dgm:prSet/>
      <dgm:spPr/>
      <dgm:t>
        <a:bodyPr/>
        <a:lstStyle/>
        <a:p>
          <a:endParaRPr lang="en-US"/>
        </a:p>
      </dgm:t>
    </dgm:pt>
    <dgm:pt modelId="{361F043C-78CB-4CBF-95A2-A92E5502068B}">
      <dgm:prSet/>
      <dgm:spPr/>
      <dgm:t>
        <a:bodyPr/>
        <a:lstStyle/>
        <a:p>
          <a:r>
            <a:rPr lang="cs-CZ"/>
            <a:t>Jejich prostorové rozmístění je jedním z řídících mechanismů globální ekonomické integrace</a:t>
          </a:r>
          <a:endParaRPr lang="en-US"/>
        </a:p>
      </dgm:t>
    </dgm:pt>
    <dgm:pt modelId="{7CC1AADB-96E6-41DF-A519-F85C700050A4}" type="parTrans" cxnId="{D5C9EA53-2667-4690-9860-10F45E65D176}">
      <dgm:prSet/>
      <dgm:spPr/>
      <dgm:t>
        <a:bodyPr/>
        <a:lstStyle/>
        <a:p>
          <a:endParaRPr lang="en-US"/>
        </a:p>
      </dgm:t>
    </dgm:pt>
    <dgm:pt modelId="{B2177481-832F-4B52-AA9C-947E0767B57E}" type="sibTrans" cxnId="{D5C9EA53-2667-4690-9860-10F45E65D176}">
      <dgm:prSet/>
      <dgm:spPr/>
      <dgm:t>
        <a:bodyPr/>
        <a:lstStyle/>
        <a:p>
          <a:endParaRPr lang="en-US"/>
        </a:p>
      </dgm:t>
    </dgm:pt>
    <dgm:pt modelId="{EE5314F9-C7E0-4304-90A8-A29E9E1F0C12}">
      <dgm:prSet/>
      <dgm:spPr/>
      <dgm:t>
        <a:bodyPr/>
        <a:lstStyle/>
        <a:p>
          <a:r>
            <a:rPr lang="cs-CZ"/>
            <a:t>Dělení podle vnitřní organizace produkční sítě:</a:t>
          </a:r>
          <a:endParaRPr lang="en-US"/>
        </a:p>
      </dgm:t>
    </dgm:pt>
    <dgm:pt modelId="{A11F73F8-E56A-45C4-9950-8D4F0398831F}" type="parTrans" cxnId="{4D5CC778-852B-48DD-AD05-C4E3A002F09D}">
      <dgm:prSet/>
      <dgm:spPr/>
      <dgm:t>
        <a:bodyPr/>
        <a:lstStyle/>
        <a:p>
          <a:endParaRPr lang="en-US"/>
        </a:p>
      </dgm:t>
    </dgm:pt>
    <dgm:pt modelId="{3DC3B400-79D0-4144-B447-FD66D57A9040}" type="sibTrans" cxnId="{4D5CC778-852B-48DD-AD05-C4E3A002F09D}">
      <dgm:prSet/>
      <dgm:spPr/>
      <dgm:t>
        <a:bodyPr/>
        <a:lstStyle/>
        <a:p>
          <a:endParaRPr lang="en-US"/>
        </a:p>
      </dgm:t>
    </dgm:pt>
    <dgm:pt modelId="{784C43D7-8EEC-4AD2-BD00-0A0E02D94252}">
      <dgm:prSet/>
      <dgm:spPr/>
      <dgm:t>
        <a:bodyPr/>
        <a:lstStyle/>
        <a:p>
          <a:r>
            <a:rPr lang="cs-CZ"/>
            <a:t>Vertikálně integrované – produkce podniků v konkrétních zemích slouží jako základ pro výrobu v dalších podnicích společnosti v jiných zemích</a:t>
          </a:r>
          <a:endParaRPr lang="en-US"/>
        </a:p>
      </dgm:t>
    </dgm:pt>
    <dgm:pt modelId="{E6C4CA0C-6C0D-47FA-B168-0422BE010C8D}" type="parTrans" cxnId="{11599298-0CAB-401C-B147-64066B639A50}">
      <dgm:prSet/>
      <dgm:spPr/>
      <dgm:t>
        <a:bodyPr/>
        <a:lstStyle/>
        <a:p>
          <a:endParaRPr lang="en-US"/>
        </a:p>
      </dgm:t>
    </dgm:pt>
    <dgm:pt modelId="{0A7A6089-64FC-412C-9AF6-338334AE2004}" type="sibTrans" cxnId="{11599298-0CAB-401C-B147-64066B639A50}">
      <dgm:prSet/>
      <dgm:spPr/>
      <dgm:t>
        <a:bodyPr/>
        <a:lstStyle/>
        <a:p>
          <a:endParaRPr lang="en-US"/>
        </a:p>
      </dgm:t>
    </dgm:pt>
    <dgm:pt modelId="{5C26E869-22E7-42BB-A36E-B122A1820670}">
      <dgm:prSet/>
      <dgm:spPr/>
      <dgm:t>
        <a:bodyPr/>
        <a:lstStyle/>
        <a:p>
          <a:r>
            <a:rPr lang="cs-CZ"/>
            <a:t>Horizontálně integrované – výrobní podniky lokalizovány v různých státech a vyrábějí stejné nebo podobné výrobky</a:t>
          </a:r>
          <a:endParaRPr lang="en-US"/>
        </a:p>
      </dgm:t>
    </dgm:pt>
    <dgm:pt modelId="{FAF3A1A3-6A9C-4265-93D3-9575B8B653A4}" type="parTrans" cxnId="{DD37D12E-B0C8-45B9-991C-03F647B6B2D9}">
      <dgm:prSet/>
      <dgm:spPr/>
      <dgm:t>
        <a:bodyPr/>
        <a:lstStyle/>
        <a:p>
          <a:endParaRPr lang="en-US"/>
        </a:p>
      </dgm:t>
    </dgm:pt>
    <dgm:pt modelId="{328B8020-0281-4804-B15D-AD5B8BB4A032}" type="sibTrans" cxnId="{DD37D12E-B0C8-45B9-991C-03F647B6B2D9}">
      <dgm:prSet/>
      <dgm:spPr/>
      <dgm:t>
        <a:bodyPr/>
        <a:lstStyle/>
        <a:p>
          <a:endParaRPr lang="en-US"/>
        </a:p>
      </dgm:t>
    </dgm:pt>
    <dgm:pt modelId="{D40C93F9-A117-4408-816C-E796FAAD449E}">
      <dgm:prSet/>
      <dgm:spPr/>
      <dgm:t>
        <a:bodyPr/>
        <a:lstStyle/>
        <a:p>
          <a:r>
            <a:rPr lang="cs-CZ"/>
            <a:t>Diverzifikované nadnárodní společnosti – jednotlivé podniky v různých zemích bez větší míry integrace</a:t>
          </a:r>
          <a:endParaRPr lang="en-US"/>
        </a:p>
      </dgm:t>
    </dgm:pt>
    <dgm:pt modelId="{90CE77AA-4E5C-4E5C-89AF-B9664D969D2B}" type="parTrans" cxnId="{4893BD98-4975-48E9-A178-77E0CB028D99}">
      <dgm:prSet/>
      <dgm:spPr/>
      <dgm:t>
        <a:bodyPr/>
        <a:lstStyle/>
        <a:p>
          <a:endParaRPr lang="en-US"/>
        </a:p>
      </dgm:t>
    </dgm:pt>
    <dgm:pt modelId="{049ABB76-7D23-417A-AB3B-46BD3A724AC6}" type="sibTrans" cxnId="{4893BD98-4975-48E9-A178-77E0CB028D99}">
      <dgm:prSet/>
      <dgm:spPr/>
      <dgm:t>
        <a:bodyPr/>
        <a:lstStyle/>
        <a:p>
          <a:endParaRPr lang="en-US"/>
        </a:p>
      </dgm:t>
    </dgm:pt>
    <dgm:pt modelId="{3E998E74-751F-470F-9311-B4C19ADEE48C}">
      <dgm:prSet/>
      <dgm:spPr/>
      <dgm:t>
        <a:bodyPr/>
        <a:lstStyle/>
        <a:p>
          <a:r>
            <a:rPr lang="cs-CZ" b="1"/>
            <a:t>Velký rozvoj od 70. let </a:t>
          </a:r>
          <a:r>
            <a:rPr lang="cs-CZ"/>
            <a:t>– nárůst významu řady světových koncernů hl. v rozvojovém světě</a:t>
          </a:r>
          <a:endParaRPr lang="en-US"/>
        </a:p>
      </dgm:t>
    </dgm:pt>
    <dgm:pt modelId="{934B14A3-A895-475B-A03F-8A0BB49EA431}" type="parTrans" cxnId="{FCD828B0-479F-4281-B817-66665E8A1903}">
      <dgm:prSet/>
      <dgm:spPr/>
      <dgm:t>
        <a:bodyPr/>
        <a:lstStyle/>
        <a:p>
          <a:endParaRPr lang="en-US"/>
        </a:p>
      </dgm:t>
    </dgm:pt>
    <dgm:pt modelId="{FA7202CF-748D-441D-94E4-A192BAB0563B}" type="sibTrans" cxnId="{FCD828B0-479F-4281-B817-66665E8A1903}">
      <dgm:prSet/>
      <dgm:spPr/>
      <dgm:t>
        <a:bodyPr/>
        <a:lstStyle/>
        <a:p>
          <a:endParaRPr lang="en-US"/>
        </a:p>
      </dgm:t>
    </dgm:pt>
    <dgm:pt modelId="{32C38271-68DD-410B-A3C5-03D86034C99C}">
      <dgm:prSet/>
      <dgm:spPr/>
      <dgm:t>
        <a:bodyPr/>
        <a:lstStyle/>
        <a:p>
          <a:r>
            <a:rPr lang="cs-CZ"/>
            <a:t>Surovinové zdroje, levná pracovní síla -&gt; vhodná pracovní i vývozní základna řady produktů pro globální trh</a:t>
          </a:r>
          <a:endParaRPr lang="en-US"/>
        </a:p>
      </dgm:t>
    </dgm:pt>
    <dgm:pt modelId="{0B840587-2F95-4D2C-9262-C564CC1CF713}" type="parTrans" cxnId="{E75AD337-457C-4B30-8321-C03228311D87}">
      <dgm:prSet/>
      <dgm:spPr/>
      <dgm:t>
        <a:bodyPr/>
        <a:lstStyle/>
        <a:p>
          <a:endParaRPr lang="en-US"/>
        </a:p>
      </dgm:t>
    </dgm:pt>
    <dgm:pt modelId="{D95A3A5F-598A-4378-8489-FAFB76338D3C}" type="sibTrans" cxnId="{E75AD337-457C-4B30-8321-C03228311D87}">
      <dgm:prSet/>
      <dgm:spPr/>
      <dgm:t>
        <a:bodyPr/>
        <a:lstStyle/>
        <a:p>
          <a:endParaRPr lang="en-US"/>
        </a:p>
      </dgm:t>
    </dgm:pt>
    <dgm:pt modelId="{46D1E54C-F018-495C-82C6-4A94AD4F615F}" type="pres">
      <dgm:prSet presAssocID="{8328A2FD-386F-409F-AA01-7F0489AF9F05}" presName="Name0" presStyleCnt="0">
        <dgm:presLayoutVars>
          <dgm:dir/>
          <dgm:animLvl val="lvl"/>
          <dgm:resizeHandles val="exact"/>
        </dgm:presLayoutVars>
      </dgm:prSet>
      <dgm:spPr/>
    </dgm:pt>
    <dgm:pt modelId="{CB2C9565-E4B5-4F57-9C15-65B61FF8EF9E}" type="pres">
      <dgm:prSet presAssocID="{09A4BD8D-0501-4173-985B-A194AA32BA7C}" presName="linNode" presStyleCnt="0"/>
      <dgm:spPr/>
    </dgm:pt>
    <dgm:pt modelId="{D5466F21-0866-42EC-A2AB-BE8EF34D5AF7}" type="pres">
      <dgm:prSet presAssocID="{09A4BD8D-0501-4173-985B-A194AA32BA7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27C3ACD-5C0F-403D-B4F4-DDE468AEA8F1}" type="pres">
      <dgm:prSet presAssocID="{09A4BD8D-0501-4173-985B-A194AA32BA7C}" presName="descendantText" presStyleLbl="alignAccFollowNode1" presStyleIdx="0" presStyleCnt="2">
        <dgm:presLayoutVars>
          <dgm:bulletEnabled val="1"/>
        </dgm:presLayoutVars>
      </dgm:prSet>
      <dgm:spPr/>
    </dgm:pt>
    <dgm:pt modelId="{FD92B8B4-6359-46B6-B59C-281778021E5F}" type="pres">
      <dgm:prSet presAssocID="{ADB6368F-FF63-4A01-A6B6-A101F868BD67}" presName="sp" presStyleCnt="0"/>
      <dgm:spPr/>
    </dgm:pt>
    <dgm:pt modelId="{510B9AE9-FC02-4F56-8D83-D3D8CF64A527}" type="pres">
      <dgm:prSet presAssocID="{EE5314F9-C7E0-4304-90A8-A29E9E1F0C12}" presName="linNode" presStyleCnt="0"/>
      <dgm:spPr/>
    </dgm:pt>
    <dgm:pt modelId="{5FC29C28-9B52-4670-9316-3111BAB83652}" type="pres">
      <dgm:prSet presAssocID="{EE5314F9-C7E0-4304-90A8-A29E9E1F0C1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B794C30-3CAC-45D3-AFBD-EC346CA56F67}" type="pres">
      <dgm:prSet presAssocID="{EE5314F9-C7E0-4304-90A8-A29E9E1F0C12}" presName="descendantText" presStyleLbl="alignAccFollowNode1" presStyleIdx="1" presStyleCnt="2">
        <dgm:presLayoutVars>
          <dgm:bulletEnabled val="1"/>
        </dgm:presLayoutVars>
      </dgm:prSet>
      <dgm:spPr/>
    </dgm:pt>
    <dgm:pt modelId="{021EC655-0CBD-4D34-9A65-DA5B55F50830}" type="pres">
      <dgm:prSet presAssocID="{3DC3B400-79D0-4144-B447-FD66D57A9040}" presName="sp" presStyleCnt="0"/>
      <dgm:spPr/>
    </dgm:pt>
    <dgm:pt modelId="{DBD3047E-9EAC-4133-8602-44AE01BEDAF9}" type="pres">
      <dgm:prSet presAssocID="{3E998E74-751F-470F-9311-B4C19ADEE48C}" presName="linNode" presStyleCnt="0"/>
      <dgm:spPr/>
    </dgm:pt>
    <dgm:pt modelId="{5B336D22-8E3C-4308-88C6-67B59488842A}" type="pres">
      <dgm:prSet presAssocID="{3E998E74-751F-470F-9311-B4C19ADEE48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082B7E5-F1D9-4E0F-B06E-328A1731A744}" type="pres">
      <dgm:prSet presAssocID="{FA7202CF-748D-441D-94E4-A192BAB0563B}" presName="sp" presStyleCnt="0"/>
      <dgm:spPr/>
    </dgm:pt>
    <dgm:pt modelId="{9B9FE764-DE60-4E17-AFEF-4A3C8678CCBF}" type="pres">
      <dgm:prSet presAssocID="{32C38271-68DD-410B-A3C5-03D86034C99C}" presName="linNode" presStyleCnt="0"/>
      <dgm:spPr/>
    </dgm:pt>
    <dgm:pt modelId="{408F1A8F-6D02-4D96-9C03-CB1F009BDA2E}" type="pres">
      <dgm:prSet presAssocID="{32C38271-68DD-410B-A3C5-03D86034C99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A1187402-BF16-4086-837C-FB4D28E03309}" type="presOf" srcId="{8328A2FD-386F-409F-AA01-7F0489AF9F05}" destId="{46D1E54C-F018-495C-82C6-4A94AD4F615F}" srcOrd="0" destOrd="0" presId="urn:microsoft.com/office/officeart/2005/8/layout/vList5"/>
    <dgm:cxn modelId="{1B3DCA16-9C3C-4833-B30C-5C692A09F34D}" type="presOf" srcId="{3E998E74-751F-470F-9311-B4C19ADEE48C}" destId="{5B336D22-8E3C-4308-88C6-67B59488842A}" srcOrd="0" destOrd="0" presId="urn:microsoft.com/office/officeart/2005/8/layout/vList5"/>
    <dgm:cxn modelId="{F4D37D1A-3B68-4DAB-8C3D-A147333E0A60}" type="presOf" srcId="{09A4BD8D-0501-4173-985B-A194AA32BA7C}" destId="{D5466F21-0866-42EC-A2AB-BE8EF34D5AF7}" srcOrd="0" destOrd="0" presId="urn:microsoft.com/office/officeart/2005/8/layout/vList5"/>
    <dgm:cxn modelId="{4443A52C-E311-40C5-B7E9-7104DF420190}" type="presOf" srcId="{AE0591A8-62FF-43A5-AB39-79B5A99528B0}" destId="{327C3ACD-5C0F-403D-B4F4-DDE468AEA8F1}" srcOrd="0" destOrd="0" presId="urn:microsoft.com/office/officeart/2005/8/layout/vList5"/>
    <dgm:cxn modelId="{DD37D12E-B0C8-45B9-991C-03F647B6B2D9}" srcId="{EE5314F9-C7E0-4304-90A8-A29E9E1F0C12}" destId="{5C26E869-22E7-42BB-A36E-B122A1820670}" srcOrd="1" destOrd="0" parTransId="{FAF3A1A3-6A9C-4265-93D3-9575B8B653A4}" sibTransId="{328B8020-0281-4804-B15D-AD5B8BB4A032}"/>
    <dgm:cxn modelId="{1ABEB733-AC7F-4743-A58A-6609BD1ABCFF}" type="presOf" srcId="{361F043C-78CB-4CBF-95A2-A92E5502068B}" destId="{327C3ACD-5C0F-403D-B4F4-DDE468AEA8F1}" srcOrd="0" destOrd="1" presId="urn:microsoft.com/office/officeart/2005/8/layout/vList5"/>
    <dgm:cxn modelId="{E75AD337-457C-4B30-8321-C03228311D87}" srcId="{8328A2FD-386F-409F-AA01-7F0489AF9F05}" destId="{32C38271-68DD-410B-A3C5-03D86034C99C}" srcOrd="3" destOrd="0" parTransId="{0B840587-2F95-4D2C-9262-C564CC1CF713}" sibTransId="{D95A3A5F-598A-4378-8489-FAFB76338D3C}"/>
    <dgm:cxn modelId="{AF4D634C-2085-4D53-BFFB-E619846E9188}" srcId="{09A4BD8D-0501-4173-985B-A194AA32BA7C}" destId="{AE0591A8-62FF-43A5-AB39-79B5A99528B0}" srcOrd="0" destOrd="0" parTransId="{511C3037-84BD-459D-9E15-98D87D1BD9B0}" sibTransId="{05203CC8-652B-4DAE-BFF7-8A9D76A0A516}"/>
    <dgm:cxn modelId="{D5C9EA53-2667-4690-9860-10F45E65D176}" srcId="{09A4BD8D-0501-4173-985B-A194AA32BA7C}" destId="{361F043C-78CB-4CBF-95A2-A92E5502068B}" srcOrd="1" destOrd="0" parTransId="{7CC1AADB-96E6-41DF-A519-F85C700050A4}" sibTransId="{B2177481-832F-4B52-AA9C-947E0767B57E}"/>
    <dgm:cxn modelId="{4D5CC778-852B-48DD-AD05-C4E3A002F09D}" srcId="{8328A2FD-386F-409F-AA01-7F0489AF9F05}" destId="{EE5314F9-C7E0-4304-90A8-A29E9E1F0C12}" srcOrd="1" destOrd="0" parTransId="{A11F73F8-E56A-45C4-9950-8D4F0398831F}" sibTransId="{3DC3B400-79D0-4144-B447-FD66D57A9040}"/>
    <dgm:cxn modelId="{A7D9A18D-87F4-4ED2-8A3F-F074CAE7AED4}" type="presOf" srcId="{EE5314F9-C7E0-4304-90A8-A29E9E1F0C12}" destId="{5FC29C28-9B52-4670-9316-3111BAB83652}" srcOrd="0" destOrd="0" presId="urn:microsoft.com/office/officeart/2005/8/layout/vList5"/>
    <dgm:cxn modelId="{11599298-0CAB-401C-B147-64066B639A50}" srcId="{EE5314F9-C7E0-4304-90A8-A29E9E1F0C12}" destId="{784C43D7-8EEC-4AD2-BD00-0A0E02D94252}" srcOrd="0" destOrd="0" parTransId="{E6C4CA0C-6C0D-47FA-B168-0422BE010C8D}" sibTransId="{0A7A6089-64FC-412C-9AF6-338334AE2004}"/>
    <dgm:cxn modelId="{4893BD98-4975-48E9-A178-77E0CB028D99}" srcId="{EE5314F9-C7E0-4304-90A8-A29E9E1F0C12}" destId="{D40C93F9-A117-4408-816C-E796FAAD449E}" srcOrd="2" destOrd="0" parTransId="{90CE77AA-4E5C-4E5C-89AF-B9664D969D2B}" sibTransId="{049ABB76-7D23-417A-AB3B-46BD3A724AC6}"/>
    <dgm:cxn modelId="{0B4E06AE-D702-43E8-867D-EA1671C7F6EA}" type="presOf" srcId="{D40C93F9-A117-4408-816C-E796FAAD449E}" destId="{5B794C30-3CAC-45D3-AFBD-EC346CA56F67}" srcOrd="0" destOrd="2" presId="urn:microsoft.com/office/officeart/2005/8/layout/vList5"/>
    <dgm:cxn modelId="{15AB7DAE-1485-4AB6-BC47-6A4BCB00731A}" type="presOf" srcId="{784C43D7-8EEC-4AD2-BD00-0A0E02D94252}" destId="{5B794C30-3CAC-45D3-AFBD-EC346CA56F67}" srcOrd="0" destOrd="0" presId="urn:microsoft.com/office/officeart/2005/8/layout/vList5"/>
    <dgm:cxn modelId="{FCD828B0-479F-4281-B817-66665E8A1903}" srcId="{8328A2FD-386F-409F-AA01-7F0489AF9F05}" destId="{3E998E74-751F-470F-9311-B4C19ADEE48C}" srcOrd="2" destOrd="0" parTransId="{934B14A3-A895-475B-A03F-8A0BB49EA431}" sibTransId="{FA7202CF-748D-441D-94E4-A192BAB0563B}"/>
    <dgm:cxn modelId="{BC1496C5-2DFF-473D-9521-E4450B8DDF60}" srcId="{8328A2FD-386F-409F-AA01-7F0489AF9F05}" destId="{09A4BD8D-0501-4173-985B-A194AA32BA7C}" srcOrd="0" destOrd="0" parTransId="{0F95B7ED-FD16-4181-AA14-86978AC3B994}" sibTransId="{ADB6368F-FF63-4A01-A6B6-A101F868BD67}"/>
    <dgm:cxn modelId="{22BB7DCF-C2CB-4953-B907-F4D067C906A8}" type="presOf" srcId="{5C26E869-22E7-42BB-A36E-B122A1820670}" destId="{5B794C30-3CAC-45D3-AFBD-EC346CA56F67}" srcOrd="0" destOrd="1" presId="urn:microsoft.com/office/officeart/2005/8/layout/vList5"/>
    <dgm:cxn modelId="{08249DDC-0D83-476B-B7C8-9F62BE052324}" type="presOf" srcId="{32C38271-68DD-410B-A3C5-03D86034C99C}" destId="{408F1A8F-6D02-4D96-9C03-CB1F009BDA2E}" srcOrd="0" destOrd="0" presId="urn:microsoft.com/office/officeart/2005/8/layout/vList5"/>
    <dgm:cxn modelId="{EF901BCA-77F9-4923-BFDD-64787D43BA2A}" type="presParOf" srcId="{46D1E54C-F018-495C-82C6-4A94AD4F615F}" destId="{CB2C9565-E4B5-4F57-9C15-65B61FF8EF9E}" srcOrd="0" destOrd="0" presId="urn:microsoft.com/office/officeart/2005/8/layout/vList5"/>
    <dgm:cxn modelId="{6823E95B-84C0-4C9F-B3E3-F20EAB1B40B5}" type="presParOf" srcId="{CB2C9565-E4B5-4F57-9C15-65B61FF8EF9E}" destId="{D5466F21-0866-42EC-A2AB-BE8EF34D5AF7}" srcOrd="0" destOrd="0" presId="urn:microsoft.com/office/officeart/2005/8/layout/vList5"/>
    <dgm:cxn modelId="{A373D30D-4854-4B92-B50D-E8BC9701B866}" type="presParOf" srcId="{CB2C9565-E4B5-4F57-9C15-65B61FF8EF9E}" destId="{327C3ACD-5C0F-403D-B4F4-DDE468AEA8F1}" srcOrd="1" destOrd="0" presId="urn:microsoft.com/office/officeart/2005/8/layout/vList5"/>
    <dgm:cxn modelId="{035B19ED-9BE6-431E-8A11-0E60D5926000}" type="presParOf" srcId="{46D1E54C-F018-495C-82C6-4A94AD4F615F}" destId="{FD92B8B4-6359-46B6-B59C-281778021E5F}" srcOrd="1" destOrd="0" presId="urn:microsoft.com/office/officeart/2005/8/layout/vList5"/>
    <dgm:cxn modelId="{963EC0FE-FC31-447E-B3EA-50641EFB5880}" type="presParOf" srcId="{46D1E54C-F018-495C-82C6-4A94AD4F615F}" destId="{510B9AE9-FC02-4F56-8D83-D3D8CF64A527}" srcOrd="2" destOrd="0" presId="urn:microsoft.com/office/officeart/2005/8/layout/vList5"/>
    <dgm:cxn modelId="{55F346C0-7C6E-4562-8FE1-94B79FD83CB4}" type="presParOf" srcId="{510B9AE9-FC02-4F56-8D83-D3D8CF64A527}" destId="{5FC29C28-9B52-4670-9316-3111BAB83652}" srcOrd="0" destOrd="0" presId="urn:microsoft.com/office/officeart/2005/8/layout/vList5"/>
    <dgm:cxn modelId="{B34A796A-C11A-42D0-B2A5-93224AE90542}" type="presParOf" srcId="{510B9AE9-FC02-4F56-8D83-D3D8CF64A527}" destId="{5B794C30-3CAC-45D3-AFBD-EC346CA56F67}" srcOrd="1" destOrd="0" presId="urn:microsoft.com/office/officeart/2005/8/layout/vList5"/>
    <dgm:cxn modelId="{0475FCAB-3891-48A7-B384-98701BBCF13C}" type="presParOf" srcId="{46D1E54C-F018-495C-82C6-4A94AD4F615F}" destId="{021EC655-0CBD-4D34-9A65-DA5B55F50830}" srcOrd="3" destOrd="0" presId="urn:microsoft.com/office/officeart/2005/8/layout/vList5"/>
    <dgm:cxn modelId="{BDC55713-3655-4E06-9393-47141863B72F}" type="presParOf" srcId="{46D1E54C-F018-495C-82C6-4A94AD4F615F}" destId="{DBD3047E-9EAC-4133-8602-44AE01BEDAF9}" srcOrd="4" destOrd="0" presId="urn:microsoft.com/office/officeart/2005/8/layout/vList5"/>
    <dgm:cxn modelId="{67C70F3E-5BAA-402E-B4CF-87664FF55AE3}" type="presParOf" srcId="{DBD3047E-9EAC-4133-8602-44AE01BEDAF9}" destId="{5B336D22-8E3C-4308-88C6-67B59488842A}" srcOrd="0" destOrd="0" presId="urn:microsoft.com/office/officeart/2005/8/layout/vList5"/>
    <dgm:cxn modelId="{9DBC6214-6F64-4FBA-8ACC-178752269F4E}" type="presParOf" srcId="{46D1E54C-F018-495C-82C6-4A94AD4F615F}" destId="{B082B7E5-F1D9-4E0F-B06E-328A1731A744}" srcOrd="5" destOrd="0" presId="urn:microsoft.com/office/officeart/2005/8/layout/vList5"/>
    <dgm:cxn modelId="{F401E8CD-02B1-4633-80EE-FD09D6154570}" type="presParOf" srcId="{46D1E54C-F018-495C-82C6-4A94AD4F615F}" destId="{9B9FE764-DE60-4E17-AFEF-4A3C8678CCBF}" srcOrd="6" destOrd="0" presId="urn:microsoft.com/office/officeart/2005/8/layout/vList5"/>
    <dgm:cxn modelId="{FC584E64-C8FA-4E6D-A6D3-B8061B0625B0}" type="presParOf" srcId="{9B9FE764-DE60-4E17-AFEF-4A3C8678CCBF}" destId="{408F1A8F-6D02-4D96-9C03-CB1F009BDA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23BEF-D7B5-4F38-ADDB-0F0940F6F9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8FBD49-4D2B-4637-8DF8-7B85F2591C6A}">
      <dgm:prSet/>
      <dgm:spPr/>
      <dgm:t>
        <a:bodyPr/>
        <a:lstStyle/>
        <a:p>
          <a:r>
            <a:rPr lang="cs-CZ"/>
            <a:t>Kratší tradice než ve světě – v Čs. nebyla geografie průmyslu dlouho vyčleněna jako samostatná disciplína</a:t>
          </a:r>
          <a:endParaRPr lang="en-US"/>
        </a:p>
      </dgm:t>
    </dgm:pt>
    <dgm:pt modelId="{42C926CA-55CF-4E6B-A7EB-B50D4E34E14C}" type="parTrans" cxnId="{3C0ADABD-DC71-4A52-871E-279F7436E247}">
      <dgm:prSet/>
      <dgm:spPr/>
      <dgm:t>
        <a:bodyPr/>
        <a:lstStyle/>
        <a:p>
          <a:endParaRPr lang="en-US"/>
        </a:p>
      </dgm:t>
    </dgm:pt>
    <dgm:pt modelId="{A838AB2C-EAD1-46F1-8205-DA5AB944A7D6}" type="sibTrans" cxnId="{3C0ADABD-DC71-4A52-871E-279F7436E247}">
      <dgm:prSet/>
      <dgm:spPr/>
      <dgm:t>
        <a:bodyPr/>
        <a:lstStyle/>
        <a:p>
          <a:endParaRPr lang="en-US"/>
        </a:p>
      </dgm:t>
    </dgm:pt>
    <dgm:pt modelId="{91D949A4-DB17-4C4B-99F9-89777A443944}">
      <dgm:prSet/>
      <dgm:spPr/>
      <dgm:t>
        <a:bodyPr/>
        <a:lstStyle/>
        <a:p>
          <a:r>
            <a:rPr lang="cs-CZ"/>
            <a:t>Počátky až v 50. letech 20. stol. </a:t>
          </a:r>
          <a:endParaRPr lang="en-US"/>
        </a:p>
      </dgm:t>
    </dgm:pt>
    <dgm:pt modelId="{588F0CCE-AE4F-4CF6-BB95-5B5FB94016A9}" type="parTrans" cxnId="{8FB97C98-13F3-4607-B29D-C218FCE95858}">
      <dgm:prSet/>
      <dgm:spPr/>
      <dgm:t>
        <a:bodyPr/>
        <a:lstStyle/>
        <a:p>
          <a:endParaRPr lang="en-US"/>
        </a:p>
      </dgm:t>
    </dgm:pt>
    <dgm:pt modelId="{5A83F29F-0765-4A84-8E03-CAFECC70C881}" type="sibTrans" cxnId="{8FB97C98-13F3-4607-B29D-C218FCE95858}">
      <dgm:prSet/>
      <dgm:spPr/>
      <dgm:t>
        <a:bodyPr/>
        <a:lstStyle/>
        <a:p>
          <a:endParaRPr lang="en-US"/>
        </a:p>
      </dgm:t>
    </dgm:pt>
    <dgm:pt modelId="{317386EE-9ED4-4C28-9989-EAA955EEB575}">
      <dgm:prSet/>
      <dgm:spPr/>
      <dgm:t>
        <a:bodyPr/>
        <a:lstStyle/>
        <a:p>
          <a:r>
            <a:rPr lang="cs-CZ"/>
            <a:t>1958 - K. Ivanička – Předmět, metódy a vývinové směry geografie priemyslu</a:t>
          </a:r>
          <a:endParaRPr lang="en-US"/>
        </a:p>
      </dgm:t>
    </dgm:pt>
    <dgm:pt modelId="{E46E600E-237E-45C2-A2A0-A223FAE98298}" type="parTrans" cxnId="{2B2D5D4A-90D9-4F10-B77F-2F059647543C}">
      <dgm:prSet/>
      <dgm:spPr/>
      <dgm:t>
        <a:bodyPr/>
        <a:lstStyle/>
        <a:p>
          <a:endParaRPr lang="en-US"/>
        </a:p>
      </dgm:t>
    </dgm:pt>
    <dgm:pt modelId="{C866AED5-D3B6-4EED-96FD-8959BB8A7CC5}" type="sibTrans" cxnId="{2B2D5D4A-90D9-4F10-B77F-2F059647543C}">
      <dgm:prSet/>
      <dgm:spPr/>
      <dgm:t>
        <a:bodyPr/>
        <a:lstStyle/>
        <a:p>
          <a:endParaRPr lang="en-US"/>
        </a:p>
      </dgm:t>
    </dgm:pt>
    <dgm:pt modelId="{C6EFEB24-8991-4A7F-B33E-5382126AC960}">
      <dgm:prSet/>
      <dgm:spPr/>
      <dgm:t>
        <a:bodyPr/>
        <a:lstStyle/>
        <a:p>
          <a:r>
            <a:rPr lang="cs-CZ"/>
            <a:t>Hospodářská geografie ovlivněna společenskými změnami po 2. světové válce – vliv sovětských přístupů, která na malé území Čs. byly těžko aplikovatelné =&gt; větší vliv polská geografie</a:t>
          </a:r>
          <a:endParaRPr lang="en-US"/>
        </a:p>
      </dgm:t>
    </dgm:pt>
    <dgm:pt modelId="{2B12AE1C-4381-4537-8DB8-0A504CBC7DE8}" type="parTrans" cxnId="{C37CEEBD-38D3-4CF3-BD7D-41DF319472CC}">
      <dgm:prSet/>
      <dgm:spPr/>
      <dgm:t>
        <a:bodyPr/>
        <a:lstStyle/>
        <a:p>
          <a:endParaRPr lang="en-US"/>
        </a:p>
      </dgm:t>
    </dgm:pt>
    <dgm:pt modelId="{E32229EF-2884-421F-875C-8E86D3916FA2}" type="sibTrans" cxnId="{C37CEEBD-38D3-4CF3-BD7D-41DF319472CC}">
      <dgm:prSet/>
      <dgm:spPr/>
      <dgm:t>
        <a:bodyPr/>
        <a:lstStyle/>
        <a:p>
          <a:endParaRPr lang="en-US"/>
        </a:p>
      </dgm:t>
    </dgm:pt>
    <dgm:pt modelId="{39081E65-555A-42BD-9678-9EA71FE68E67}">
      <dgm:prSet/>
      <dgm:spPr/>
      <dgm:t>
        <a:bodyPr/>
        <a:lstStyle/>
        <a:p>
          <a:r>
            <a:rPr lang="cs-CZ"/>
            <a:t>Ekonomická geografie pojímána spíše jako jeden široký obor, studie z g. průmyslu ojedinělé</a:t>
          </a:r>
          <a:endParaRPr lang="en-US"/>
        </a:p>
      </dgm:t>
    </dgm:pt>
    <dgm:pt modelId="{9BD6C0B5-FA88-45DB-A284-07F9E61DF161}" type="parTrans" cxnId="{55EEF78C-30A3-41D2-BFAF-DAF7AA355B39}">
      <dgm:prSet/>
      <dgm:spPr/>
      <dgm:t>
        <a:bodyPr/>
        <a:lstStyle/>
        <a:p>
          <a:endParaRPr lang="en-US"/>
        </a:p>
      </dgm:t>
    </dgm:pt>
    <dgm:pt modelId="{AA549252-93DE-42D1-9A49-BDE0C7E4F7D7}" type="sibTrans" cxnId="{55EEF78C-30A3-41D2-BFAF-DAF7AA355B39}">
      <dgm:prSet/>
      <dgm:spPr/>
      <dgm:t>
        <a:bodyPr/>
        <a:lstStyle/>
        <a:p>
          <a:endParaRPr lang="en-US"/>
        </a:p>
      </dgm:t>
    </dgm:pt>
    <dgm:pt modelId="{1EF78338-1683-4D17-B70C-DF99AE019781}">
      <dgm:prSet/>
      <dgm:spPr/>
      <dgm:t>
        <a:bodyPr/>
        <a:lstStyle/>
        <a:p>
          <a:r>
            <a:rPr lang="cs-CZ"/>
            <a:t>1963 – vznik geografického ústavu ČSAV, vypracování Atlasu ČSSR – zpracováno 58 map s průmyslovou tematikou -&gt; předpoklad pro rozvoj g. průmyslu</a:t>
          </a:r>
          <a:endParaRPr lang="en-US"/>
        </a:p>
      </dgm:t>
    </dgm:pt>
    <dgm:pt modelId="{99E9B386-8CC9-4E06-98EF-4373966E88FC}" type="parTrans" cxnId="{1E806375-11AF-4369-AE49-04CE48EAD335}">
      <dgm:prSet/>
      <dgm:spPr/>
      <dgm:t>
        <a:bodyPr/>
        <a:lstStyle/>
        <a:p>
          <a:endParaRPr lang="en-US"/>
        </a:p>
      </dgm:t>
    </dgm:pt>
    <dgm:pt modelId="{D7B91775-CD15-470E-9E1A-AAE22E890D9C}" type="sibTrans" cxnId="{1E806375-11AF-4369-AE49-04CE48EAD335}">
      <dgm:prSet/>
      <dgm:spPr/>
      <dgm:t>
        <a:bodyPr/>
        <a:lstStyle/>
        <a:p>
          <a:endParaRPr lang="en-US"/>
        </a:p>
      </dgm:t>
    </dgm:pt>
    <dgm:pt modelId="{C21CEDF3-C38A-4F3B-AB5C-AF08F5B58D65}">
      <dgm:prSet/>
      <dgm:spPr/>
      <dgm:t>
        <a:bodyPr/>
        <a:lstStyle/>
        <a:p>
          <a:r>
            <a:rPr lang="cs-CZ"/>
            <a:t>60. léta:</a:t>
          </a:r>
          <a:endParaRPr lang="en-US"/>
        </a:p>
      </dgm:t>
    </dgm:pt>
    <dgm:pt modelId="{B57FE89F-5C57-4C13-9430-513411AC7154}" type="parTrans" cxnId="{903EF4BB-06A3-47CA-A3ED-90F8D1F72BCF}">
      <dgm:prSet/>
      <dgm:spPr/>
      <dgm:t>
        <a:bodyPr/>
        <a:lstStyle/>
        <a:p>
          <a:endParaRPr lang="en-US"/>
        </a:p>
      </dgm:t>
    </dgm:pt>
    <dgm:pt modelId="{4FCAD548-C39C-4F55-9E9E-BD7967021049}" type="sibTrans" cxnId="{903EF4BB-06A3-47CA-A3ED-90F8D1F72BCF}">
      <dgm:prSet/>
      <dgm:spPr/>
      <dgm:t>
        <a:bodyPr/>
        <a:lstStyle/>
        <a:p>
          <a:endParaRPr lang="en-US"/>
        </a:p>
      </dgm:t>
    </dgm:pt>
    <dgm:pt modelId="{988363FB-0413-44B9-B658-85B6FD7B1860}">
      <dgm:prSet/>
      <dgm:spPr/>
      <dgm:t>
        <a:bodyPr/>
        <a:lstStyle/>
        <a:p>
          <a:r>
            <a:rPr lang="cs-CZ"/>
            <a:t>řada statí věnovaných g. průmyslu</a:t>
          </a:r>
          <a:endParaRPr lang="en-US"/>
        </a:p>
      </dgm:t>
    </dgm:pt>
    <dgm:pt modelId="{10BF6BCA-6510-49DD-80DE-0BA2E59181AC}" type="parTrans" cxnId="{C4E479AE-0A45-4F51-B4E1-52F1AE3EBEF5}">
      <dgm:prSet/>
      <dgm:spPr/>
      <dgm:t>
        <a:bodyPr/>
        <a:lstStyle/>
        <a:p>
          <a:endParaRPr lang="en-US"/>
        </a:p>
      </dgm:t>
    </dgm:pt>
    <dgm:pt modelId="{9DD3F620-AAFD-480D-AD01-D8A9E50900EA}" type="sibTrans" cxnId="{C4E479AE-0A45-4F51-B4E1-52F1AE3EBEF5}">
      <dgm:prSet/>
      <dgm:spPr/>
      <dgm:t>
        <a:bodyPr/>
        <a:lstStyle/>
        <a:p>
          <a:endParaRPr lang="en-US"/>
        </a:p>
      </dgm:t>
    </dgm:pt>
    <dgm:pt modelId="{AD0701C6-6021-4494-B2B0-DF2C458D97D9}">
      <dgm:prSet/>
      <dgm:spPr/>
      <dgm:t>
        <a:bodyPr/>
        <a:lstStyle/>
        <a:p>
          <a:r>
            <a:rPr lang="cs-CZ"/>
            <a:t>Silné středisko g. průmyslu – ZČU Plzeň – L. Mištera</a:t>
          </a:r>
          <a:endParaRPr lang="en-US"/>
        </a:p>
      </dgm:t>
    </dgm:pt>
    <dgm:pt modelId="{2B20E681-AEA7-428E-848F-8C6474D3AE22}" type="parTrans" cxnId="{07F4180B-25C4-464D-9D53-6AAD0D4217C0}">
      <dgm:prSet/>
      <dgm:spPr/>
      <dgm:t>
        <a:bodyPr/>
        <a:lstStyle/>
        <a:p>
          <a:endParaRPr lang="en-US"/>
        </a:p>
      </dgm:t>
    </dgm:pt>
    <dgm:pt modelId="{B46316BF-B5DD-4B9F-8E79-D5E5342E67A7}" type="sibTrans" cxnId="{07F4180B-25C4-464D-9D53-6AAD0D4217C0}">
      <dgm:prSet/>
      <dgm:spPr/>
      <dgm:t>
        <a:bodyPr/>
        <a:lstStyle/>
        <a:p>
          <a:endParaRPr lang="en-US"/>
        </a:p>
      </dgm:t>
    </dgm:pt>
    <dgm:pt modelId="{A4B32757-030E-458E-96DF-A3FBEBA9597E}">
      <dgm:prSet/>
      <dgm:spPr/>
      <dgm:t>
        <a:bodyPr/>
        <a:lstStyle/>
        <a:p>
          <a:r>
            <a:rPr lang="cs-CZ"/>
            <a:t>UK – J. Brinke</a:t>
          </a:r>
          <a:endParaRPr lang="en-US"/>
        </a:p>
      </dgm:t>
    </dgm:pt>
    <dgm:pt modelId="{875ACFE3-9DFF-452C-8DC4-3395BC290693}" type="parTrans" cxnId="{ECC5C814-4129-40EE-BE02-06241DB5BE4F}">
      <dgm:prSet/>
      <dgm:spPr/>
      <dgm:t>
        <a:bodyPr/>
        <a:lstStyle/>
        <a:p>
          <a:endParaRPr lang="en-US"/>
        </a:p>
      </dgm:t>
    </dgm:pt>
    <dgm:pt modelId="{0FD6E327-7049-4DFB-85FD-09CB74600B58}" type="sibTrans" cxnId="{ECC5C814-4129-40EE-BE02-06241DB5BE4F}">
      <dgm:prSet/>
      <dgm:spPr/>
      <dgm:t>
        <a:bodyPr/>
        <a:lstStyle/>
        <a:p>
          <a:endParaRPr lang="en-US"/>
        </a:p>
      </dgm:t>
    </dgm:pt>
    <dgm:pt modelId="{2F18B3BD-810B-43D0-ADDF-8D61BF30421F}">
      <dgm:prSet/>
      <dgm:spPr/>
      <dgm:t>
        <a:bodyPr/>
        <a:lstStyle/>
        <a:p>
          <a:r>
            <a:rPr lang="cs-CZ"/>
            <a:t>VŠE – M. Blažek, L. Skokan</a:t>
          </a:r>
          <a:endParaRPr lang="en-US"/>
        </a:p>
      </dgm:t>
    </dgm:pt>
    <dgm:pt modelId="{5C9750DE-3FFC-487B-8113-EA1EE2F460DA}" type="parTrans" cxnId="{6A6DAB4F-4872-4FE9-ACCE-F01A4DFDB1DF}">
      <dgm:prSet/>
      <dgm:spPr/>
      <dgm:t>
        <a:bodyPr/>
        <a:lstStyle/>
        <a:p>
          <a:endParaRPr lang="en-US"/>
        </a:p>
      </dgm:t>
    </dgm:pt>
    <dgm:pt modelId="{84EDF238-7BDB-4B9D-9CD5-09F1A7B1B72D}" type="sibTrans" cxnId="{6A6DAB4F-4872-4FE9-ACCE-F01A4DFDB1DF}">
      <dgm:prSet/>
      <dgm:spPr/>
      <dgm:t>
        <a:bodyPr/>
        <a:lstStyle/>
        <a:p>
          <a:endParaRPr lang="en-US"/>
        </a:p>
      </dgm:t>
    </dgm:pt>
    <dgm:pt modelId="{0AA28284-44EF-4A96-BA52-BB3A59927E8D}" type="pres">
      <dgm:prSet presAssocID="{57423BEF-D7B5-4F38-ADDB-0F0940F6F900}" presName="root" presStyleCnt="0">
        <dgm:presLayoutVars>
          <dgm:dir/>
          <dgm:resizeHandles val="exact"/>
        </dgm:presLayoutVars>
      </dgm:prSet>
      <dgm:spPr/>
    </dgm:pt>
    <dgm:pt modelId="{1307F769-0614-4560-BF0A-5AE2D7748C3C}" type="pres">
      <dgm:prSet presAssocID="{AB8FBD49-4D2B-4637-8DF8-7B85F2591C6A}" presName="compNode" presStyleCnt="0"/>
      <dgm:spPr/>
    </dgm:pt>
    <dgm:pt modelId="{07F7EE92-BF10-4F6B-9322-DD080FD50D1A}" type="pres">
      <dgm:prSet presAssocID="{AB8FBD49-4D2B-4637-8DF8-7B85F2591C6A}" presName="bgRect" presStyleLbl="bgShp" presStyleIdx="0" presStyleCnt="5"/>
      <dgm:spPr/>
    </dgm:pt>
    <dgm:pt modelId="{B803B769-300E-421C-9DCF-DA1CC02E65C7}" type="pres">
      <dgm:prSet presAssocID="{AB8FBD49-4D2B-4637-8DF8-7B85F2591C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36C194B-2520-4C6A-9DCA-4E9CB12AD3A0}" type="pres">
      <dgm:prSet presAssocID="{AB8FBD49-4D2B-4637-8DF8-7B85F2591C6A}" presName="spaceRect" presStyleCnt="0"/>
      <dgm:spPr/>
    </dgm:pt>
    <dgm:pt modelId="{44D8F237-AF16-4566-BF3F-2E4A8123E52B}" type="pres">
      <dgm:prSet presAssocID="{AB8FBD49-4D2B-4637-8DF8-7B85F2591C6A}" presName="parTx" presStyleLbl="revTx" presStyleIdx="0" presStyleCnt="7">
        <dgm:presLayoutVars>
          <dgm:chMax val="0"/>
          <dgm:chPref val="0"/>
        </dgm:presLayoutVars>
      </dgm:prSet>
      <dgm:spPr/>
    </dgm:pt>
    <dgm:pt modelId="{A3161A53-4C1E-4779-BB7D-6CF2435020CD}" type="pres">
      <dgm:prSet presAssocID="{AB8FBD49-4D2B-4637-8DF8-7B85F2591C6A}" presName="desTx" presStyleLbl="revTx" presStyleIdx="1" presStyleCnt="7">
        <dgm:presLayoutVars/>
      </dgm:prSet>
      <dgm:spPr/>
    </dgm:pt>
    <dgm:pt modelId="{86EE3537-570D-436B-9A28-10F53A0DDB69}" type="pres">
      <dgm:prSet presAssocID="{A838AB2C-EAD1-46F1-8205-DA5AB944A7D6}" presName="sibTrans" presStyleCnt="0"/>
      <dgm:spPr/>
    </dgm:pt>
    <dgm:pt modelId="{F825A0C4-3FA5-4B5D-B93E-90F658C69428}" type="pres">
      <dgm:prSet presAssocID="{C6EFEB24-8991-4A7F-B33E-5382126AC960}" presName="compNode" presStyleCnt="0"/>
      <dgm:spPr/>
    </dgm:pt>
    <dgm:pt modelId="{47D1590B-342E-45E2-A745-0647D1F424CD}" type="pres">
      <dgm:prSet presAssocID="{C6EFEB24-8991-4A7F-B33E-5382126AC960}" presName="bgRect" presStyleLbl="bgShp" presStyleIdx="1" presStyleCnt="5"/>
      <dgm:spPr/>
    </dgm:pt>
    <dgm:pt modelId="{621F9688-D9D4-4153-8143-C1BC3E200407}" type="pres">
      <dgm:prSet presAssocID="{C6EFEB24-8991-4A7F-B33E-5382126AC96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79F6DB9-1E44-4CD3-8E55-A81E6B549F07}" type="pres">
      <dgm:prSet presAssocID="{C6EFEB24-8991-4A7F-B33E-5382126AC960}" presName="spaceRect" presStyleCnt="0"/>
      <dgm:spPr/>
    </dgm:pt>
    <dgm:pt modelId="{EBCDFAB7-3D54-4B7C-ACA1-3D969AEAA7CE}" type="pres">
      <dgm:prSet presAssocID="{C6EFEB24-8991-4A7F-B33E-5382126AC960}" presName="parTx" presStyleLbl="revTx" presStyleIdx="2" presStyleCnt="7">
        <dgm:presLayoutVars>
          <dgm:chMax val="0"/>
          <dgm:chPref val="0"/>
        </dgm:presLayoutVars>
      </dgm:prSet>
      <dgm:spPr/>
    </dgm:pt>
    <dgm:pt modelId="{2F59C1F4-AE88-4092-B32B-793A70534BFD}" type="pres">
      <dgm:prSet presAssocID="{E32229EF-2884-421F-875C-8E86D3916FA2}" presName="sibTrans" presStyleCnt="0"/>
      <dgm:spPr/>
    </dgm:pt>
    <dgm:pt modelId="{52F970AC-E049-46DD-B921-BCFF3161F3CC}" type="pres">
      <dgm:prSet presAssocID="{39081E65-555A-42BD-9678-9EA71FE68E67}" presName="compNode" presStyleCnt="0"/>
      <dgm:spPr/>
    </dgm:pt>
    <dgm:pt modelId="{FC20084F-CAFA-4F95-B033-FCED74470182}" type="pres">
      <dgm:prSet presAssocID="{39081E65-555A-42BD-9678-9EA71FE68E67}" presName="bgRect" presStyleLbl="bgShp" presStyleIdx="2" presStyleCnt="5"/>
      <dgm:spPr/>
    </dgm:pt>
    <dgm:pt modelId="{6BC34652-EFF8-451C-8AB9-F89B1702604D}" type="pres">
      <dgm:prSet presAssocID="{39081E65-555A-42BD-9678-9EA71FE68E6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5E58FD2-BBC2-497B-B329-46255944775D}" type="pres">
      <dgm:prSet presAssocID="{39081E65-555A-42BD-9678-9EA71FE68E67}" presName="spaceRect" presStyleCnt="0"/>
      <dgm:spPr/>
    </dgm:pt>
    <dgm:pt modelId="{5F5B5795-37FB-4AB8-A872-07D9827AC274}" type="pres">
      <dgm:prSet presAssocID="{39081E65-555A-42BD-9678-9EA71FE68E67}" presName="parTx" presStyleLbl="revTx" presStyleIdx="3" presStyleCnt="7">
        <dgm:presLayoutVars>
          <dgm:chMax val="0"/>
          <dgm:chPref val="0"/>
        </dgm:presLayoutVars>
      </dgm:prSet>
      <dgm:spPr/>
    </dgm:pt>
    <dgm:pt modelId="{ED2A7F48-A2DD-4767-A2E7-B887F7B121E5}" type="pres">
      <dgm:prSet presAssocID="{AA549252-93DE-42D1-9A49-BDE0C7E4F7D7}" presName="sibTrans" presStyleCnt="0"/>
      <dgm:spPr/>
    </dgm:pt>
    <dgm:pt modelId="{BD707B09-8C19-4BAD-84A7-04F2A3266568}" type="pres">
      <dgm:prSet presAssocID="{1EF78338-1683-4D17-B70C-DF99AE019781}" presName="compNode" presStyleCnt="0"/>
      <dgm:spPr/>
    </dgm:pt>
    <dgm:pt modelId="{AEDE9324-04F7-4B5A-B1B6-CB93C537DFD0}" type="pres">
      <dgm:prSet presAssocID="{1EF78338-1683-4D17-B70C-DF99AE019781}" presName="bgRect" presStyleLbl="bgShp" presStyleIdx="3" presStyleCnt="5"/>
      <dgm:spPr/>
    </dgm:pt>
    <dgm:pt modelId="{DCD0072E-3830-43CA-8853-5745FBA83CBB}" type="pres">
      <dgm:prSet presAssocID="{1EF78338-1683-4D17-B70C-DF99AE01978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4E540918-7FB3-45B3-90CD-32C3FDD6CE14}" type="pres">
      <dgm:prSet presAssocID="{1EF78338-1683-4D17-B70C-DF99AE019781}" presName="spaceRect" presStyleCnt="0"/>
      <dgm:spPr/>
    </dgm:pt>
    <dgm:pt modelId="{76082A92-5497-4BC9-BA7C-493E642647ED}" type="pres">
      <dgm:prSet presAssocID="{1EF78338-1683-4D17-B70C-DF99AE019781}" presName="parTx" presStyleLbl="revTx" presStyleIdx="4" presStyleCnt="7">
        <dgm:presLayoutVars>
          <dgm:chMax val="0"/>
          <dgm:chPref val="0"/>
        </dgm:presLayoutVars>
      </dgm:prSet>
      <dgm:spPr/>
    </dgm:pt>
    <dgm:pt modelId="{CF5AD24D-72C5-4004-B471-36D6BB6A995E}" type="pres">
      <dgm:prSet presAssocID="{D7B91775-CD15-470E-9E1A-AAE22E890D9C}" presName="sibTrans" presStyleCnt="0"/>
      <dgm:spPr/>
    </dgm:pt>
    <dgm:pt modelId="{D2D9B0F8-0559-40D0-B6AE-65BB2C58BC91}" type="pres">
      <dgm:prSet presAssocID="{C21CEDF3-C38A-4F3B-AB5C-AF08F5B58D65}" presName="compNode" presStyleCnt="0"/>
      <dgm:spPr/>
    </dgm:pt>
    <dgm:pt modelId="{92F44DD7-A552-4488-BFEC-5AB9AD385B76}" type="pres">
      <dgm:prSet presAssocID="{C21CEDF3-C38A-4F3B-AB5C-AF08F5B58D65}" presName="bgRect" presStyleLbl="bgShp" presStyleIdx="4" presStyleCnt="5"/>
      <dgm:spPr/>
    </dgm:pt>
    <dgm:pt modelId="{AEF1D785-2DF7-416D-9682-A86CF0CB60C6}" type="pres">
      <dgm:prSet presAssocID="{C21CEDF3-C38A-4F3B-AB5C-AF08F5B58D6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542F610-26B1-40C2-B00C-09E679B10FBB}" type="pres">
      <dgm:prSet presAssocID="{C21CEDF3-C38A-4F3B-AB5C-AF08F5B58D65}" presName="spaceRect" presStyleCnt="0"/>
      <dgm:spPr/>
    </dgm:pt>
    <dgm:pt modelId="{2936EF88-8F7C-40DD-8AC8-56758A374AE4}" type="pres">
      <dgm:prSet presAssocID="{C21CEDF3-C38A-4F3B-AB5C-AF08F5B58D65}" presName="parTx" presStyleLbl="revTx" presStyleIdx="5" presStyleCnt="7">
        <dgm:presLayoutVars>
          <dgm:chMax val="0"/>
          <dgm:chPref val="0"/>
        </dgm:presLayoutVars>
      </dgm:prSet>
      <dgm:spPr/>
    </dgm:pt>
    <dgm:pt modelId="{6D67E46D-8CB5-4D44-AC84-E08FAEA1F5DE}" type="pres">
      <dgm:prSet presAssocID="{C21CEDF3-C38A-4F3B-AB5C-AF08F5B58D65}" presName="desTx" presStyleLbl="revTx" presStyleIdx="6" presStyleCnt="7">
        <dgm:presLayoutVars/>
      </dgm:prSet>
      <dgm:spPr/>
    </dgm:pt>
  </dgm:ptLst>
  <dgm:cxnLst>
    <dgm:cxn modelId="{07F4180B-25C4-464D-9D53-6AAD0D4217C0}" srcId="{C21CEDF3-C38A-4F3B-AB5C-AF08F5B58D65}" destId="{AD0701C6-6021-4494-B2B0-DF2C458D97D9}" srcOrd="1" destOrd="0" parTransId="{2B20E681-AEA7-428E-848F-8C6474D3AE22}" sibTransId="{B46316BF-B5DD-4B9F-8E79-D5E5342E67A7}"/>
    <dgm:cxn modelId="{ECC5C814-4129-40EE-BE02-06241DB5BE4F}" srcId="{C21CEDF3-C38A-4F3B-AB5C-AF08F5B58D65}" destId="{A4B32757-030E-458E-96DF-A3FBEBA9597E}" srcOrd="2" destOrd="0" parTransId="{875ACFE3-9DFF-452C-8DC4-3395BC290693}" sibTransId="{0FD6E327-7049-4DFB-85FD-09CB74600B58}"/>
    <dgm:cxn modelId="{7D165516-5803-4385-A1D9-ECBFCE3C66E1}" type="presOf" srcId="{39081E65-555A-42BD-9678-9EA71FE68E67}" destId="{5F5B5795-37FB-4AB8-A872-07D9827AC274}" srcOrd="0" destOrd="0" presId="urn:microsoft.com/office/officeart/2018/2/layout/IconVerticalSolidList"/>
    <dgm:cxn modelId="{0189D518-BA86-4B7A-BDB0-50B89877746D}" type="presOf" srcId="{91D949A4-DB17-4C4B-99F9-89777A443944}" destId="{A3161A53-4C1E-4779-BB7D-6CF2435020CD}" srcOrd="0" destOrd="0" presId="urn:microsoft.com/office/officeart/2018/2/layout/IconVerticalSolidList"/>
    <dgm:cxn modelId="{6A5D8441-DD5E-41CC-AFEC-F671B7C06F61}" type="presOf" srcId="{A4B32757-030E-458E-96DF-A3FBEBA9597E}" destId="{6D67E46D-8CB5-4D44-AC84-E08FAEA1F5DE}" srcOrd="0" destOrd="2" presId="urn:microsoft.com/office/officeart/2018/2/layout/IconVerticalSolidList"/>
    <dgm:cxn modelId="{A28CA965-9261-4AA4-8333-7FF65474B90E}" type="presOf" srcId="{AD0701C6-6021-4494-B2B0-DF2C458D97D9}" destId="{6D67E46D-8CB5-4D44-AC84-E08FAEA1F5DE}" srcOrd="0" destOrd="1" presId="urn:microsoft.com/office/officeart/2018/2/layout/IconVerticalSolidList"/>
    <dgm:cxn modelId="{9AABCA69-9F37-4084-B8FF-DDCD65450BC7}" type="presOf" srcId="{2F18B3BD-810B-43D0-ADDF-8D61BF30421F}" destId="{6D67E46D-8CB5-4D44-AC84-E08FAEA1F5DE}" srcOrd="0" destOrd="3" presId="urn:microsoft.com/office/officeart/2018/2/layout/IconVerticalSolidList"/>
    <dgm:cxn modelId="{2B2D5D4A-90D9-4F10-B77F-2F059647543C}" srcId="{AB8FBD49-4D2B-4637-8DF8-7B85F2591C6A}" destId="{317386EE-9ED4-4C28-9989-EAA955EEB575}" srcOrd="1" destOrd="0" parTransId="{E46E600E-237E-45C2-A2A0-A223FAE98298}" sibTransId="{C866AED5-D3B6-4EED-96FD-8959BB8A7CC5}"/>
    <dgm:cxn modelId="{E977704A-41B7-4E4B-85B2-FC0005A7A9BD}" type="presOf" srcId="{1EF78338-1683-4D17-B70C-DF99AE019781}" destId="{76082A92-5497-4BC9-BA7C-493E642647ED}" srcOrd="0" destOrd="0" presId="urn:microsoft.com/office/officeart/2018/2/layout/IconVerticalSolidList"/>
    <dgm:cxn modelId="{6A6DAB4F-4872-4FE9-ACCE-F01A4DFDB1DF}" srcId="{C21CEDF3-C38A-4F3B-AB5C-AF08F5B58D65}" destId="{2F18B3BD-810B-43D0-ADDF-8D61BF30421F}" srcOrd="3" destOrd="0" parTransId="{5C9750DE-3FFC-487B-8113-EA1EE2F460DA}" sibTransId="{84EDF238-7BDB-4B9D-9CD5-09F1A7B1B72D}"/>
    <dgm:cxn modelId="{1E806375-11AF-4369-AE49-04CE48EAD335}" srcId="{57423BEF-D7B5-4F38-ADDB-0F0940F6F900}" destId="{1EF78338-1683-4D17-B70C-DF99AE019781}" srcOrd="3" destOrd="0" parTransId="{99E9B386-8CC9-4E06-98EF-4373966E88FC}" sibTransId="{D7B91775-CD15-470E-9E1A-AAE22E890D9C}"/>
    <dgm:cxn modelId="{343A0B81-F263-4324-B1A3-008C2AFA2A9B}" type="presOf" srcId="{C21CEDF3-C38A-4F3B-AB5C-AF08F5B58D65}" destId="{2936EF88-8F7C-40DD-8AC8-56758A374AE4}" srcOrd="0" destOrd="0" presId="urn:microsoft.com/office/officeart/2018/2/layout/IconVerticalSolidList"/>
    <dgm:cxn modelId="{55EEF78C-30A3-41D2-BFAF-DAF7AA355B39}" srcId="{57423BEF-D7B5-4F38-ADDB-0F0940F6F900}" destId="{39081E65-555A-42BD-9678-9EA71FE68E67}" srcOrd="2" destOrd="0" parTransId="{9BD6C0B5-FA88-45DB-A284-07F9E61DF161}" sibTransId="{AA549252-93DE-42D1-9A49-BDE0C7E4F7D7}"/>
    <dgm:cxn modelId="{8FB97C98-13F3-4607-B29D-C218FCE95858}" srcId="{AB8FBD49-4D2B-4637-8DF8-7B85F2591C6A}" destId="{91D949A4-DB17-4C4B-99F9-89777A443944}" srcOrd="0" destOrd="0" parTransId="{588F0CCE-AE4F-4CF6-BB95-5B5FB94016A9}" sibTransId="{5A83F29F-0765-4A84-8E03-CAFECC70C881}"/>
    <dgm:cxn modelId="{23E93CA7-2D89-40F6-B8F8-634CAC383AC7}" type="presOf" srcId="{57423BEF-D7B5-4F38-ADDB-0F0940F6F900}" destId="{0AA28284-44EF-4A96-BA52-BB3A59927E8D}" srcOrd="0" destOrd="0" presId="urn:microsoft.com/office/officeart/2018/2/layout/IconVerticalSolidList"/>
    <dgm:cxn modelId="{C4E479AE-0A45-4F51-B4E1-52F1AE3EBEF5}" srcId="{C21CEDF3-C38A-4F3B-AB5C-AF08F5B58D65}" destId="{988363FB-0413-44B9-B658-85B6FD7B1860}" srcOrd="0" destOrd="0" parTransId="{10BF6BCA-6510-49DD-80DE-0BA2E59181AC}" sibTransId="{9DD3F620-AAFD-480D-AD01-D8A9E50900EA}"/>
    <dgm:cxn modelId="{903EF4BB-06A3-47CA-A3ED-90F8D1F72BCF}" srcId="{57423BEF-D7B5-4F38-ADDB-0F0940F6F900}" destId="{C21CEDF3-C38A-4F3B-AB5C-AF08F5B58D65}" srcOrd="4" destOrd="0" parTransId="{B57FE89F-5C57-4C13-9430-513411AC7154}" sibTransId="{4FCAD548-C39C-4F55-9E9E-BD7967021049}"/>
    <dgm:cxn modelId="{3C0ADABD-DC71-4A52-871E-279F7436E247}" srcId="{57423BEF-D7B5-4F38-ADDB-0F0940F6F900}" destId="{AB8FBD49-4D2B-4637-8DF8-7B85F2591C6A}" srcOrd="0" destOrd="0" parTransId="{42C926CA-55CF-4E6B-A7EB-B50D4E34E14C}" sibTransId="{A838AB2C-EAD1-46F1-8205-DA5AB944A7D6}"/>
    <dgm:cxn modelId="{C37CEEBD-38D3-4CF3-BD7D-41DF319472CC}" srcId="{57423BEF-D7B5-4F38-ADDB-0F0940F6F900}" destId="{C6EFEB24-8991-4A7F-B33E-5382126AC960}" srcOrd="1" destOrd="0" parTransId="{2B12AE1C-4381-4537-8DB8-0A504CBC7DE8}" sibTransId="{E32229EF-2884-421F-875C-8E86D3916FA2}"/>
    <dgm:cxn modelId="{9C414EC1-EEDC-48B6-B4C9-BD1C19EC10CD}" type="presOf" srcId="{988363FB-0413-44B9-B658-85B6FD7B1860}" destId="{6D67E46D-8CB5-4D44-AC84-E08FAEA1F5DE}" srcOrd="0" destOrd="0" presId="urn:microsoft.com/office/officeart/2018/2/layout/IconVerticalSolidList"/>
    <dgm:cxn modelId="{FDB4F8CA-C42A-44E3-B9AE-ED634FEB0781}" type="presOf" srcId="{C6EFEB24-8991-4A7F-B33E-5382126AC960}" destId="{EBCDFAB7-3D54-4B7C-ACA1-3D969AEAA7CE}" srcOrd="0" destOrd="0" presId="urn:microsoft.com/office/officeart/2018/2/layout/IconVerticalSolidList"/>
    <dgm:cxn modelId="{8F7FC6CB-94FE-4CC6-BBFF-32DBA98CC8C5}" type="presOf" srcId="{AB8FBD49-4D2B-4637-8DF8-7B85F2591C6A}" destId="{44D8F237-AF16-4566-BF3F-2E4A8123E52B}" srcOrd="0" destOrd="0" presId="urn:microsoft.com/office/officeart/2018/2/layout/IconVerticalSolidList"/>
    <dgm:cxn modelId="{9AE639F0-5A1B-40A5-919D-C71CE4E61B60}" type="presOf" srcId="{317386EE-9ED4-4C28-9989-EAA955EEB575}" destId="{A3161A53-4C1E-4779-BB7D-6CF2435020CD}" srcOrd="0" destOrd="1" presId="urn:microsoft.com/office/officeart/2018/2/layout/IconVerticalSolidList"/>
    <dgm:cxn modelId="{DF45C3C9-F8B6-40AA-A609-662BF936CB3E}" type="presParOf" srcId="{0AA28284-44EF-4A96-BA52-BB3A59927E8D}" destId="{1307F769-0614-4560-BF0A-5AE2D7748C3C}" srcOrd="0" destOrd="0" presId="urn:microsoft.com/office/officeart/2018/2/layout/IconVerticalSolidList"/>
    <dgm:cxn modelId="{1D0A09FF-3172-485A-BB18-634D74302407}" type="presParOf" srcId="{1307F769-0614-4560-BF0A-5AE2D7748C3C}" destId="{07F7EE92-BF10-4F6B-9322-DD080FD50D1A}" srcOrd="0" destOrd="0" presId="urn:microsoft.com/office/officeart/2018/2/layout/IconVerticalSolidList"/>
    <dgm:cxn modelId="{A0ECA889-76B7-423D-A558-0141414FB249}" type="presParOf" srcId="{1307F769-0614-4560-BF0A-5AE2D7748C3C}" destId="{B803B769-300E-421C-9DCF-DA1CC02E65C7}" srcOrd="1" destOrd="0" presId="urn:microsoft.com/office/officeart/2018/2/layout/IconVerticalSolidList"/>
    <dgm:cxn modelId="{9B2875B4-8887-404C-ABBE-A6712AFD0783}" type="presParOf" srcId="{1307F769-0614-4560-BF0A-5AE2D7748C3C}" destId="{936C194B-2520-4C6A-9DCA-4E9CB12AD3A0}" srcOrd="2" destOrd="0" presId="urn:microsoft.com/office/officeart/2018/2/layout/IconVerticalSolidList"/>
    <dgm:cxn modelId="{AE2D4ABA-A269-4055-B929-0729E802BFF2}" type="presParOf" srcId="{1307F769-0614-4560-BF0A-5AE2D7748C3C}" destId="{44D8F237-AF16-4566-BF3F-2E4A8123E52B}" srcOrd="3" destOrd="0" presId="urn:microsoft.com/office/officeart/2018/2/layout/IconVerticalSolidList"/>
    <dgm:cxn modelId="{CF0F33FF-85BF-4253-8470-2E0E4FA680CD}" type="presParOf" srcId="{1307F769-0614-4560-BF0A-5AE2D7748C3C}" destId="{A3161A53-4C1E-4779-BB7D-6CF2435020CD}" srcOrd="4" destOrd="0" presId="urn:microsoft.com/office/officeart/2018/2/layout/IconVerticalSolidList"/>
    <dgm:cxn modelId="{4DBBC096-D553-4B24-9578-CC0BB2DA7639}" type="presParOf" srcId="{0AA28284-44EF-4A96-BA52-BB3A59927E8D}" destId="{86EE3537-570D-436B-9A28-10F53A0DDB69}" srcOrd="1" destOrd="0" presId="urn:microsoft.com/office/officeart/2018/2/layout/IconVerticalSolidList"/>
    <dgm:cxn modelId="{D2C3AB2A-0568-4E86-80C7-CF595733F61F}" type="presParOf" srcId="{0AA28284-44EF-4A96-BA52-BB3A59927E8D}" destId="{F825A0C4-3FA5-4B5D-B93E-90F658C69428}" srcOrd="2" destOrd="0" presId="urn:microsoft.com/office/officeart/2018/2/layout/IconVerticalSolidList"/>
    <dgm:cxn modelId="{27157364-4A63-45B0-85C0-F48195B79982}" type="presParOf" srcId="{F825A0C4-3FA5-4B5D-B93E-90F658C69428}" destId="{47D1590B-342E-45E2-A745-0647D1F424CD}" srcOrd="0" destOrd="0" presId="urn:microsoft.com/office/officeart/2018/2/layout/IconVerticalSolidList"/>
    <dgm:cxn modelId="{9A2BB0C0-2910-4A80-A2AC-3FB767158466}" type="presParOf" srcId="{F825A0C4-3FA5-4B5D-B93E-90F658C69428}" destId="{621F9688-D9D4-4153-8143-C1BC3E200407}" srcOrd="1" destOrd="0" presId="urn:microsoft.com/office/officeart/2018/2/layout/IconVerticalSolidList"/>
    <dgm:cxn modelId="{15B38CCD-B5EE-4756-AB98-C4F44D2AF4F3}" type="presParOf" srcId="{F825A0C4-3FA5-4B5D-B93E-90F658C69428}" destId="{779F6DB9-1E44-4CD3-8E55-A81E6B549F07}" srcOrd="2" destOrd="0" presId="urn:microsoft.com/office/officeart/2018/2/layout/IconVerticalSolidList"/>
    <dgm:cxn modelId="{0410A4B4-5AFA-40A4-914A-4E24C712890A}" type="presParOf" srcId="{F825A0C4-3FA5-4B5D-B93E-90F658C69428}" destId="{EBCDFAB7-3D54-4B7C-ACA1-3D969AEAA7CE}" srcOrd="3" destOrd="0" presId="urn:microsoft.com/office/officeart/2018/2/layout/IconVerticalSolidList"/>
    <dgm:cxn modelId="{4B19C391-3CEF-43DB-A58C-0AB30E5308C4}" type="presParOf" srcId="{0AA28284-44EF-4A96-BA52-BB3A59927E8D}" destId="{2F59C1F4-AE88-4092-B32B-793A70534BFD}" srcOrd="3" destOrd="0" presId="urn:microsoft.com/office/officeart/2018/2/layout/IconVerticalSolidList"/>
    <dgm:cxn modelId="{A7C5032E-24B5-43A2-AD13-EE19D330B140}" type="presParOf" srcId="{0AA28284-44EF-4A96-BA52-BB3A59927E8D}" destId="{52F970AC-E049-46DD-B921-BCFF3161F3CC}" srcOrd="4" destOrd="0" presId="urn:microsoft.com/office/officeart/2018/2/layout/IconVerticalSolidList"/>
    <dgm:cxn modelId="{51D5D5FD-6292-4ABC-B06E-228A062B02F8}" type="presParOf" srcId="{52F970AC-E049-46DD-B921-BCFF3161F3CC}" destId="{FC20084F-CAFA-4F95-B033-FCED74470182}" srcOrd="0" destOrd="0" presId="urn:microsoft.com/office/officeart/2018/2/layout/IconVerticalSolidList"/>
    <dgm:cxn modelId="{3B59F4C1-50FA-4841-B32A-A69C67D0C7D8}" type="presParOf" srcId="{52F970AC-E049-46DD-B921-BCFF3161F3CC}" destId="{6BC34652-EFF8-451C-8AB9-F89B1702604D}" srcOrd="1" destOrd="0" presId="urn:microsoft.com/office/officeart/2018/2/layout/IconVerticalSolidList"/>
    <dgm:cxn modelId="{ED410320-AE8E-4A9B-BCC5-0BEC4A345DF6}" type="presParOf" srcId="{52F970AC-E049-46DD-B921-BCFF3161F3CC}" destId="{65E58FD2-BBC2-497B-B329-46255944775D}" srcOrd="2" destOrd="0" presId="urn:microsoft.com/office/officeart/2018/2/layout/IconVerticalSolidList"/>
    <dgm:cxn modelId="{E582A2A2-B69C-4366-82DC-F3D94CE949C8}" type="presParOf" srcId="{52F970AC-E049-46DD-B921-BCFF3161F3CC}" destId="{5F5B5795-37FB-4AB8-A872-07D9827AC274}" srcOrd="3" destOrd="0" presId="urn:microsoft.com/office/officeart/2018/2/layout/IconVerticalSolidList"/>
    <dgm:cxn modelId="{BD3C7579-595F-4860-A485-CAB0E213D901}" type="presParOf" srcId="{0AA28284-44EF-4A96-BA52-BB3A59927E8D}" destId="{ED2A7F48-A2DD-4767-A2E7-B887F7B121E5}" srcOrd="5" destOrd="0" presId="urn:microsoft.com/office/officeart/2018/2/layout/IconVerticalSolidList"/>
    <dgm:cxn modelId="{37E46706-16C6-49A2-941F-29EBD465A639}" type="presParOf" srcId="{0AA28284-44EF-4A96-BA52-BB3A59927E8D}" destId="{BD707B09-8C19-4BAD-84A7-04F2A3266568}" srcOrd="6" destOrd="0" presId="urn:microsoft.com/office/officeart/2018/2/layout/IconVerticalSolidList"/>
    <dgm:cxn modelId="{E36A3BFF-2488-419C-AA91-F4044538B842}" type="presParOf" srcId="{BD707B09-8C19-4BAD-84A7-04F2A3266568}" destId="{AEDE9324-04F7-4B5A-B1B6-CB93C537DFD0}" srcOrd="0" destOrd="0" presId="urn:microsoft.com/office/officeart/2018/2/layout/IconVerticalSolidList"/>
    <dgm:cxn modelId="{63A0111D-ECFE-48EA-80A6-9F1BC5CAFCFE}" type="presParOf" srcId="{BD707B09-8C19-4BAD-84A7-04F2A3266568}" destId="{DCD0072E-3830-43CA-8853-5745FBA83CBB}" srcOrd="1" destOrd="0" presId="urn:microsoft.com/office/officeart/2018/2/layout/IconVerticalSolidList"/>
    <dgm:cxn modelId="{97485A60-CBF5-4E5D-8A94-240C214525F1}" type="presParOf" srcId="{BD707B09-8C19-4BAD-84A7-04F2A3266568}" destId="{4E540918-7FB3-45B3-90CD-32C3FDD6CE14}" srcOrd="2" destOrd="0" presId="urn:microsoft.com/office/officeart/2018/2/layout/IconVerticalSolidList"/>
    <dgm:cxn modelId="{81109FDC-92F5-44F7-8E4E-4CD2A792F75A}" type="presParOf" srcId="{BD707B09-8C19-4BAD-84A7-04F2A3266568}" destId="{76082A92-5497-4BC9-BA7C-493E642647ED}" srcOrd="3" destOrd="0" presId="urn:microsoft.com/office/officeart/2018/2/layout/IconVerticalSolidList"/>
    <dgm:cxn modelId="{8AF30319-17D3-4E29-B28D-BD36EF7B4F1B}" type="presParOf" srcId="{0AA28284-44EF-4A96-BA52-BB3A59927E8D}" destId="{CF5AD24D-72C5-4004-B471-36D6BB6A995E}" srcOrd="7" destOrd="0" presId="urn:microsoft.com/office/officeart/2018/2/layout/IconVerticalSolidList"/>
    <dgm:cxn modelId="{78698C28-7C9E-4C64-8E4A-4E5218B9C6E4}" type="presParOf" srcId="{0AA28284-44EF-4A96-BA52-BB3A59927E8D}" destId="{D2D9B0F8-0559-40D0-B6AE-65BB2C58BC91}" srcOrd="8" destOrd="0" presId="urn:microsoft.com/office/officeart/2018/2/layout/IconVerticalSolidList"/>
    <dgm:cxn modelId="{BFF8659B-EF8A-48E7-9A0C-A0D9CC68D339}" type="presParOf" srcId="{D2D9B0F8-0559-40D0-B6AE-65BB2C58BC91}" destId="{92F44DD7-A552-4488-BFEC-5AB9AD385B76}" srcOrd="0" destOrd="0" presId="urn:microsoft.com/office/officeart/2018/2/layout/IconVerticalSolidList"/>
    <dgm:cxn modelId="{E9E3137A-F3C0-4CBE-AF87-7CDE4B4C6920}" type="presParOf" srcId="{D2D9B0F8-0559-40D0-B6AE-65BB2C58BC91}" destId="{AEF1D785-2DF7-416D-9682-A86CF0CB60C6}" srcOrd="1" destOrd="0" presId="urn:microsoft.com/office/officeart/2018/2/layout/IconVerticalSolidList"/>
    <dgm:cxn modelId="{13E68391-1D1E-4A22-8A6E-A9B10E1F7979}" type="presParOf" srcId="{D2D9B0F8-0559-40D0-B6AE-65BB2C58BC91}" destId="{8542F610-26B1-40C2-B00C-09E679B10FBB}" srcOrd="2" destOrd="0" presId="urn:microsoft.com/office/officeart/2018/2/layout/IconVerticalSolidList"/>
    <dgm:cxn modelId="{5FCB2F42-D93E-4213-8EAE-43358CC0190B}" type="presParOf" srcId="{D2D9B0F8-0559-40D0-B6AE-65BB2C58BC91}" destId="{2936EF88-8F7C-40DD-8AC8-56758A374AE4}" srcOrd="3" destOrd="0" presId="urn:microsoft.com/office/officeart/2018/2/layout/IconVerticalSolidList"/>
    <dgm:cxn modelId="{0CDCC89E-9FE2-4197-BB7C-12B3C7B97385}" type="presParOf" srcId="{D2D9B0F8-0559-40D0-B6AE-65BB2C58BC91}" destId="{6D67E46D-8CB5-4D44-AC84-E08FAEA1F5D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7D661-D3DE-43F5-9341-AA44DF967F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50B9C4-4BF9-484D-B552-16CE85F02803}">
      <dgm:prSet/>
      <dgm:spPr/>
      <dgm:t>
        <a:bodyPr/>
        <a:lstStyle/>
        <a:p>
          <a:r>
            <a:rPr lang="en-US"/>
            <a:t>80. léta – G. Becattini – „</a:t>
          </a:r>
          <a:r>
            <a:rPr lang="en-US" b="1"/>
            <a:t>koncept průmyslových okrsků</a:t>
          </a:r>
          <a:r>
            <a:rPr lang="en-US"/>
            <a:t>“ = územní koncentrace firem, v drtivé většině malé a střední velikosti, které vyrábí zboží nebo poskytují služby funkčně spojené s hlavní výrobní aktivitou</a:t>
          </a:r>
        </a:p>
      </dgm:t>
    </dgm:pt>
    <dgm:pt modelId="{A6CF9109-95C4-44B2-A4C8-EAE2E5369E25}" type="parTrans" cxnId="{62A45316-4D4C-4257-A964-A36E2D764007}">
      <dgm:prSet/>
      <dgm:spPr/>
      <dgm:t>
        <a:bodyPr/>
        <a:lstStyle/>
        <a:p>
          <a:endParaRPr lang="en-US"/>
        </a:p>
      </dgm:t>
    </dgm:pt>
    <dgm:pt modelId="{4C4117E3-85F5-453A-9105-917985455642}" type="sibTrans" cxnId="{62A45316-4D4C-4257-A964-A36E2D764007}">
      <dgm:prSet/>
      <dgm:spPr/>
      <dgm:t>
        <a:bodyPr/>
        <a:lstStyle/>
        <a:p>
          <a:endParaRPr lang="en-US"/>
        </a:p>
      </dgm:t>
    </dgm:pt>
    <dgm:pt modelId="{E438E924-EA01-4EA7-9818-CA727A224F80}">
      <dgm:prSet/>
      <dgm:spPr/>
      <dgm:t>
        <a:bodyPr/>
        <a:lstStyle/>
        <a:p>
          <a:r>
            <a:rPr lang="en-US" dirty="0"/>
            <a:t>90. </a:t>
          </a:r>
          <a:r>
            <a:rPr lang="en-US" dirty="0" err="1"/>
            <a:t>léta</a:t>
          </a:r>
          <a:r>
            <a:rPr lang="en-US" dirty="0"/>
            <a:t> – </a:t>
          </a:r>
          <a:r>
            <a:rPr lang="en-US" b="1" dirty="0" err="1"/>
            <a:t>teorie</a:t>
          </a:r>
          <a:r>
            <a:rPr lang="en-US" b="1" dirty="0"/>
            <a:t> </a:t>
          </a:r>
          <a:r>
            <a:rPr lang="en-US" b="1" dirty="0" err="1"/>
            <a:t>clusteru</a:t>
          </a:r>
          <a:r>
            <a:rPr lang="en-US" b="1" dirty="0"/>
            <a:t> – M. A. Porter </a:t>
          </a:r>
          <a:endParaRPr lang="en-US" dirty="0"/>
        </a:p>
      </dgm:t>
    </dgm:pt>
    <dgm:pt modelId="{B3FA05B6-0B81-420A-B508-087B2CE9EC49}" type="parTrans" cxnId="{3CC8753C-B411-4544-9126-7FDE156223AE}">
      <dgm:prSet/>
      <dgm:spPr/>
      <dgm:t>
        <a:bodyPr/>
        <a:lstStyle/>
        <a:p>
          <a:endParaRPr lang="en-US"/>
        </a:p>
      </dgm:t>
    </dgm:pt>
    <dgm:pt modelId="{2948FA15-1D8C-4642-8F49-1FC010E6066F}" type="sibTrans" cxnId="{3CC8753C-B411-4544-9126-7FDE156223AE}">
      <dgm:prSet/>
      <dgm:spPr/>
      <dgm:t>
        <a:bodyPr/>
        <a:lstStyle/>
        <a:p>
          <a:endParaRPr lang="en-US"/>
        </a:p>
      </dgm:t>
    </dgm:pt>
    <dgm:pt modelId="{CCF77857-B1AC-434D-ABBB-C3BD9F57D7F5}">
      <dgm:prSet/>
      <dgm:spPr/>
      <dgm:t>
        <a:bodyPr/>
        <a:lstStyle/>
        <a:p>
          <a:r>
            <a:rPr lang="en-US" u="sng" dirty="0" err="1"/>
            <a:t>Klastry</a:t>
          </a:r>
          <a:r>
            <a:rPr lang="en-US" dirty="0"/>
            <a:t> </a:t>
          </a:r>
          <a:r>
            <a:rPr lang="en-US" dirty="0" err="1"/>
            <a:t>jsou</a:t>
          </a:r>
          <a:r>
            <a:rPr lang="en-US" dirty="0"/>
            <a:t> </a:t>
          </a:r>
          <a:r>
            <a:rPr lang="en-US" dirty="0" err="1"/>
            <a:t>geografická</a:t>
          </a:r>
          <a:r>
            <a:rPr lang="en-US" dirty="0"/>
            <a:t> </a:t>
          </a:r>
          <a:r>
            <a:rPr lang="en-US" dirty="0" err="1"/>
            <a:t>soustředění</a:t>
          </a:r>
          <a:r>
            <a:rPr lang="en-US" dirty="0"/>
            <a:t> </a:t>
          </a:r>
          <a:r>
            <a:rPr lang="en-US" dirty="0" err="1"/>
            <a:t>vzájemně</a:t>
          </a:r>
          <a:r>
            <a:rPr lang="en-US" dirty="0"/>
            <a:t> </a:t>
          </a:r>
          <a:r>
            <a:rPr lang="en-US" dirty="0" err="1"/>
            <a:t>provázených</a:t>
          </a:r>
          <a:r>
            <a:rPr lang="en-US" dirty="0"/>
            <a:t> </a:t>
          </a:r>
          <a:r>
            <a:rPr lang="en-US" dirty="0" err="1"/>
            <a:t>firem</a:t>
          </a:r>
          <a:r>
            <a:rPr lang="en-US" dirty="0"/>
            <a:t>, </a:t>
          </a:r>
          <a:r>
            <a:rPr lang="en-US" dirty="0" err="1"/>
            <a:t>specializovaných</a:t>
          </a:r>
          <a:r>
            <a:rPr lang="en-US" dirty="0"/>
            <a:t> </a:t>
          </a:r>
          <a:r>
            <a:rPr lang="en-US" dirty="0" err="1"/>
            <a:t>dodavatelů</a:t>
          </a:r>
          <a:r>
            <a:rPr lang="en-US" dirty="0"/>
            <a:t>, </a:t>
          </a:r>
          <a:r>
            <a:rPr lang="en-US" dirty="0" err="1"/>
            <a:t>poskytovatelů</a:t>
          </a:r>
          <a:r>
            <a:rPr lang="en-US" dirty="0"/>
            <a:t> </a:t>
          </a:r>
          <a:r>
            <a:rPr lang="en-US" dirty="0" err="1"/>
            <a:t>služeb</a:t>
          </a:r>
          <a:r>
            <a:rPr lang="en-US" dirty="0"/>
            <a:t>, </a:t>
          </a:r>
          <a:r>
            <a:rPr lang="en-US" dirty="0" err="1"/>
            <a:t>firem</a:t>
          </a:r>
          <a:r>
            <a:rPr lang="en-US" dirty="0"/>
            <a:t> v </a:t>
          </a:r>
          <a:r>
            <a:rPr lang="en-US" dirty="0" err="1"/>
            <a:t>příbuzných</a:t>
          </a:r>
          <a:r>
            <a:rPr lang="en-US" dirty="0"/>
            <a:t> </a:t>
          </a:r>
          <a:r>
            <a:rPr lang="en-US" dirty="0" err="1"/>
            <a:t>odvětvích</a:t>
          </a:r>
          <a:r>
            <a:rPr lang="en-US" dirty="0"/>
            <a:t> a </a:t>
          </a:r>
          <a:r>
            <a:rPr lang="en-US" dirty="0" err="1"/>
            <a:t>přidružených</a:t>
          </a:r>
          <a:r>
            <a:rPr lang="en-US" dirty="0"/>
            <a:t> </a:t>
          </a:r>
          <a:r>
            <a:rPr lang="en-US" dirty="0" err="1"/>
            <a:t>institucí</a:t>
          </a:r>
          <a:r>
            <a:rPr lang="en-US" dirty="0"/>
            <a:t>, </a:t>
          </a:r>
          <a:r>
            <a:rPr lang="en-US" dirty="0" err="1"/>
            <a:t>jako</a:t>
          </a:r>
          <a:r>
            <a:rPr lang="en-US" dirty="0"/>
            <a:t> </a:t>
          </a:r>
          <a:r>
            <a:rPr lang="en-US" dirty="0" err="1"/>
            <a:t>jsou</a:t>
          </a:r>
          <a:r>
            <a:rPr lang="en-US" dirty="0"/>
            <a:t> </a:t>
          </a:r>
          <a:r>
            <a:rPr lang="en-US" dirty="0" err="1"/>
            <a:t>univerzity</a:t>
          </a:r>
          <a:r>
            <a:rPr lang="en-US" dirty="0"/>
            <a:t>, </a:t>
          </a:r>
          <a:r>
            <a:rPr lang="en-US" dirty="0" err="1"/>
            <a:t>agentury</a:t>
          </a:r>
          <a:r>
            <a:rPr lang="en-US" dirty="0"/>
            <a:t>, a </a:t>
          </a:r>
          <a:r>
            <a:rPr lang="en-US" dirty="0" err="1"/>
            <a:t>obchodních</a:t>
          </a:r>
          <a:r>
            <a:rPr lang="en-US" dirty="0"/>
            <a:t> </a:t>
          </a:r>
          <a:r>
            <a:rPr lang="en-US" dirty="0" err="1"/>
            <a:t>asociací</a:t>
          </a:r>
          <a:r>
            <a:rPr lang="en-US" dirty="0"/>
            <a:t> </a:t>
          </a:r>
          <a:r>
            <a:rPr lang="en-US" dirty="0" err="1"/>
            <a:t>různých</a:t>
          </a:r>
          <a:r>
            <a:rPr lang="en-US" dirty="0"/>
            <a:t> </a:t>
          </a:r>
          <a:r>
            <a:rPr lang="en-US" dirty="0" err="1"/>
            <a:t>směrů</a:t>
          </a:r>
          <a:r>
            <a:rPr lang="en-US" dirty="0"/>
            <a:t>, </a:t>
          </a:r>
          <a:r>
            <a:rPr lang="en-US" dirty="0" err="1"/>
            <a:t>které</a:t>
          </a:r>
          <a:r>
            <a:rPr lang="en-US" dirty="0"/>
            <a:t> </a:t>
          </a:r>
          <a:r>
            <a:rPr lang="en-US" dirty="0" err="1"/>
            <a:t>soutěží</a:t>
          </a:r>
          <a:r>
            <a:rPr lang="en-US" dirty="0"/>
            <a:t>, ale </a:t>
          </a:r>
          <a:r>
            <a:rPr lang="en-US" dirty="0" err="1"/>
            <a:t>také</a:t>
          </a:r>
          <a:r>
            <a:rPr lang="en-US" dirty="0"/>
            <a:t> </a:t>
          </a:r>
          <a:r>
            <a:rPr lang="en-US" dirty="0" err="1"/>
            <a:t>spolupracují</a:t>
          </a:r>
          <a:r>
            <a:rPr lang="en-US" dirty="0"/>
            <a:t>.</a:t>
          </a:r>
        </a:p>
      </dgm:t>
    </dgm:pt>
    <dgm:pt modelId="{2AE850C8-3175-453C-B71A-D65D66DCA012}" type="parTrans" cxnId="{C4B50261-CD01-40A7-9D91-0BF5343BB80E}">
      <dgm:prSet/>
      <dgm:spPr/>
      <dgm:t>
        <a:bodyPr/>
        <a:lstStyle/>
        <a:p>
          <a:endParaRPr lang="en-US"/>
        </a:p>
      </dgm:t>
    </dgm:pt>
    <dgm:pt modelId="{47C6B1C4-A3A5-4C08-ACF4-647F6DEB892D}" type="sibTrans" cxnId="{C4B50261-CD01-40A7-9D91-0BF5343BB80E}">
      <dgm:prSet/>
      <dgm:spPr/>
      <dgm:t>
        <a:bodyPr/>
        <a:lstStyle/>
        <a:p>
          <a:endParaRPr lang="en-US"/>
        </a:p>
      </dgm:t>
    </dgm:pt>
    <dgm:pt modelId="{6EECB212-C464-4E2B-A3A2-CD00899C7EC6}" type="pres">
      <dgm:prSet presAssocID="{2557D661-D3DE-43F5-9341-AA44DF967F0A}" presName="root" presStyleCnt="0">
        <dgm:presLayoutVars>
          <dgm:dir/>
          <dgm:resizeHandles val="exact"/>
        </dgm:presLayoutVars>
      </dgm:prSet>
      <dgm:spPr/>
    </dgm:pt>
    <dgm:pt modelId="{1BD8B0EB-7FCE-435A-8CDE-FFA55E89B6A9}" type="pres">
      <dgm:prSet presAssocID="{CE50B9C4-4BF9-484D-B552-16CE85F02803}" presName="compNode" presStyleCnt="0"/>
      <dgm:spPr/>
    </dgm:pt>
    <dgm:pt modelId="{86E7346A-4B48-410C-8A80-6BAEA85898A5}" type="pres">
      <dgm:prSet presAssocID="{CE50B9C4-4BF9-484D-B552-16CE85F02803}" presName="bgRect" presStyleLbl="bgShp" presStyleIdx="0" presStyleCnt="2"/>
      <dgm:spPr/>
    </dgm:pt>
    <dgm:pt modelId="{4A903627-A447-4D21-81A4-69A03643EB02}" type="pres">
      <dgm:prSet presAssocID="{CE50B9C4-4BF9-484D-B552-16CE85F028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B85DED9-AB0E-4B4C-9E3E-FA92F8BFF20E}" type="pres">
      <dgm:prSet presAssocID="{CE50B9C4-4BF9-484D-B552-16CE85F02803}" presName="spaceRect" presStyleCnt="0"/>
      <dgm:spPr/>
    </dgm:pt>
    <dgm:pt modelId="{D3EF1BB2-9FE4-4423-9DD2-7293133B0087}" type="pres">
      <dgm:prSet presAssocID="{CE50B9C4-4BF9-484D-B552-16CE85F02803}" presName="parTx" presStyleLbl="revTx" presStyleIdx="0" presStyleCnt="3">
        <dgm:presLayoutVars>
          <dgm:chMax val="0"/>
          <dgm:chPref val="0"/>
        </dgm:presLayoutVars>
      </dgm:prSet>
      <dgm:spPr/>
    </dgm:pt>
    <dgm:pt modelId="{0D8AC7D9-FA65-4141-9188-401DD5E30946}" type="pres">
      <dgm:prSet presAssocID="{4C4117E3-85F5-453A-9105-917985455642}" presName="sibTrans" presStyleCnt="0"/>
      <dgm:spPr/>
    </dgm:pt>
    <dgm:pt modelId="{40B98A95-1ED2-4C29-BD0A-AA2A60E58F3E}" type="pres">
      <dgm:prSet presAssocID="{E438E924-EA01-4EA7-9818-CA727A224F80}" presName="compNode" presStyleCnt="0"/>
      <dgm:spPr/>
    </dgm:pt>
    <dgm:pt modelId="{D1C1D9EC-C975-494D-B897-4D223ABD9486}" type="pres">
      <dgm:prSet presAssocID="{E438E924-EA01-4EA7-9818-CA727A224F80}" presName="bgRect" presStyleLbl="bgShp" presStyleIdx="1" presStyleCnt="2"/>
      <dgm:spPr/>
    </dgm:pt>
    <dgm:pt modelId="{4C8D655E-3639-4939-A5AD-54F5E600A86D}" type="pres">
      <dgm:prSet presAssocID="{E438E924-EA01-4EA7-9818-CA727A224F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78865F34-41F6-4564-9C64-56C0B2D2E2BB}" type="pres">
      <dgm:prSet presAssocID="{E438E924-EA01-4EA7-9818-CA727A224F80}" presName="spaceRect" presStyleCnt="0"/>
      <dgm:spPr/>
    </dgm:pt>
    <dgm:pt modelId="{28BED743-3D52-4D4B-AD85-FB3ADED91D0D}" type="pres">
      <dgm:prSet presAssocID="{E438E924-EA01-4EA7-9818-CA727A224F80}" presName="parTx" presStyleLbl="revTx" presStyleIdx="1" presStyleCnt="3">
        <dgm:presLayoutVars>
          <dgm:chMax val="0"/>
          <dgm:chPref val="0"/>
        </dgm:presLayoutVars>
      </dgm:prSet>
      <dgm:spPr/>
    </dgm:pt>
    <dgm:pt modelId="{268FD30D-67A6-466A-8C8B-5759A4A3E14A}" type="pres">
      <dgm:prSet presAssocID="{E438E924-EA01-4EA7-9818-CA727A224F80}" presName="desTx" presStyleLbl="revTx" presStyleIdx="2" presStyleCnt="3" custScaleX="419925" custScaleY="35272" custLinFactY="121905" custLinFactNeighborX="-79853" custLinFactNeighborY="200000">
        <dgm:presLayoutVars/>
      </dgm:prSet>
      <dgm:spPr/>
    </dgm:pt>
  </dgm:ptLst>
  <dgm:cxnLst>
    <dgm:cxn modelId="{62A45316-4D4C-4257-A964-A36E2D764007}" srcId="{2557D661-D3DE-43F5-9341-AA44DF967F0A}" destId="{CE50B9C4-4BF9-484D-B552-16CE85F02803}" srcOrd="0" destOrd="0" parTransId="{A6CF9109-95C4-44B2-A4C8-EAE2E5369E25}" sibTransId="{4C4117E3-85F5-453A-9105-917985455642}"/>
    <dgm:cxn modelId="{3CC8753C-B411-4544-9126-7FDE156223AE}" srcId="{2557D661-D3DE-43F5-9341-AA44DF967F0A}" destId="{E438E924-EA01-4EA7-9818-CA727A224F80}" srcOrd="1" destOrd="0" parTransId="{B3FA05B6-0B81-420A-B508-087B2CE9EC49}" sibTransId="{2948FA15-1D8C-4642-8F49-1FC010E6066F}"/>
    <dgm:cxn modelId="{C4B50261-CD01-40A7-9D91-0BF5343BB80E}" srcId="{E438E924-EA01-4EA7-9818-CA727A224F80}" destId="{CCF77857-B1AC-434D-ABBB-C3BD9F57D7F5}" srcOrd="0" destOrd="0" parTransId="{2AE850C8-3175-453C-B71A-D65D66DCA012}" sibTransId="{47C6B1C4-A3A5-4C08-ACF4-647F6DEB892D}"/>
    <dgm:cxn modelId="{14E99545-C65B-444A-A736-920A656373B2}" type="presOf" srcId="{CE50B9C4-4BF9-484D-B552-16CE85F02803}" destId="{D3EF1BB2-9FE4-4423-9DD2-7293133B0087}" srcOrd="0" destOrd="0" presId="urn:microsoft.com/office/officeart/2018/2/layout/IconVerticalSolidList"/>
    <dgm:cxn modelId="{13480754-1A37-4038-8270-EC3B6975DC8A}" type="presOf" srcId="{E438E924-EA01-4EA7-9818-CA727A224F80}" destId="{28BED743-3D52-4D4B-AD85-FB3ADED91D0D}" srcOrd="0" destOrd="0" presId="urn:microsoft.com/office/officeart/2018/2/layout/IconVerticalSolidList"/>
    <dgm:cxn modelId="{0476817F-BE6F-47CA-81B8-CAF67DC43DEF}" type="presOf" srcId="{CCF77857-B1AC-434D-ABBB-C3BD9F57D7F5}" destId="{268FD30D-67A6-466A-8C8B-5759A4A3E14A}" srcOrd="0" destOrd="0" presId="urn:microsoft.com/office/officeart/2018/2/layout/IconVerticalSolidList"/>
    <dgm:cxn modelId="{72F0DFC9-18CF-4E8E-B1E1-D4798136ACF0}" type="presOf" srcId="{2557D661-D3DE-43F5-9341-AA44DF967F0A}" destId="{6EECB212-C464-4E2B-A3A2-CD00899C7EC6}" srcOrd="0" destOrd="0" presId="urn:microsoft.com/office/officeart/2018/2/layout/IconVerticalSolidList"/>
    <dgm:cxn modelId="{C4C28B4B-6025-40B6-AFDA-80778B5EC8C0}" type="presParOf" srcId="{6EECB212-C464-4E2B-A3A2-CD00899C7EC6}" destId="{1BD8B0EB-7FCE-435A-8CDE-FFA55E89B6A9}" srcOrd="0" destOrd="0" presId="urn:microsoft.com/office/officeart/2018/2/layout/IconVerticalSolidList"/>
    <dgm:cxn modelId="{A19840F9-A9BA-472E-A24E-116E52CB9BB7}" type="presParOf" srcId="{1BD8B0EB-7FCE-435A-8CDE-FFA55E89B6A9}" destId="{86E7346A-4B48-410C-8A80-6BAEA85898A5}" srcOrd="0" destOrd="0" presId="urn:microsoft.com/office/officeart/2018/2/layout/IconVerticalSolidList"/>
    <dgm:cxn modelId="{24209DEC-C3B5-43BE-A13F-A0B25F4FBBC1}" type="presParOf" srcId="{1BD8B0EB-7FCE-435A-8CDE-FFA55E89B6A9}" destId="{4A903627-A447-4D21-81A4-69A03643EB02}" srcOrd="1" destOrd="0" presId="urn:microsoft.com/office/officeart/2018/2/layout/IconVerticalSolidList"/>
    <dgm:cxn modelId="{3952BF4C-2C8A-410F-8748-49C4BD503072}" type="presParOf" srcId="{1BD8B0EB-7FCE-435A-8CDE-FFA55E89B6A9}" destId="{3B85DED9-AB0E-4B4C-9E3E-FA92F8BFF20E}" srcOrd="2" destOrd="0" presId="urn:microsoft.com/office/officeart/2018/2/layout/IconVerticalSolidList"/>
    <dgm:cxn modelId="{E97F0DB5-42D2-4DD0-A870-D66DC3FB35FB}" type="presParOf" srcId="{1BD8B0EB-7FCE-435A-8CDE-FFA55E89B6A9}" destId="{D3EF1BB2-9FE4-4423-9DD2-7293133B0087}" srcOrd="3" destOrd="0" presId="urn:microsoft.com/office/officeart/2018/2/layout/IconVerticalSolidList"/>
    <dgm:cxn modelId="{82E79510-8C1A-4857-8A75-ABFCF97F45B1}" type="presParOf" srcId="{6EECB212-C464-4E2B-A3A2-CD00899C7EC6}" destId="{0D8AC7D9-FA65-4141-9188-401DD5E30946}" srcOrd="1" destOrd="0" presId="urn:microsoft.com/office/officeart/2018/2/layout/IconVerticalSolidList"/>
    <dgm:cxn modelId="{56D8E7CE-4E84-41D8-8AB3-1382BA55186D}" type="presParOf" srcId="{6EECB212-C464-4E2B-A3A2-CD00899C7EC6}" destId="{40B98A95-1ED2-4C29-BD0A-AA2A60E58F3E}" srcOrd="2" destOrd="0" presId="urn:microsoft.com/office/officeart/2018/2/layout/IconVerticalSolidList"/>
    <dgm:cxn modelId="{0C2CB2E4-3F67-48CA-BF63-BCA596C34ED4}" type="presParOf" srcId="{40B98A95-1ED2-4C29-BD0A-AA2A60E58F3E}" destId="{D1C1D9EC-C975-494D-B897-4D223ABD9486}" srcOrd="0" destOrd="0" presId="urn:microsoft.com/office/officeart/2018/2/layout/IconVerticalSolidList"/>
    <dgm:cxn modelId="{F60D582F-C824-471C-B396-404D75A5E23C}" type="presParOf" srcId="{40B98A95-1ED2-4C29-BD0A-AA2A60E58F3E}" destId="{4C8D655E-3639-4939-A5AD-54F5E600A86D}" srcOrd="1" destOrd="0" presId="urn:microsoft.com/office/officeart/2018/2/layout/IconVerticalSolidList"/>
    <dgm:cxn modelId="{D251D5AF-ADCC-4523-8F2D-A66099B16FDA}" type="presParOf" srcId="{40B98A95-1ED2-4C29-BD0A-AA2A60E58F3E}" destId="{78865F34-41F6-4564-9C64-56C0B2D2E2BB}" srcOrd="2" destOrd="0" presId="urn:microsoft.com/office/officeart/2018/2/layout/IconVerticalSolidList"/>
    <dgm:cxn modelId="{F2503A20-282F-4E49-ADBB-DA91BA755B2A}" type="presParOf" srcId="{40B98A95-1ED2-4C29-BD0A-AA2A60E58F3E}" destId="{28BED743-3D52-4D4B-AD85-FB3ADED91D0D}" srcOrd="3" destOrd="0" presId="urn:microsoft.com/office/officeart/2018/2/layout/IconVerticalSolidList"/>
    <dgm:cxn modelId="{17B704B6-D4A5-4A54-B70A-ABA11ABC9E1D}" type="presParOf" srcId="{40B98A95-1ED2-4C29-BD0A-AA2A60E58F3E}" destId="{268FD30D-67A6-466A-8C8B-5759A4A3E14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C3ACD-5C0F-403D-B4F4-DDE468AEA8F1}">
      <dsp:nvSpPr>
        <dsp:cNvPr id="0" name=""/>
        <dsp:cNvSpPr/>
      </dsp:nvSpPr>
      <dsp:spPr>
        <a:xfrm rot="5400000">
          <a:off x="3862548" y="-1373030"/>
          <a:ext cx="1133404" cy="41687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Hlavní hybatelé globální ekonomiky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Jejich prostorové rozmístění je jedním z řídících mechanismů globální ekonomické integrace</a:t>
          </a:r>
          <a:endParaRPr lang="en-US" sz="1000" kern="1200"/>
        </a:p>
      </dsp:txBody>
      <dsp:txXfrm rot="-5400000">
        <a:off x="2344897" y="199949"/>
        <a:ext cx="4113378" cy="1022748"/>
      </dsp:txXfrm>
    </dsp:sp>
    <dsp:sp modelId="{D5466F21-0866-42EC-A2AB-BE8EF34D5AF7}">
      <dsp:nvSpPr>
        <dsp:cNvPr id="0" name=""/>
        <dsp:cNvSpPr/>
      </dsp:nvSpPr>
      <dsp:spPr>
        <a:xfrm>
          <a:off x="0" y="2945"/>
          <a:ext cx="2344897" cy="1416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Vznik a rozvoj nadnárodních společnost</a:t>
          </a:r>
          <a:r>
            <a:rPr lang="cs-CZ" sz="1600" kern="1200"/>
            <a:t>í</a:t>
          </a:r>
          <a:endParaRPr lang="en-US" sz="1600" kern="1200"/>
        </a:p>
      </dsp:txBody>
      <dsp:txXfrm>
        <a:off x="69160" y="72105"/>
        <a:ext cx="2206577" cy="1278435"/>
      </dsp:txXfrm>
    </dsp:sp>
    <dsp:sp modelId="{5B794C30-3CAC-45D3-AFBD-EC346CA56F67}">
      <dsp:nvSpPr>
        <dsp:cNvPr id="0" name=""/>
        <dsp:cNvSpPr/>
      </dsp:nvSpPr>
      <dsp:spPr>
        <a:xfrm rot="5400000">
          <a:off x="3862548" y="114563"/>
          <a:ext cx="1133404" cy="416870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Vertikálně integrované – produkce podniků v konkrétních zemích slouží jako základ pro výrobu v dalších podnicích společnosti v jiných zemích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Horizontálně integrované – výrobní podniky lokalizovány v různých státech a vyrábějí stejné nebo podobné výrobky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/>
            <a:t>Diverzifikované nadnárodní společnosti – jednotlivé podniky v různých zemích bez větší míry integrace</a:t>
          </a:r>
          <a:endParaRPr lang="en-US" sz="1000" kern="1200"/>
        </a:p>
      </dsp:txBody>
      <dsp:txXfrm rot="-5400000">
        <a:off x="2344897" y="1687542"/>
        <a:ext cx="4113378" cy="1022748"/>
      </dsp:txXfrm>
    </dsp:sp>
    <dsp:sp modelId="{5FC29C28-9B52-4670-9316-3111BAB83652}">
      <dsp:nvSpPr>
        <dsp:cNvPr id="0" name=""/>
        <dsp:cNvSpPr/>
      </dsp:nvSpPr>
      <dsp:spPr>
        <a:xfrm>
          <a:off x="0" y="1490538"/>
          <a:ext cx="2344897" cy="141675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Dělení podle vnitřní organizace produkční sítě:</a:t>
          </a:r>
          <a:endParaRPr lang="en-US" sz="1600" kern="1200"/>
        </a:p>
      </dsp:txBody>
      <dsp:txXfrm>
        <a:off x="69160" y="1559698"/>
        <a:ext cx="2206577" cy="1278435"/>
      </dsp:txXfrm>
    </dsp:sp>
    <dsp:sp modelId="{5B336D22-8E3C-4308-88C6-67B59488842A}">
      <dsp:nvSpPr>
        <dsp:cNvPr id="0" name=""/>
        <dsp:cNvSpPr/>
      </dsp:nvSpPr>
      <dsp:spPr>
        <a:xfrm>
          <a:off x="0" y="2978131"/>
          <a:ext cx="2344897" cy="141675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Velký rozvoj od 70. let </a:t>
          </a:r>
          <a:r>
            <a:rPr lang="cs-CZ" sz="1600" kern="1200"/>
            <a:t>– nárůst významu řady světových koncernů hl. v rozvojovém světě</a:t>
          </a:r>
          <a:endParaRPr lang="en-US" sz="1600" kern="1200"/>
        </a:p>
      </dsp:txBody>
      <dsp:txXfrm>
        <a:off x="69160" y="3047291"/>
        <a:ext cx="2206577" cy="1278435"/>
      </dsp:txXfrm>
    </dsp:sp>
    <dsp:sp modelId="{408F1A8F-6D02-4D96-9C03-CB1F009BDA2E}">
      <dsp:nvSpPr>
        <dsp:cNvPr id="0" name=""/>
        <dsp:cNvSpPr/>
      </dsp:nvSpPr>
      <dsp:spPr>
        <a:xfrm>
          <a:off x="0" y="4465725"/>
          <a:ext cx="2344897" cy="14167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Surovinové zdroje, levná pracovní síla -&gt; vhodná pracovní i vývozní základna řady produktů pro globální trh</a:t>
          </a:r>
          <a:endParaRPr lang="en-US" sz="1600" kern="1200"/>
        </a:p>
      </dsp:txBody>
      <dsp:txXfrm>
        <a:off x="69160" y="4534885"/>
        <a:ext cx="2206577" cy="127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EE92-BF10-4F6B-9322-DD080FD50D1A}">
      <dsp:nvSpPr>
        <dsp:cNvPr id="0" name=""/>
        <dsp:cNvSpPr/>
      </dsp:nvSpPr>
      <dsp:spPr>
        <a:xfrm>
          <a:off x="0" y="7467"/>
          <a:ext cx="6513603" cy="978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B769-300E-421C-9DCF-DA1CC02E65C7}">
      <dsp:nvSpPr>
        <dsp:cNvPr id="0" name=""/>
        <dsp:cNvSpPr/>
      </dsp:nvSpPr>
      <dsp:spPr>
        <a:xfrm>
          <a:off x="295970" y="227610"/>
          <a:ext cx="538128" cy="538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8F237-AF16-4566-BF3F-2E4A8123E52B}">
      <dsp:nvSpPr>
        <dsp:cNvPr id="0" name=""/>
        <dsp:cNvSpPr/>
      </dsp:nvSpPr>
      <dsp:spPr>
        <a:xfrm>
          <a:off x="1130069" y="7467"/>
          <a:ext cx="2931121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Kratší tradice než ve světě – v Čs. nebyla geografie průmyslu dlouho vyčleněna jako samostatná disciplína</a:t>
          </a:r>
          <a:endParaRPr lang="en-US" sz="1400" kern="1200"/>
        </a:p>
      </dsp:txBody>
      <dsp:txXfrm>
        <a:off x="1130069" y="7467"/>
        <a:ext cx="2931121" cy="978415"/>
      </dsp:txXfrm>
    </dsp:sp>
    <dsp:sp modelId="{A3161A53-4C1E-4779-BB7D-6CF2435020CD}">
      <dsp:nvSpPr>
        <dsp:cNvPr id="0" name=""/>
        <dsp:cNvSpPr/>
      </dsp:nvSpPr>
      <dsp:spPr>
        <a:xfrm>
          <a:off x="4061191" y="7467"/>
          <a:ext cx="2451307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Počátky až v 50. letech 20. stol.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1958 - K. Ivanička – Předmět, metódy a vývinové směry geografie priemyslu</a:t>
          </a:r>
          <a:endParaRPr lang="en-US" sz="1100" kern="1200"/>
        </a:p>
      </dsp:txBody>
      <dsp:txXfrm>
        <a:off x="4061191" y="7467"/>
        <a:ext cx="2451307" cy="978415"/>
      </dsp:txXfrm>
    </dsp:sp>
    <dsp:sp modelId="{47D1590B-342E-45E2-A745-0647D1F424CD}">
      <dsp:nvSpPr>
        <dsp:cNvPr id="0" name=""/>
        <dsp:cNvSpPr/>
      </dsp:nvSpPr>
      <dsp:spPr>
        <a:xfrm>
          <a:off x="0" y="1230486"/>
          <a:ext cx="6513603" cy="9784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F9688-D9D4-4153-8143-C1BC3E200407}">
      <dsp:nvSpPr>
        <dsp:cNvPr id="0" name=""/>
        <dsp:cNvSpPr/>
      </dsp:nvSpPr>
      <dsp:spPr>
        <a:xfrm>
          <a:off x="295970" y="1450629"/>
          <a:ext cx="538128" cy="538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DFAB7-3D54-4B7C-ACA1-3D969AEAA7CE}">
      <dsp:nvSpPr>
        <dsp:cNvPr id="0" name=""/>
        <dsp:cNvSpPr/>
      </dsp:nvSpPr>
      <dsp:spPr>
        <a:xfrm>
          <a:off x="1130069" y="1230486"/>
          <a:ext cx="5382429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Hospodářská geografie ovlivněna společenskými změnami po 2. světové válce – vliv sovětských přístupů, která na malé území Čs. byly těžko aplikovatelné =&gt; větší vliv polská geografie</a:t>
          </a:r>
          <a:endParaRPr lang="en-US" sz="1400" kern="1200"/>
        </a:p>
      </dsp:txBody>
      <dsp:txXfrm>
        <a:off x="1130069" y="1230486"/>
        <a:ext cx="5382429" cy="978415"/>
      </dsp:txXfrm>
    </dsp:sp>
    <dsp:sp modelId="{FC20084F-CAFA-4F95-B033-FCED74470182}">
      <dsp:nvSpPr>
        <dsp:cNvPr id="0" name=""/>
        <dsp:cNvSpPr/>
      </dsp:nvSpPr>
      <dsp:spPr>
        <a:xfrm>
          <a:off x="0" y="2453505"/>
          <a:ext cx="6513603" cy="978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34652-EFF8-451C-8AB9-F89B1702604D}">
      <dsp:nvSpPr>
        <dsp:cNvPr id="0" name=""/>
        <dsp:cNvSpPr/>
      </dsp:nvSpPr>
      <dsp:spPr>
        <a:xfrm>
          <a:off x="295970" y="2673648"/>
          <a:ext cx="538128" cy="5381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B5795-37FB-4AB8-A872-07D9827AC274}">
      <dsp:nvSpPr>
        <dsp:cNvPr id="0" name=""/>
        <dsp:cNvSpPr/>
      </dsp:nvSpPr>
      <dsp:spPr>
        <a:xfrm>
          <a:off x="1130069" y="2453505"/>
          <a:ext cx="5382429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Ekonomická geografie pojímána spíše jako jeden široký obor, studie z g. průmyslu ojedinělé</a:t>
          </a:r>
          <a:endParaRPr lang="en-US" sz="1400" kern="1200"/>
        </a:p>
      </dsp:txBody>
      <dsp:txXfrm>
        <a:off x="1130069" y="2453505"/>
        <a:ext cx="5382429" cy="978415"/>
      </dsp:txXfrm>
    </dsp:sp>
    <dsp:sp modelId="{AEDE9324-04F7-4B5A-B1B6-CB93C537DFD0}">
      <dsp:nvSpPr>
        <dsp:cNvPr id="0" name=""/>
        <dsp:cNvSpPr/>
      </dsp:nvSpPr>
      <dsp:spPr>
        <a:xfrm>
          <a:off x="0" y="3676524"/>
          <a:ext cx="6513603" cy="978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072E-3830-43CA-8853-5745FBA83CBB}">
      <dsp:nvSpPr>
        <dsp:cNvPr id="0" name=""/>
        <dsp:cNvSpPr/>
      </dsp:nvSpPr>
      <dsp:spPr>
        <a:xfrm>
          <a:off x="295970" y="3896667"/>
          <a:ext cx="538128" cy="5381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82A92-5497-4BC9-BA7C-493E642647ED}">
      <dsp:nvSpPr>
        <dsp:cNvPr id="0" name=""/>
        <dsp:cNvSpPr/>
      </dsp:nvSpPr>
      <dsp:spPr>
        <a:xfrm>
          <a:off x="1130069" y="3676524"/>
          <a:ext cx="5382429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1963 – vznik geografického ústavu ČSAV, vypracování Atlasu ČSSR – zpracováno 58 map s průmyslovou tematikou -&gt; předpoklad pro rozvoj g. průmyslu</a:t>
          </a:r>
          <a:endParaRPr lang="en-US" sz="1400" kern="1200"/>
        </a:p>
      </dsp:txBody>
      <dsp:txXfrm>
        <a:off x="1130069" y="3676524"/>
        <a:ext cx="5382429" cy="978415"/>
      </dsp:txXfrm>
    </dsp:sp>
    <dsp:sp modelId="{92F44DD7-A552-4488-BFEC-5AB9AD385B76}">
      <dsp:nvSpPr>
        <dsp:cNvPr id="0" name=""/>
        <dsp:cNvSpPr/>
      </dsp:nvSpPr>
      <dsp:spPr>
        <a:xfrm>
          <a:off x="0" y="4899543"/>
          <a:ext cx="6513603" cy="9784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1D785-2DF7-416D-9682-A86CF0CB60C6}">
      <dsp:nvSpPr>
        <dsp:cNvPr id="0" name=""/>
        <dsp:cNvSpPr/>
      </dsp:nvSpPr>
      <dsp:spPr>
        <a:xfrm>
          <a:off x="295970" y="5119686"/>
          <a:ext cx="538128" cy="5381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6EF88-8F7C-40DD-8AC8-56758A374AE4}">
      <dsp:nvSpPr>
        <dsp:cNvPr id="0" name=""/>
        <dsp:cNvSpPr/>
      </dsp:nvSpPr>
      <dsp:spPr>
        <a:xfrm>
          <a:off x="1130069" y="4899543"/>
          <a:ext cx="2931121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60. léta:</a:t>
          </a:r>
          <a:endParaRPr lang="en-US" sz="1400" kern="1200"/>
        </a:p>
      </dsp:txBody>
      <dsp:txXfrm>
        <a:off x="1130069" y="4899543"/>
        <a:ext cx="2931121" cy="978415"/>
      </dsp:txXfrm>
    </dsp:sp>
    <dsp:sp modelId="{6D67E46D-8CB5-4D44-AC84-E08FAEA1F5DE}">
      <dsp:nvSpPr>
        <dsp:cNvPr id="0" name=""/>
        <dsp:cNvSpPr/>
      </dsp:nvSpPr>
      <dsp:spPr>
        <a:xfrm>
          <a:off x="4061191" y="4899543"/>
          <a:ext cx="2451307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řada statí věnovaných g. průmyslu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Silné středisko g. průmyslu – ZČU Plzeň – L. Mištera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UK – J. Brinke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VŠE – M. Blažek, L. Skokan</a:t>
          </a:r>
          <a:endParaRPr lang="en-US" sz="1100" kern="1200"/>
        </a:p>
      </dsp:txBody>
      <dsp:txXfrm>
        <a:off x="4061191" y="4899543"/>
        <a:ext cx="2451307" cy="97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7346A-4B48-410C-8A80-6BAEA85898A5}">
      <dsp:nvSpPr>
        <dsp:cNvPr id="0" name=""/>
        <dsp:cNvSpPr/>
      </dsp:nvSpPr>
      <dsp:spPr>
        <a:xfrm>
          <a:off x="-1235453" y="964129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03627-A447-4D21-81A4-69A03643EB02}">
      <dsp:nvSpPr>
        <dsp:cNvPr id="0" name=""/>
        <dsp:cNvSpPr/>
      </dsp:nvSpPr>
      <dsp:spPr>
        <a:xfrm>
          <a:off x="-703434" y="1359846"/>
          <a:ext cx="967307" cy="967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F1BB2-9FE4-4423-9DD2-7293133B0087}">
      <dsp:nvSpPr>
        <dsp:cNvPr id="0" name=""/>
        <dsp:cNvSpPr/>
      </dsp:nvSpPr>
      <dsp:spPr>
        <a:xfrm>
          <a:off x="795891" y="964129"/>
          <a:ext cx="4478284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80. léta – G. Becattini – „</a:t>
          </a:r>
          <a:r>
            <a:rPr lang="en-US" sz="1700" b="1" kern="1200"/>
            <a:t>koncept průmyslových okrsků</a:t>
          </a:r>
          <a:r>
            <a:rPr lang="en-US" sz="1700" kern="1200"/>
            <a:t>“ = územní koncentrace firem, v drtivé většině malé a střední velikosti, které vyrábí zboží nebo poskytují služby funkčně spojené s hlavní výrobní aktivitou</a:t>
          </a:r>
        </a:p>
      </dsp:txBody>
      <dsp:txXfrm>
        <a:off x="795891" y="964129"/>
        <a:ext cx="4478284" cy="1758740"/>
      </dsp:txXfrm>
    </dsp:sp>
    <dsp:sp modelId="{D1C1D9EC-C975-494D-B897-4D223ABD9486}">
      <dsp:nvSpPr>
        <dsp:cNvPr id="0" name=""/>
        <dsp:cNvSpPr/>
      </dsp:nvSpPr>
      <dsp:spPr>
        <a:xfrm>
          <a:off x="-1235453" y="3162555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D655E-3639-4939-A5AD-54F5E600A86D}">
      <dsp:nvSpPr>
        <dsp:cNvPr id="0" name=""/>
        <dsp:cNvSpPr/>
      </dsp:nvSpPr>
      <dsp:spPr>
        <a:xfrm>
          <a:off x="-703434" y="3558272"/>
          <a:ext cx="967307" cy="967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ED743-3D52-4D4B-AD85-FB3ADED91D0D}">
      <dsp:nvSpPr>
        <dsp:cNvPr id="0" name=""/>
        <dsp:cNvSpPr/>
      </dsp:nvSpPr>
      <dsp:spPr>
        <a:xfrm>
          <a:off x="795891" y="3162555"/>
          <a:ext cx="2931121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90. </a:t>
          </a:r>
          <a:r>
            <a:rPr lang="en-US" sz="1700" kern="1200" dirty="0" err="1"/>
            <a:t>léta</a:t>
          </a:r>
          <a:r>
            <a:rPr lang="en-US" sz="1700" kern="1200" dirty="0"/>
            <a:t> – </a:t>
          </a:r>
          <a:r>
            <a:rPr lang="en-US" sz="1700" b="1" kern="1200" dirty="0" err="1"/>
            <a:t>teorie</a:t>
          </a:r>
          <a:r>
            <a:rPr lang="en-US" sz="1700" b="1" kern="1200" dirty="0"/>
            <a:t> </a:t>
          </a:r>
          <a:r>
            <a:rPr lang="en-US" sz="1700" b="1" kern="1200" dirty="0" err="1"/>
            <a:t>clusteru</a:t>
          </a:r>
          <a:r>
            <a:rPr lang="en-US" sz="1700" b="1" kern="1200" dirty="0"/>
            <a:t> – M. A. Porter </a:t>
          </a:r>
          <a:endParaRPr lang="en-US" sz="1700" kern="1200" dirty="0"/>
        </a:p>
      </dsp:txBody>
      <dsp:txXfrm>
        <a:off x="795891" y="3162555"/>
        <a:ext cx="2931121" cy="1758740"/>
      </dsp:txXfrm>
    </dsp:sp>
    <dsp:sp modelId="{268FD30D-67A6-466A-8C8B-5759A4A3E14A}">
      <dsp:nvSpPr>
        <dsp:cNvPr id="0" name=""/>
        <dsp:cNvSpPr/>
      </dsp:nvSpPr>
      <dsp:spPr>
        <a:xfrm>
          <a:off x="16676" y="5364537"/>
          <a:ext cx="6496924" cy="219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1" tIns="65781" rIns="65781" bIns="6578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sng" kern="1200" dirty="0" err="1"/>
            <a:t>Klastry</a:t>
          </a:r>
          <a:r>
            <a:rPr lang="en-US" sz="1100" kern="1200" dirty="0"/>
            <a:t> </a:t>
          </a:r>
          <a:r>
            <a:rPr lang="en-US" sz="1100" kern="1200" dirty="0" err="1"/>
            <a:t>jsou</a:t>
          </a:r>
          <a:r>
            <a:rPr lang="en-US" sz="1100" kern="1200" dirty="0"/>
            <a:t> </a:t>
          </a:r>
          <a:r>
            <a:rPr lang="en-US" sz="1100" kern="1200" dirty="0" err="1"/>
            <a:t>geografická</a:t>
          </a:r>
          <a:r>
            <a:rPr lang="en-US" sz="1100" kern="1200" dirty="0"/>
            <a:t> </a:t>
          </a:r>
          <a:r>
            <a:rPr lang="en-US" sz="1100" kern="1200" dirty="0" err="1"/>
            <a:t>soustředění</a:t>
          </a:r>
          <a:r>
            <a:rPr lang="en-US" sz="1100" kern="1200" dirty="0"/>
            <a:t> </a:t>
          </a:r>
          <a:r>
            <a:rPr lang="en-US" sz="1100" kern="1200" dirty="0" err="1"/>
            <a:t>vzájemně</a:t>
          </a:r>
          <a:r>
            <a:rPr lang="en-US" sz="1100" kern="1200" dirty="0"/>
            <a:t> </a:t>
          </a:r>
          <a:r>
            <a:rPr lang="en-US" sz="1100" kern="1200" dirty="0" err="1"/>
            <a:t>provázených</a:t>
          </a:r>
          <a:r>
            <a:rPr lang="en-US" sz="1100" kern="1200" dirty="0"/>
            <a:t> </a:t>
          </a:r>
          <a:r>
            <a:rPr lang="en-US" sz="1100" kern="1200" dirty="0" err="1"/>
            <a:t>firem</a:t>
          </a:r>
          <a:r>
            <a:rPr lang="en-US" sz="1100" kern="1200" dirty="0"/>
            <a:t>, </a:t>
          </a:r>
          <a:r>
            <a:rPr lang="en-US" sz="1100" kern="1200" dirty="0" err="1"/>
            <a:t>specializovaných</a:t>
          </a:r>
          <a:r>
            <a:rPr lang="en-US" sz="1100" kern="1200" dirty="0"/>
            <a:t> </a:t>
          </a:r>
          <a:r>
            <a:rPr lang="en-US" sz="1100" kern="1200" dirty="0" err="1"/>
            <a:t>dodavatelů</a:t>
          </a:r>
          <a:r>
            <a:rPr lang="en-US" sz="1100" kern="1200" dirty="0"/>
            <a:t>, </a:t>
          </a:r>
          <a:r>
            <a:rPr lang="en-US" sz="1100" kern="1200" dirty="0" err="1"/>
            <a:t>poskytovatelů</a:t>
          </a:r>
          <a:r>
            <a:rPr lang="en-US" sz="1100" kern="1200" dirty="0"/>
            <a:t> </a:t>
          </a:r>
          <a:r>
            <a:rPr lang="en-US" sz="1100" kern="1200" dirty="0" err="1"/>
            <a:t>služeb</a:t>
          </a:r>
          <a:r>
            <a:rPr lang="en-US" sz="1100" kern="1200" dirty="0"/>
            <a:t>, </a:t>
          </a:r>
          <a:r>
            <a:rPr lang="en-US" sz="1100" kern="1200" dirty="0" err="1"/>
            <a:t>firem</a:t>
          </a:r>
          <a:r>
            <a:rPr lang="en-US" sz="1100" kern="1200" dirty="0"/>
            <a:t> v </a:t>
          </a:r>
          <a:r>
            <a:rPr lang="en-US" sz="1100" kern="1200" dirty="0" err="1"/>
            <a:t>příbuzných</a:t>
          </a:r>
          <a:r>
            <a:rPr lang="en-US" sz="1100" kern="1200" dirty="0"/>
            <a:t> </a:t>
          </a:r>
          <a:r>
            <a:rPr lang="en-US" sz="1100" kern="1200" dirty="0" err="1"/>
            <a:t>odvětvích</a:t>
          </a:r>
          <a:r>
            <a:rPr lang="en-US" sz="1100" kern="1200" dirty="0"/>
            <a:t> a </a:t>
          </a:r>
          <a:r>
            <a:rPr lang="en-US" sz="1100" kern="1200" dirty="0" err="1"/>
            <a:t>přidružených</a:t>
          </a:r>
          <a:r>
            <a:rPr lang="en-US" sz="1100" kern="1200" dirty="0"/>
            <a:t> </a:t>
          </a:r>
          <a:r>
            <a:rPr lang="en-US" sz="1100" kern="1200" dirty="0" err="1"/>
            <a:t>institucí</a:t>
          </a:r>
          <a:r>
            <a:rPr lang="en-US" sz="1100" kern="1200" dirty="0"/>
            <a:t>, </a:t>
          </a:r>
          <a:r>
            <a:rPr lang="en-US" sz="1100" kern="1200" dirty="0" err="1"/>
            <a:t>jako</a:t>
          </a:r>
          <a:r>
            <a:rPr lang="en-US" sz="1100" kern="1200" dirty="0"/>
            <a:t> </a:t>
          </a:r>
          <a:r>
            <a:rPr lang="en-US" sz="1100" kern="1200" dirty="0" err="1"/>
            <a:t>jsou</a:t>
          </a:r>
          <a:r>
            <a:rPr lang="en-US" sz="1100" kern="1200" dirty="0"/>
            <a:t> </a:t>
          </a:r>
          <a:r>
            <a:rPr lang="en-US" sz="1100" kern="1200" dirty="0" err="1"/>
            <a:t>univerzity</a:t>
          </a:r>
          <a:r>
            <a:rPr lang="en-US" sz="1100" kern="1200" dirty="0"/>
            <a:t>, </a:t>
          </a:r>
          <a:r>
            <a:rPr lang="en-US" sz="1100" kern="1200" dirty="0" err="1"/>
            <a:t>agentury</a:t>
          </a:r>
          <a:r>
            <a:rPr lang="en-US" sz="1100" kern="1200" dirty="0"/>
            <a:t>, a </a:t>
          </a:r>
          <a:r>
            <a:rPr lang="en-US" sz="1100" kern="1200" dirty="0" err="1"/>
            <a:t>obchodních</a:t>
          </a:r>
          <a:r>
            <a:rPr lang="en-US" sz="1100" kern="1200" dirty="0"/>
            <a:t> </a:t>
          </a:r>
          <a:r>
            <a:rPr lang="en-US" sz="1100" kern="1200" dirty="0" err="1"/>
            <a:t>asociací</a:t>
          </a:r>
          <a:r>
            <a:rPr lang="en-US" sz="1100" kern="1200" dirty="0"/>
            <a:t> </a:t>
          </a:r>
          <a:r>
            <a:rPr lang="en-US" sz="1100" kern="1200" dirty="0" err="1"/>
            <a:t>různých</a:t>
          </a:r>
          <a:r>
            <a:rPr lang="en-US" sz="1100" kern="1200" dirty="0"/>
            <a:t> </a:t>
          </a:r>
          <a:r>
            <a:rPr lang="en-US" sz="1100" kern="1200" dirty="0" err="1"/>
            <a:t>směrů</a:t>
          </a:r>
          <a:r>
            <a:rPr lang="en-US" sz="1100" kern="1200" dirty="0"/>
            <a:t>, </a:t>
          </a:r>
          <a:r>
            <a:rPr lang="en-US" sz="1100" kern="1200" dirty="0" err="1"/>
            <a:t>které</a:t>
          </a:r>
          <a:r>
            <a:rPr lang="en-US" sz="1100" kern="1200" dirty="0"/>
            <a:t> </a:t>
          </a:r>
          <a:r>
            <a:rPr lang="en-US" sz="1100" kern="1200" dirty="0" err="1"/>
            <a:t>soutěží</a:t>
          </a:r>
          <a:r>
            <a:rPr lang="en-US" sz="1100" kern="1200" dirty="0"/>
            <a:t>, ale </a:t>
          </a:r>
          <a:r>
            <a:rPr lang="en-US" sz="1100" kern="1200" dirty="0" err="1"/>
            <a:t>také</a:t>
          </a:r>
          <a:r>
            <a:rPr lang="en-US" sz="1100" kern="1200" dirty="0"/>
            <a:t> </a:t>
          </a:r>
          <a:r>
            <a:rPr lang="en-US" sz="1100" kern="1200" dirty="0" err="1"/>
            <a:t>spolupracují</a:t>
          </a:r>
          <a:r>
            <a:rPr lang="en-US" sz="1100" kern="1200" dirty="0"/>
            <a:t>.</a:t>
          </a:r>
        </a:p>
      </dsp:txBody>
      <dsp:txXfrm>
        <a:off x="16676" y="5364537"/>
        <a:ext cx="6496924" cy="21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17590-33FD-40A5-8110-0CD1319C57E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1D643-DD15-4985-9C8C-7B6AB1AB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4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9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2F6C3109-A4DD-4499-A114-A0DA3516E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0B88815F-A27C-45E4-8286-73C500CA9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56F01938-EDE0-4FEA-B520-B6412460A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CA99A-A209-4A35-B9CC-13EB4307D8F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63056112-DAAD-40DE-9FE4-55C2AE97D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51911B9B-2CB3-4DC3-8006-FC0CD266D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21C102AB-76DD-458D-9C34-E9C08A77C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01F11-8AE1-414B-BA05-903A20F271E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5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5620A645-DA73-4009-BC2E-50A974100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22242E31-956D-4143-9DB9-F1817F424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17CCA9A9-A141-42C0-A807-17D78395D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A9926-D53D-4FBA-A6D8-67875F20073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6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8671A1EE-1D61-47CB-9B3C-25ACF603A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9A01C6BD-7A2B-4C87-A605-81A770E0A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390339D6-6ABF-4800-8037-B493923A4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2C2E2-BEF9-4534-905B-47AFABE6DC7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7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023A7-6869-47CD-A0DA-075FBD243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469CC1-2C69-4252-B403-886BD889B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AA9243-A706-4159-BB7B-4CA9BE66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37C9E2-1268-439B-806F-FFB09061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D4D084-C6D1-4036-9B00-93DC78BD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71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185A1-CDDF-4A33-87C8-1501A91B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7209E7-9BFB-407D-8208-9951FFC1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BF76F-4C9D-4E34-959F-C33ED3A4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43D97D-8DDF-4A75-B184-17F129FA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8F650A-D990-4609-A402-94C791EC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E3D2B7-0E11-4BC3-8BEA-182DE8BDB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0FE580-8C3D-414A-A2FB-B02A0BA6A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CC1EC-3BBE-46D4-A9E3-189BBA3B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CB42E2-87E5-43A9-BA9E-026C8FDC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768E5-7D9C-4976-B1E9-54F3C467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13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3791B-92DC-4A25-8802-9B5046F1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142D3-2829-4831-9269-8D3BAA9B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4DEFD-6F53-462B-8278-E9747E03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65E0C7-1641-422A-93D2-D9F749CA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442D4-BA94-48D3-BB42-4A96654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3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F5863-BA4F-41C7-AA80-AFEE7748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701B00-F8E1-47F0-8B0E-1C49D220C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3280C-688E-447D-87CC-F7FFFEC3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957A51-0B0C-401D-A794-45291312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2EE45D-D7B1-4690-8796-E43A8723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0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0BF18-47BC-44DB-9E6B-25A27FF8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BE24E-932A-49A3-B7C3-5539BFD61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F5B85-F52B-4953-BE7B-949BCB7E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6BF00E-4C36-43A1-B743-2D5671B0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71C6A3-F213-4A00-8DB6-EF092D04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33694-87F2-4DEB-908C-81264EC7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13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6C0EB-9124-42C3-A881-3BCD80A9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160AFA-19F5-47D6-AF39-E581D0B3A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EB9EF7-7625-4564-A776-89E8C303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4A81B5-D925-44F0-8073-477C95176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6FD3FA-EC2F-43ED-8578-C5CC60FB0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BCA644-6F37-4484-BED9-980D8365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C14BDF-52FA-4F58-8EA9-713287C3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9E690E-A369-4426-91C6-47E9DD65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1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DA75-AFCD-4470-9592-E355686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FE41EB-32EA-41B9-8022-4374A7F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F5ADAF-0D07-48D9-8327-406C305B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2B85F3-8525-4C06-B2FE-21113929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61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8F077D-3994-40E0-B60D-176EBF3F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314AE4-8CDE-4CEC-9E6E-46644DC3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F9376B-CCB7-462C-A8DD-FD4BCE3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6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5E90C-E64A-412D-A450-925E9456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7B03B-0FE1-452F-9577-B35ED22E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47A8B4-DEFD-45F3-812D-16E728028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7C3AD7-FD9F-4A71-B1C1-C5407F36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9F88B6-FC89-4B3E-8A3D-B08A2053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CDA470-435B-4E0A-B729-3C7B14CD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5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CC91E-8068-4E21-8627-A97228F6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897240-4D40-4FA0-9F77-AB141A7D8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A07D4F-BA7A-4F14-A75A-3FBA54B53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12A14F-962C-4A9C-919F-52E984AD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E26496-CBFF-4E5B-9B73-5DAD9078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DD9999-2CC1-4839-A1CD-30715A7C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5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EFEF9C-D7C2-4EA2-A829-DBDCFE5C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46640E-950E-49D9-A581-8C9E12BFF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E5EDA3-17BB-4D8E-851D-3CDDC5092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BEB1-1467-4830-859E-B7B5AE1B2DE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132DFE-71E7-49FB-83F6-07F9F51B2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16DF1D-1718-445B-A7AB-C3E159C9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02E7-C0F6-40AC-B672-7AD6A2633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80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invest.org/podporene-klastry-v-c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F7A65-22FF-4A69-99B5-BD20B98EA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6. PŘEDNÁŠKA: ÚVOD DO GEOGRAFIE PRŮMYSLU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BB5891-8984-44AD-82DD-CCCE4A6C1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JH 2020</a:t>
            </a:r>
          </a:p>
        </p:txBody>
      </p:sp>
    </p:spTree>
    <p:extLst>
      <p:ext uri="{BB962C8B-B14F-4D97-AF65-F5344CB8AC3E}">
        <p14:creationId xmlns:p14="http://schemas.microsoft.com/office/powerpoint/2010/main" val="328391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2BBDC1-1DCB-47EC-9ACD-ACA0B0F3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Kritika postfordismu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D4CAF-B371-4AD0-AA70-FE4C7A1F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podle kritik </a:t>
            </a:r>
            <a:r>
              <a:rPr lang="cs-CZ" dirty="0" err="1"/>
              <a:t>postfordismus</a:t>
            </a:r>
            <a:r>
              <a:rPr lang="cs-CZ" dirty="0"/>
              <a:t> neexistuje argument =&gt; nejde o celkovou transformaci, ale integraci některých nových přístupů do tradičních </a:t>
            </a:r>
            <a:r>
              <a:rPr lang="cs-CZ" dirty="0" err="1"/>
              <a:t>fordistických</a:t>
            </a:r>
            <a:r>
              <a:rPr lang="cs-CZ" dirty="0"/>
              <a:t> metod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neofordismus</a:t>
            </a:r>
            <a:r>
              <a:rPr lang="cs-CZ" dirty="0"/>
              <a:t>- období modifikace tradičních </a:t>
            </a:r>
            <a:r>
              <a:rPr lang="cs-CZ" dirty="0" err="1"/>
              <a:t>fordistických</a:t>
            </a:r>
            <a:r>
              <a:rPr lang="cs-CZ" dirty="0"/>
              <a:t> metod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Anna </a:t>
            </a:r>
            <a:r>
              <a:rPr lang="cs-CZ" dirty="0" err="1"/>
              <a:t>Pollert</a:t>
            </a:r>
            <a:r>
              <a:rPr lang="cs-CZ" dirty="0"/>
              <a:t>- tvrdí, že metody masové produkce stále převládají v mnoha odvětvích, zejména ty, které jsou zaměřeny na spotřební trhy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0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A67E7E-682F-47EE-B98B-F38BE777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deindustalizace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DC13A-7E11-4711-A13D-8BEF9DE3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Další z typických jevů pro II etapu průmyslového vývoje</a:t>
            </a:r>
          </a:p>
          <a:p>
            <a:pPr marL="0" indent="0">
              <a:buNone/>
            </a:pPr>
            <a:r>
              <a:rPr lang="cs-CZ" dirty="0"/>
              <a:t>Pokles zaměstnanosti v průmyslu (hl. u výrob s nižší přidanou hodnotou) a  na to navazující sociální a ekonomické změny</a:t>
            </a:r>
          </a:p>
          <a:p>
            <a:pPr marL="0" indent="0">
              <a:buNone/>
            </a:pPr>
            <a:r>
              <a:rPr lang="cs-CZ" dirty="0"/>
              <a:t>Typický jev pro vyspělé světové ekonomiky -&gt; přesun výrob do tranzitních nebo rozvojových zemí (</a:t>
            </a:r>
            <a:r>
              <a:rPr lang="cs-CZ" dirty="0" err="1"/>
              <a:t>delokalizace</a:t>
            </a:r>
            <a:r>
              <a:rPr lang="cs-CZ" dirty="0"/>
              <a:t> výroby) -&gt; růst terciérního sektoru</a:t>
            </a:r>
          </a:p>
          <a:p>
            <a:pPr marL="0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b="1" dirty="0"/>
              <a:t>a)</a:t>
            </a:r>
            <a:r>
              <a:rPr lang="cs-CZ" dirty="0"/>
              <a:t> </a:t>
            </a:r>
            <a:r>
              <a:rPr lang="cs-CZ" b="1" dirty="0" err="1"/>
              <a:t>Outsorcing</a:t>
            </a:r>
            <a:r>
              <a:rPr lang="cs-CZ" dirty="0"/>
              <a:t> – najmutí zahraničního dodavatele</a:t>
            </a:r>
          </a:p>
          <a:p>
            <a:pPr marL="228600" lvl="1" indent="0">
              <a:buNone/>
            </a:pPr>
            <a:r>
              <a:rPr lang="cs-CZ" b="1" dirty="0"/>
              <a:t>b) </a:t>
            </a:r>
            <a:r>
              <a:rPr lang="cs-CZ" b="1" dirty="0" err="1"/>
              <a:t>Offshoring</a:t>
            </a:r>
            <a:r>
              <a:rPr lang="cs-CZ" b="1" dirty="0"/>
              <a:t> </a:t>
            </a:r>
            <a:r>
              <a:rPr lang="cs-CZ" dirty="0"/>
              <a:t>– založení dceřiné společnosti v zahraničí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A67E7E-682F-47EE-B98B-F38BE777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deindustalizace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DC13A-7E11-4711-A13D-8BEF9DE3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V rámci </a:t>
            </a:r>
            <a:r>
              <a:rPr lang="cs-CZ" dirty="0" err="1"/>
              <a:t>deindustrializace</a:t>
            </a:r>
            <a:r>
              <a:rPr lang="cs-CZ" dirty="0"/>
              <a:t> také rozvoj </a:t>
            </a:r>
            <a:r>
              <a:rPr lang="cs-CZ" dirty="0" err="1"/>
              <a:t>high-tech</a:t>
            </a:r>
            <a:r>
              <a:rPr lang="cs-CZ" dirty="0"/>
              <a:t> oborů</a:t>
            </a:r>
            <a:endParaRPr lang="cs-CZ"/>
          </a:p>
          <a:p>
            <a:pPr marL="228600" lvl="1" indent="0">
              <a:buNone/>
            </a:pPr>
            <a:r>
              <a:rPr lang="cs-CZ" dirty="0"/>
              <a:t>Obory s nadprůměrnou úrovní uplatňovaných vědeckých a technických znalostí a systematickým zaváděním inovací ve výrobních procesech (elektronika, optické a lékařské přístroje)</a:t>
            </a:r>
            <a:endParaRPr lang="cs-CZ"/>
          </a:p>
          <a:p>
            <a:pPr marL="228600" lvl="1" indent="0">
              <a:buNone/>
            </a:pPr>
            <a:r>
              <a:rPr lang="cs-CZ" dirty="0"/>
              <a:t>Na základě úzké spolupráce průmyslu s vědeckou základnou vznikají specializovaná inovační a technologická centra – vědeckotechnické parky (technologické, vědecké)</a:t>
            </a:r>
            <a:endParaRPr lang="cs-CZ"/>
          </a:p>
          <a:p>
            <a:pPr marL="228600" lvl="1" indent="0">
              <a:buNone/>
            </a:pPr>
            <a:r>
              <a:rPr lang="cs-CZ" dirty="0"/>
              <a:t>Instituce orientované do oblasti vědy, nových technologií a inovací – hl. cílem je zajišťování transferu technologií a podpora inovačního podnikání (viz dále)</a:t>
            </a:r>
            <a:endParaRPr lang="cs-CZ"/>
          </a:p>
          <a:p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3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F0688-8DAA-4574-A385-ED803F12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Globalizace průmyslu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EA67DD5-E49F-4060-BA6B-EEE5AB093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53347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0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478F-9206-40CE-9902-E7317D38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Top 10 největších nadnárodních společností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5957BD70-A1DF-416B-ABE5-5D9B61A3F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371139"/>
            <a:ext cx="7729728" cy="41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ED38731-5AE1-4AA1-BB66-CC5829C30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66" y="1124712"/>
            <a:ext cx="96514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1BCC4-4244-47D0-B533-1CFA7C9B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C48044-EAF8-4E59-843F-27CD0B58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4BCF78-C5EA-4473-87B5-62D29A17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" t="9005" r="4462" b="32094"/>
          <a:stretch/>
        </p:blipFill>
        <p:spPr>
          <a:xfrm>
            <a:off x="1868658" y="392086"/>
            <a:ext cx="8454683" cy="30369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7FB3CB-21D5-4A8F-B3B5-DA07FAE94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8" t="10031" r="4000" b="31067"/>
          <a:stretch/>
        </p:blipFill>
        <p:spPr>
          <a:xfrm>
            <a:off x="1868658" y="3634087"/>
            <a:ext cx="8314009" cy="29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0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608D08-0F06-4FFF-BC13-0FC6FA8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Problémy globalizace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DB4827-780E-46D3-915C-CDC31046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Rozvoj industrializace v rozvojových zemích – avšak nepřirozený a nestal se základem pro ekonomický růst daných zemí (podniky jsou základem vertikální struktury nadnárodní společnosti a ne horizontální)</a:t>
            </a:r>
          </a:p>
          <a:p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5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38F2F1-EB72-4AD5-BF92-B4689339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Geografie Průmyslu v ČR 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834FB61-0393-477C-B9F9-DE2BA9BFE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0426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53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38F2F1-EB72-4AD5-BF92-B4689339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Geografie Průmyslu v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421044-7BA0-4949-9C00-4FA84A49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/>
              <a:t>70. léta – ČSAV – regionalizace průmyslu – průmyslový region definován jako území tvořené jádrem a širším zázemím jádra, spojeným s ním dojížďkou pracovníků do průmyslu (např. J. Mareš)</a:t>
            </a:r>
          </a:p>
          <a:p>
            <a:pPr marL="0" indent="0">
              <a:buNone/>
            </a:pPr>
            <a:r>
              <a:rPr lang="cs-CZ" sz="2000"/>
              <a:t>Další témata g. průmyslu 70. a 80. let:</a:t>
            </a:r>
          </a:p>
          <a:p>
            <a:pPr marL="0" indent="0">
              <a:buNone/>
            </a:pPr>
            <a:r>
              <a:rPr lang="cs-CZ" sz="2000"/>
              <a:t>Dojížďka zaměstnanců do průmyslových závodů</a:t>
            </a:r>
          </a:p>
          <a:p>
            <a:pPr marL="0" indent="0">
              <a:buNone/>
            </a:pPr>
            <a:r>
              <a:rPr lang="cs-CZ" sz="2000"/>
              <a:t>Vliv průmyslu na ŽP</a:t>
            </a:r>
          </a:p>
          <a:p>
            <a:pPr marL="0" indent="0">
              <a:buNone/>
            </a:pPr>
            <a:r>
              <a:rPr lang="cs-CZ" sz="2000"/>
              <a:t>Potenciál průmyslové výroby pro regionální rozvoj</a:t>
            </a:r>
          </a:p>
          <a:p>
            <a:pPr marL="0" indent="0">
              <a:buNone/>
            </a:pPr>
            <a:r>
              <a:rPr lang="cs-CZ" sz="2000"/>
              <a:t>Po roce 1989:</a:t>
            </a:r>
          </a:p>
          <a:p>
            <a:pPr marL="0" indent="0">
              <a:buNone/>
            </a:pPr>
            <a:r>
              <a:rPr lang="cs-CZ" sz="2000"/>
              <a:t>Analýza transformace ekonomiky ČR (L. Kopačka, V. Toušek…)</a:t>
            </a:r>
          </a:p>
          <a:p>
            <a:pPr marL="0" indent="0">
              <a:buNone/>
            </a:pPr>
            <a:r>
              <a:rPr lang="cs-CZ" sz="2000"/>
              <a:t>Vliv zahraničních investic v průmyslu na regionální rozvoj  (M. </a:t>
            </a:r>
            <a:r>
              <a:rPr lang="cs-CZ" sz="2000" err="1"/>
              <a:t>Viturka</a:t>
            </a:r>
            <a:r>
              <a:rPr lang="cs-CZ" sz="2000"/>
              <a:t>)</a:t>
            </a:r>
          </a:p>
          <a:p>
            <a:pPr marL="0" indent="0">
              <a:buNone/>
            </a:pPr>
            <a:r>
              <a:rPr lang="cs-CZ" sz="2000"/>
              <a:t>Změny v průmyslu a jejich vlivu na rozvoj měst a regionů</a:t>
            </a:r>
          </a:p>
          <a:p>
            <a:pPr marL="0" indent="0">
              <a:buNone/>
            </a:pPr>
            <a:r>
              <a:rPr lang="cs-CZ" sz="2000"/>
              <a:t>P. Pavlínek – proces transformace a přechod postkomunistických zemí střední a východní Evropy na tržní hospodářství </a:t>
            </a:r>
          </a:p>
          <a:p>
            <a:endParaRPr lang="cs-CZ" sz="20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20CAF-945C-43FB-8B24-938EE894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VZNIK GEOGRAFIE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9B577-B6B4-4FED-B796-EFB82FEE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1300"/>
              <a:t>Společně se zemědělstvím tvoří geografii výrobní sféry</a:t>
            </a:r>
          </a:p>
          <a:p>
            <a:r>
              <a:rPr lang="cs-CZ" sz="1300"/>
              <a:t>Geografie průmyslu je věda, která se zabývá studiem vzájemných vztahů mezi průmyslovou výrobou a ostatními složkami krajiny, studiem zákonitostí a vývoje rozmístění průmyslu jako výsledku projevu těchto vztahů (Ivančička, 1964)</a:t>
            </a:r>
          </a:p>
          <a:p>
            <a:r>
              <a:rPr lang="cs-CZ" sz="1300"/>
              <a:t>18. a 19. století spíše popisné práce</a:t>
            </a:r>
          </a:p>
          <a:p>
            <a:r>
              <a:rPr lang="cs-CZ" sz="1300"/>
              <a:t>Geografie prům. se začala formovat na počátku 20. století –součást ekonomické geografie </a:t>
            </a:r>
          </a:p>
          <a:p>
            <a:pPr lvl="2"/>
            <a:r>
              <a:rPr lang="cs-CZ" sz="1300"/>
              <a:t>Důraz na historický vývoj charakteristických rysů,</a:t>
            </a:r>
          </a:p>
          <a:p>
            <a:pPr lvl="2"/>
            <a:r>
              <a:rPr lang="cs-CZ" sz="1300"/>
              <a:t>V této době byl průmysl chápán jako sekundární krajinná složka, jejíž rozvoj byl podmíněný přírodními faktory (antropogeografický přístup). </a:t>
            </a:r>
          </a:p>
          <a:p>
            <a:r>
              <a:rPr lang="cs-CZ" sz="1300"/>
              <a:t>Geografie průmyslu zabývá studiem vzájemných vztahů a podmíněností mezi průmyslovou výrobou a ostatními geografickými jevy a procesy. </a:t>
            </a:r>
          </a:p>
          <a:p>
            <a:r>
              <a:rPr lang="cs-CZ" sz="1300"/>
              <a:t>Hlavním úkolem je studium zákonitostí a vývoje rozmístění průmyslu.</a:t>
            </a:r>
          </a:p>
          <a:p>
            <a:pPr lvl="1"/>
            <a:endParaRPr lang="cs-CZ" sz="1300"/>
          </a:p>
          <a:p>
            <a:endParaRPr lang="cs-CZ" sz="1300"/>
          </a:p>
          <a:p>
            <a:endParaRPr lang="cs-CZ" sz="130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4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Klastry</a:t>
            </a:r>
          </a:p>
        </p:txBody>
      </p:sp>
      <p:graphicFrame>
        <p:nvGraphicFramePr>
          <p:cNvPr id="22532" name="Zástupný symbol pro obsah 2">
            <a:extLst>
              <a:ext uri="{FF2B5EF4-FFF2-40B4-BE49-F238E27FC236}">
                <a16:creationId xmlns:a16="http://schemas.microsoft.com/office/drawing/2014/main" id="{8AF52EA6-0C1C-4C6E-9A38-25E8D43C2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6449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15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>
            <a:extLst>
              <a:ext uri="{FF2B5EF4-FFF2-40B4-BE49-F238E27FC236}">
                <a16:creationId xmlns:a16="http://schemas.microsoft.com/office/drawing/2014/main" id="{D1113D38-B2BA-4BB9-B002-7CFB26B4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Klastry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C453452-6585-48E7-881F-C5489B96905A}"/>
              </a:ext>
            </a:extLst>
          </p:cNvPr>
          <p:cNvSpPr txBox="1">
            <a:spLocks/>
          </p:cNvSpPr>
          <p:nvPr/>
        </p:nvSpPr>
        <p:spPr bwMode="auto">
          <a:xfrm>
            <a:off x="561975" y="1395413"/>
            <a:ext cx="4211638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b="1" dirty="0">
                <a:solidFill>
                  <a:prstClr val="black"/>
                </a:solidFill>
                <a:cs typeface="Arial" charset="0"/>
              </a:rPr>
              <a:t>Co může klastr: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zlepšit výsledky společností do nich zapojených,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zvýšit počet inovací,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iniciovat vznik nových firem,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zvýšit export,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přilákat atraktivní investice,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podpořit výzkumnou základnu,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podpořit rozvoj kraje…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b="1" dirty="0">
                <a:solidFill>
                  <a:prstClr val="black"/>
                </a:solidFill>
                <a:cs typeface="Arial" charset="0"/>
              </a:rPr>
              <a:t>Přínosy pro firmy: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poskytují úspory z rozsahu a snižují náklady,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snižují omezení menších firem a zvyšují specializaci,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místní konkurenci a rivalitu a tím globální konkurenční výhodu,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rychlost přenosu informací a technologií,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moc a hlas menších firem, podněcují vládu k investicím do specializované infrastruktury, </a:t>
            </a:r>
          </a:p>
          <a:p>
            <a:pPr marL="180975"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umožňují efektivní propojení a partnerství,…</a:t>
            </a: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5EDDA4C5-6AA5-419E-928E-848389E86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04402"/>
              </p:ext>
            </p:extLst>
          </p:nvPr>
        </p:nvGraphicFramePr>
        <p:xfrm>
          <a:off x="5514975" y="1951817"/>
          <a:ext cx="5779693" cy="418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3959636" imgH="2863007" progId="CorelDRAW.Graphic.14">
                  <p:embed/>
                </p:oleObj>
              </mc:Choice>
              <mc:Fallback>
                <p:oleObj name="CorelDRAW" r:id="rId4" imgW="3959636" imgH="2863007" progId="CorelDRAW.Graphic.14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5EDDA4C5-6AA5-419E-928E-848389E86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1951817"/>
                        <a:ext cx="5779693" cy="4187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36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36B27580-61B0-49A1-A9FD-092E551B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Klastry v ČR</a:t>
            </a:r>
          </a:p>
        </p:txBody>
      </p:sp>
      <p:sp>
        <p:nvSpPr>
          <p:cNvPr id="23555" name="Obdélník 6">
            <a:extLst>
              <a:ext uri="{FF2B5EF4-FFF2-40B4-BE49-F238E27FC236}">
                <a16:creationId xmlns:a16="http://schemas.microsoft.com/office/drawing/2014/main" id="{51F61B6C-746A-4F23-AE24-E36EE83E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05576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prstClr val="black"/>
                </a:solidFill>
                <a:hlinkClick r:id="rId3"/>
              </a:rPr>
              <a:t>http://www.czechinvest.org/podporene-klastry-v-cr</a:t>
            </a:r>
            <a:r>
              <a:rPr lang="cs-CZ" altLang="cs-CZ" sz="14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BEB54063-48E5-47BC-9B77-BB145F67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438275"/>
            <a:ext cx="74009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0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Nadpis 1">
            <a:extLst>
              <a:ext uri="{FF2B5EF4-FFF2-40B4-BE49-F238E27FC236}">
                <a16:creationId xmlns:a16="http://schemas.microsoft.com/office/drawing/2014/main" id="{3CF235A1-092E-4EA4-B90B-47D4434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cs-CZ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Klastry v ČR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1347454-35A8-44C7-9387-21DB320B387B}"/>
              </a:ext>
            </a:extLst>
          </p:cNvPr>
          <p:cNvSpPr txBox="1">
            <a:spLocks/>
          </p:cNvSpPr>
          <p:nvPr/>
        </p:nvSpPr>
        <p:spPr bwMode="auto">
          <a:xfrm>
            <a:off x="4976031" y="320040"/>
            <a:ext cx="6377769" cy="610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CLUTEX - </a:t>
            </a:r>
            <a:r>
              <a:rPr lang="en-US" sz="1400" dirty="0" err="1"/>
              <a:t>klastr</a:t>
            </a:r>
            <a:r>
              <a:rPr lang="en-US" sz="1400" dirty="0"/>
              <a:t> </a:t>
            </a:r>
            <a:r>
              <a:rPr lang="en-US" sz="1400" dirty="0" err="1"/>
              <a:t>technické</a:t>
            </a:r>
            <a:r>
              <a:rPr lang="en-US" sz="1400" dirty="0"/>
              <a:t> </a:t>
            </a:r>
            <a:r>
              <a:rPr lang="en-US" sz="1400" dirty="0" err="1"/>
              <a:t>textilie</a:t>
            </a:r>
            <a:r>
              <a:rPr lang="en-US" sz="1400" dirty="0"/>
              <a:t>, </a:t>
            </a:r>
            <a:r>
              <a:rPr lang="en-US" sz="1400" dirty="0" err="1"/>
              <a:t>o.s.</a:t>
            </a:r>
            <a:r>
              <a:rPr lang="en-US" sz="1400" dirty="0"/>
              <a:t> (2006)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CREA </a:t>
            </a:r>
            <a:r>
              <a:rPr lang="en-US" sz="1400" dirty="0" err="1"/>
              <a:t>Hydro&amp;Energy</a:t>
            </a:r>
            <a:r>
              <a:rPr lang="en-US" sz="1400" dirty="0"/>
              <a:t>, </a:t>
            </a:r>
            <a:r>
              <a:rPr lang="en-US" sz="1400" dirty="0" err="1"/>
              <a:t>o.s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CzechBio</a:t>
            </a:r>
            <a:r>
              <a:rPr lang="en-US" sz="1400" dirty="0"/>
              <a:t> - </a:t>
            </a:r>
            <a:r>
              <a:rPr lang="en-US" sz="1400" dirty="0" err="1"/>
              <a:t>asociace</a:t>
            </a:r>
            <a:r>
              <a:rPr lang="en-US" sz="1400" dirty="0"/>
              <a:t> </a:t>
            </a:r>
            <a:r>
              <a:rPr lang="en-US" sz="1400" dirty="0" err="1"/>
              <a:t>biotechnologických</a:t>
            </a:r>
            <a:r>
              <a:rPr lang="en-US" sz="1400" dirty="0"/>
              <a:t> </a:t>
            </a:r>
            <a:r>
              <a:rPr lang="en-US" sz="1400" dirty="0" err="1"/>
              <a:t>společností</a:t>
            </a:r>
            <a:r>
              <a:rPr lang="en-US" sz="1400" dirty="0"/>
              <a:t> ČR, </a:t>
            </a:r>
            <a:r>
              <a:rPr lang="en-US" sz="1400" dirty="0" err="1"/>
              <a:t>z.s.p.o</a:t>
            </a:r>
            <a:r>
              <a:rPr lang="en-US" sz="1400" dirty="0"/>
              <a:t>. (2008)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Czech Stone Cluster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Český</a:t>
            </a:r>
            <a:r>
              <a:rPr lang="en-US" sz="1400" dirty="0"/>
              <a:t> </a:t>
            </a:r>
            <a:r>
              <a:rPr lang="en-US" sz="1400" dirty="0" err="1"/>
              <a:t>nanotechnologický</a:t>
            </a:r>
            <a:r>
              <a:rPr lang="en-US" sz="1400" dirty="0"/>
              <a:t> </a:t>
            </a:r>
            <a:r>
              <a:rPr lang="en-US" sz="1400" dirty="0" err="1"/>
              <a:t>klastr</a:t>
            </a:r>
            <a:r>
              <a:rPr lang="en-US" sz="1400" dirty="0"/>
              <a:t>, </a:t>
            </a:r>
            <a:r>
              <a:rPr lang="en-US" sz="1400" dirty="0" err="1"/>
              <a:t>družstvo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EKOGEN, </a:t>
            </a:r>
            <a:r>
              <a:rPr lang="en-US" sz="1400" dirty="0" err="1"/>
              <a:t>o.s.</a:t>
            </a:r>
            <a:r>
              <a:rPr lang="en-US" sz="1400" dirty="0"/>
              <a:t> (</a:t>
            </a:r>
            <a:r>
              <a:rPr lang="en-US" sz="1400" dirty="0" err="1"/>
              <a:t>klastr</a:t>
            </a:r>
            <a:r>
              <a:rPr lang="en-US" sz="1400" dirty="0"/>
              <a:t> </a:t>
            </a:r>
            <a:r>
              <a:rPr lang="en-US" sz="1400" dirty="0" err="1"/>
              <a:t>zabývající</a:t>
            </a:r>
            <a:r>
              <a:rPr lang="en-US" sz="1400" dirty="0"/>
              <a:t> se </a:t>
            </a:r>
            <a:r>
              <a:rPr lang="en-US" sz="1400" dirty="0" err="1"/>
              <a:t>zpracováním</a:t>
            </a:r>
            <a:r>
              <a:rPr lang="en-US" sz="1400" dirty="0"/>
              <a:t> </a:t>
            </a:r>
            <a:r>
              <a:rPr lang="en-US" sz="1400" dirty="0" err="1"/>
              <a:t>jemných</a:t>
            </a:r>
            <a:r>
              <a:rPr lang="en-US" sz="1400" dirty="0"/>
              <a:t> </a:t>
            </a:r>
            <a:r>
              <a:rPr lang="en-US" sz="1400" dirty="0" err="1"/>
              <a:t>anorganických</a:t>
            </a:r>
            <a:r>
              <a:rPr lang="en-US" sz="1400" dirty="0"/>
              <a:t> </a:t>
            </a:r>
            <a:r>
              <a:rPr lang="en-US" sz="1400" dirty="0" err="1"/>
              <a:t>odpadních</a:t>
            </a:r>
            <a:r>
              <a:rPr lang="en-US" sz="1400" dirty="0"/>
              <a:t> </a:t>
            </a:r>
            <a:r>
              <a:rPr lang="en-US" sz="1400" dirty="0" err="1"/>
              <a:t>materiálů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stavebnictví</a:t>
            </a:r>
            <a:r>
              <a:rPr lang="en-US" sz="1400" dirty="0"/>
              <a:t> v JČK)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Energoklastr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Klastr</a:t>
            </a:r>
            <a:r>
              <a:rPr lang="en-US" sz="1400" dirty="0"/>
              <a:t> ENVICRACK (</a:t>
            </a:r>
            <a:r>
              <a:rPr lang="en-US" sz="1400" dirty="0" err="1"/>
              <a:t>výzkumná</a:t>
            </a:r>
            <a:r>
              <a:rPr lang="en-US" sz="1400" dirty="0"/>
              <a:t> a </a:t>
            </a:r>
            <a:r>
              <a:rPr lang="en-US" sz="1400" dirty="0" err="1"/>
              <a:t>vývojová</a:t>
            </a:r>
            <a:r>
              <a:rPr lang="en-US" sz="1400" dirty="0"/>
              <a:t> </a:t>
            </a:r>
            <a:r>
              <a:rPr lang="en-US" sz="1400" dirty="0" err="1"/>
              <a:t>činnost</a:t>
            </a:r>
            <a:r>
              <a:rPr lang="en-US" sz="1400" dirty="0"/>
              <a:t>  v </a:t>
            </a:r>
            <a:r>
              <a:rPr lang="en-US" sz="1400" dirty="0" err="1"/>
              <a:t>oblasti</a:t>
            </a:r>
            <a:r>
              <a:rPr lang="en-US" sz="1400" dirty="0"/>
              <a:t> </a:t>
            </a:r>
            <a:r>
              <a:rPr lang="en-US" sz="1400" dirty="0" err="1"/>
              <a:t>využívání</a:t>
            </a:r>
            <a:r>
              <a:rPr lang="en-US" sz="1400" dirty="0"/>
              <a:t> </a:t>
            </a:r>
            <a:r>
              <a:rPr lang="en-US" sz="1400" dirty="0" err="1"/>
              <a:t>alternativních</a:t>
            </a:r>
            <a:r>
              <a:rPr lang="en-US" sz="1400" dirty="0"/>
              <a:t> </a:t>
            </a:r>
            <a:r>
              <a:rPr lang="en-US" sz="1400" dirty="0" err="1"/>
              <a:t>zdrojů</a:t>
            </a:r>
            <a:r>
              <a:rPr lang="en-US" sz="1400" dirty="0"/>
              <a:t> </a:t>
            </a:r>
            <a:r>
              <a:rPr lang="en-US" sz="1400" dirty="0" err="1"/>
              <a:t>energie</a:t>
            </a:r>
            <a:r>
              <a:rPr lang="en-US" sz="1400" dirty="0"/>
              <a:t>)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Enwiwa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Hradecký</a:t>
            </a:r>
            <a:r>
              <a:rPr lang="en-US" sz="1400" dirty="0"/>
              <a:t> IT </a:t>
            </a:r>
            <a:r>
              <a:rPr lang="en-US" sz="1400" dirty="0" err="1"/>
              <a:t>klastr</a:t>
            </a:r>
            <a:r>
              <a:rPr lang="en-US" sz="1400" dirty="0"/>
              <a:t> (2008)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IT Cluster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Klastr</a:t>
            </a:r>
            <a:r>
              <a:rPr lang="en-US" sz="1400" dirty="0"/>
              <a:t> </a:t>
            </a:r>
            <a:r>
              <a:rPr lang="en-US" sz="1400" dirty="0" err="1"/>
              <a:t>českých</a:t>
            </a:r>
            <a:r>
              <a:rPr lang="en-US" sz="1400" dirty="0"/>
              <a:t> </a:t>
            </a:r>
            <a:r>
              <a:rPr lang="en-US" sz="1400" dirty="0" err="1"/>
              <a:t>nábytkářů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Klastr</a:t>
            </a:r>
            <a:r>
              <a:rPr lang="en-US" sz="1400" dirty="0"/>
              <a:t> </a:t>
            </a:r>
            <a:r>
              <a:rPr lang="en-US" sz="1400" dirty="0" err="1"/>
              <a:t>přesného</a:t>
            </a:r>
            <a:r>
              <a:rPr lang="en-US" sz="1400" dirty="0"/>
              <a:t> </a:t>
            </a:r>
            <a:r>
              <a:rPr lang="en-US" sz="1400" dirty="0" err="1"/>
              <a:t>strojírenství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Kompozitní</a:t>
            </a:r>
            <a:r>
              <a:rPr lang="en-US" sz="1400" dirty="0"/>
              <a:t> </a:t>
            </a:r>
            <a:r>
              <a:rPr lang="en-US" sz="1400" dirty="0" err="1"/>
              <a:t>materiály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MedChemBio</a:t>
            </a:r>
            <a:r>
              <a:rPr lang="en-US" sz="1400" dirty="0"/>
              <a:t> (2009)</a:t>
            </a:r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Moravskoslezský</a:t>
            </a:r>
            <a:r>
              <a:rPr lang="en-US" sz="1400" dirty="0"/>
              <a:t> </a:t>
            </a:r>
            <a:r>
              <a:rPr lang="en-US" sz="1400" dirty="0" err="1"/>
              <a:t>automobilový</a:t>
            </a:r>
            <a:r>
              <a:rPr lang="en-US" sz="1400" dirty="0"/>
              <a:t> </a:t>
            </a:r>
            <a:r>
              <a:rPr lang="en-US" sz="1400" dirty="0" err="1"/>
              <a:t>klastr</a:t>
            </a:r>
            <a:endParaRPr lang="en-US" sz="1400" dirty="0"/>
          </a:p>
          <a:p>
            <a:pPr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……</a:t>
            </a:r>
          </a:p>
          <a:p>
            <a:pPr marL="742950" lvl="1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06277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6F17824-58FA-4D4D-9274-0C68114B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426" y="260348"/>
            <a:ext cx="7666383" cy="64928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Klastry ve světě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83206B2-146C-43F2-8E7C-8368ECB082C2}"/>
              </a:ext>
            </a:extLst>
          </p:cNvPr>
          <p:cNvSpPr txBox="1">
            <a:spLocks/>
          </p:cNvSpPr>
          <p:nvPr/>
        </p:nvSpPr>
        <p:spPr bwMode="auto">
          <a:xfrm>
            <a:off x="1992313" y="1196976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endParaRPr lang="cs-CZ" sz="1600" u="sng" dirty="0">
              <a:solidFill>
                <a:prstClr val="black"/>
              </a:solidFill>
              <a:latin typeface="Tw Cen MT"/>
              <a:cs typeface="Arial" panose="020B0604020202020204" pitchFamily="34" charset="0"/>
            </a:endParaRPr>
          </a:p>
        </p:txBody>
      </p:sp>
      <p:pic>
        <p:nvPicPr>
          <p:cNvPr id="25604" name="Obrázek 4" descr="global_innovation_clusters_L.gif">
            <a:extLst>
              <a:ext uri="{FF2B5EF4-FFF2-40B4-BE49-F238E27FC236}">
                <a16:creationId xmlns:a16="http://schemas.microsoft.com/office/drawing/2014/main" id="{B7264BAE-4255-4F6B-B54D-EAE8F5AB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9497"/>
            <a:ext cx="8375374" cy="585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3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20CAF-945C-43FB-8B24-938EE894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Průmyslová výroba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9B577-B6B4-4FED-B796-EFB82FEE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400"/>
              <a:t>Průmyslem se zabývají také další vědní obory ekonomika průmyslu ekonomika jednotlivých výrob, technologie (neprostorové aspekty)</a:t>
            </a:r>
          </a:p>
          <a:p>
            <a:pPr marL="0" indent="0">
              <a:buNone/>
            </a:pPr>
            <a:r>
              <a:rPr lang="cs-CZ" sz="1400"/>
              <a:t>Dodnes velmi významnou disciplínou </a:t>
            </a:r>
          </a:p>
          <a:p>
            <a:pPr lvl="1"/>
            <a:r>
              <a:rPr lang="cs-CZ" sz="1400"/>
              <a:t>produkuje cca 70 % jeho celkové materiální produkce a zaměstnává asi 20 % ekonomicky aktivního obyvatelstva světa </a:t>
            </a:r>
          </a:p>
          <a:p>
            <a:pPr lvl="1"/>
            <a:r>
              <a:rPr lang="cs-CZ" sz="1400"/>
              <a:t>významné rozdíly ve vyspělých a rozvojových zemích</a:t>
            </a:r>
          </a:p>
          <a:p>
            <a:pPr lvl="1"/>
            <a:r>
              <a:rPr lang="cs-CZ" sz="1400"/>
              <a:t>Podíl průmyslové výroby na HDP ve většině vyspělých zemí klesá, </a:t>
            </a:r>
          </a:p>
          <a:p>
            <a:pPr lvl="1"/>
            <a:r>
              <a:rPr lang="cs-CZ" sz="1400"/>
              <a:t>Ale podíl průmyslových výrobků a polotovarů v mezinárodní směně trvale roste. </a:t>
            </a:r>
          </a:p>
          <a:p>
            <a:pPr lvl="1"/>
            <a:endParaRPr lang="cs-CZ" sz="1400"/>
          </a:p>
          <a:p>
            <a:pPr marL="0" indent="0">
              <a:buNone/>
            </a:pPr>
            <a:r>
              <a:rPr lang="cs-CZ" sz="1400"/>
              <a:t>Rozmístění průmyslové výroby je ovlivňováno souborem mnoha činitelů</a:t>
            </a:r>
          </a:p>
          <a:p>
            <a:pPr lvl="1"/>
            <a:r>
              <a:rPr lang="cs-CZ" sz="1400"/>
              <a:t>specifické nároky na suroviny, energii, investice a pracovní síly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3C30D8-FED7-4E47-8A60-31245655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Průmyslová výroba -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F12A4-93BF-46AA-9890-0E912514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500"/>
              <a:t>Počátky rozvoje průmyslu lze klást do druhé poloviny 18. století ( 70. léta)</a:t>
            </a:r>
          </a:p>
          <a:p>
            <a:pPr lvl="1"/>
            <a:r>
              <a:rPr lang="cs-CZ" sz="1500"/>
              <a:t>přeměny feudálních manufaktur na první průmyslové závody</a:t>
            </a:r>
          </a:p>
          <a:p>
            <a:pPr lvl="1"/>
            <a:r>
              <a:rPr lang="cs-CZ" sz="1500"/>
              <a:t>v odvětví textilní výroby – parní stroj =&gt; umožnil lokalizaci závodu kdekoliv </a:t>
            </a:r>
          </a:p>
          <a:p>
            <a:pPr lvl="1"/>
            <a:r>
              <a:rPr lang="cs-CZ" sz="1500"/>
              <a:t>1. průmyslová revoluce – rozvoj strojírenství a metalurgie se šíří z Anglie do Evropy a USA</a:t>
            </a:r>
          </a:p>
          <a:p>
            <a:pPr lvl="1"/>
            <a:endParaRPr lang="cs-CZ" sz="1500"/>
          </a:p>
          <a:p>
            <a:pPr marL="0" indent="0">
              <a:buNone/>
            </a:pPr>
            <a:r>
              <a:rPr lang="cs-CZ" sz="1500"/>
              <a:t>II. rozvojová fáze průmyslové výroby - 2. polovina 19. století</a:t>
            </a:r>
          </a:p>
          <a:p>
            <a:pPr lvl="1"/>
            <a:r>
              <a:rPr lang="cs-CZ" sz="1500"/>
              <a:t>urbanizační procesy a prudký vzestup výroby – vznik monopolů</a:t>
            </a:r>
          </a:p>
          <a:p>
            <a:pPr lvl="1"/>
            <a:r>
              <a:rPr lang="cs-CZ" sz="1500"/>
              <a:t>rozvoj hospodářství v USA (volná půda – zakládání farem)</a:t>
            </a:r>
          </a:p>
          <a:p>
            <a:pPr lvl="1"/>
            <a:r>
              <a:rPr lang="cs-CZ" sz="1500"/>
              <a:t>masové zavádění strojů</a:t>
            </a:r>
          </a:p>
          <a:p>
            <a:pPr lvl="1"/>
            <a:r>
              <a:rPr lang="cs-CZ" sz="1500"/>
              <a:t>zvyšování přesnosti strojírenství 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C30D8-FED7-4E47-8A60-31245655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2800"/>
              <a:t> fordismus </a:t>
            </a:r>
            <a:br>
              <a:rPr lang="cs-CZ" sz="2800"/>
            </a:br>
            <a:r>
              <a:rPr lang="cs-CZ" sz="2800" i="1"/>
              <a:t>„Nic na světě není tak těžké, rozdělíte-li si to na malé práce“. Henry Ford</a:t>
            </a:r>
            <a:endParaRPr lang="cs-CZ" sz="28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F12A4-93BF-46AA-9890-0E912514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Podle nového způsobu výroby automobilů pomocí montážní linky </a:t>
            </a:r>
          </a:p>
          <a:p>
            <a:endParaRPr lang="cs-CZ" sz="2000"/>
          </a:p>
          <a:p>
            <a:pPr marL="0" indent="0">
              <a:buNone/>
            </a:pPr>
            <a:r>
              <a:rPr lang="cs-CZ" sz="2000"/>
              <a:t>Masová produkce standardizovaných výrobků spojených se systematicky rostoucím trhem masového konzumenta</a:t>
            </a:r>
          </a:p>
          <a:p>
            <a:r>
              <a:rPr lang="cs-CZ" sz="2000"/>
              <a:t>důraz na cenu</a:t>
            </a:r>
          </a:p>
          <a:p>
            <a:r>
              <a:rPr lang="cs-CZ" sz="2000"/>
              <a:t>regulovaný keynesiánskými makroekonomickými opatřeními</a:t>
            </a:r>
          </a:p>
        </p:txBody>
      </p:sp>
      <p:pic>
        <p:nvPicPr>
          <p:cNvPr id="4" name="Obrázek 3" descr="13.jpg">
            <a:extLst>
              <a:ext uri="{FF2B5EF4-FFF2-40B4-BE49-F238E27FC236}">
                <a16:creationId xmlns:a16="http://schemas.microsoft.com/office/drawing/2014/main" id="{4BCFCC1E-C64C-4D58-A5E6-2012940B2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C24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1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8AE6FE-98DA-41D0-8819-882594F8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III. Etapa průmyslové výroby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DBF9C-6B79-4349-932C-7C0BACAF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500" b="1" err="1"/>
              <a:t>Postfodrdimus</a:t>
            </a:r>
            <a:r>
              <a:rPr lang="cs-CZ" sz="1500" b="1"/>
              <a:t>/postmodernismus:</a:t>
            </a:r>
          </a:p>
          <a:p>
            <a:r>
              <a:rPr lang="cs-CZ" sz="1500"/>
              <a:t>Počátky v 70. letech na vrcholu fordismu do současnosti</a:t>
            </a:r>
          </a:p>
          <a:p>
            <a:pPr marL="0" indent="0">
              <a:buNone/>
            </a:pPr>
            <a:r>
              <a:rPr lang="cs-CZ" sz="1500"/>
              <a:t>Nový systém kapitalistické akumulace, který se zformoval jako reakce na krizi fordismu</a:t>
            </a:r>
          </a:p>
          <a:p>
            <a:pPr marL="0" indent="0">
              <a:buNone/>
            </a:pPr>
            <a:r>
              <a:rPr lang="cs-CZ" sz="1500" b="1"/>
              <a:t>Období charakteristické:</a:t>
            </a:r>
          </a:p>
          <a:p>
            <a:r>
              <a:rPr lang="cs-CZ" sz="1500"/>
              <a:t>pokles zájmu o výrobky masové produkce</a:t>
            </a:r>
          </a:p>
          <a:p>
            <a:r>
              <a:rPr lang="cs-CZ" sz="1500"/>
              <a:t>vzestup zájmu o více specializované výrobky a vyšší kvalitu (lidé chtějí mít věci více osobního charakteru, ochotni za kvalitu zaplatit více), </a:t>
            </a:r>
          </a:p>
          <a:p>
            <a:r>
              <a:rPr lang="cs-CZ" sz="1500"/>
              <a:t>maximalizace flexibility a inovací=&gt; důvod- snaha adekvátně odpovědět na existující poptávku na trhu po různorodých a specializovaných produktech=&gt; flexibilní produkce a masová zakázková výroby</a:t>
            </a:r>
          </a:p>
          <a:p>
            <a:r>
              <a:rPr lang="cs-CZ" sz="1500"/>
              <a:t>více specializované výrobky vyžadují kratší produkční doby =&gt; vyústění do menších a produktivnějších systémů (vzdalování od velkých továren s uniformní produkcí, přibližování malým podnikům s rozličným sortimentem)</a:t>
            </a:r>
          </a:p>
          <a:p>
            <a:r>
              <a:rPr lang="cs-CZ" sz="1500"/>
              <a:t>pružnější výroba- zisk zajištěn novou technologií (pružnější výrobní proces ovládán pružnějšími systémy a pružnější formou řízení)</a:t>
            </a:r>
          </a:p>
          <a:p>
            <a:r>
              <a:rPr lang="cs-CZ" sz="1500"/>
              <a:t>vycvičení pracovníci - požadavek zvládnutí práce s náročnějšími a složitějšími technologiemi (nutnost- lepší výcvik=&gt; bude větší zodpovědnost a samostatnost)</a:t>
            </a:r>
          </a:p>
          <a:p>
            <a:r>
              <a:rPr lang="cs-CZ" sz="1500"/>
              <a:t>decentralizace práce v </a:t>
            </a:r>
            <a:r>
              <a:rPr lang="cs-CZ" sz="1500" err="1"/>
              <a:t>nehierarchicky</a:t>
            </a:r>
            <a:r>
              <a:rPr lang="cs-CZ" sz="1500"/>
              <a:t> utvořených pracovních týmech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FAC5C3-2681-4129-8858-1838C4EE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III. Etapa průmyslové výroby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B00922-5401-4326-99EF-2B705469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500" b="1"/>
              <a:t>poválečná fáze</a:t>
            </a:r>
          </a:p>
          <a:p>
            <a:pPr marL="228600" lvl="1" indent="0">
              <a:buNone/>
            </a:pPr>
            <a:r>
              <a:rPr lang="cs-CZ" sz="1500"/>
              <a:t> 2. světová válka je prahem k nové bouřlivé fázi prostorového rozvoje průmyslu</a:t>
            </a:r>
          </a:p>
          <a:p>
            <a:pPr marL="228600" lvl="1" indent="0">
              <a:buNone/>
            </a:pPr>
            <a:r>
              <a:rPr lang="cs-CZ" sz="1500"/>
              <a:t>politické osamostatňování původně silně závislých oblastí a jejich industrializací (jejich orientace na vznik základní struktury průmyslu)</a:t>
            </a:r>
          </a:p>
          <a:p>
            <a:pPr marL="228600" lvl="1" indent="0">
              <a:buNone/>
            </a:pPr>
            <a:r>
              <a:rPr lang="cs-CZ" sz="1500"/>
              <a:t>V tradičních průmyslových oblastech toto období končí v r. 1974, tj. energetickou krizí, spojenou s prosazením nového oceňování surovin</a:t>
            </a:r>
          </a:p>
          <a:p>
            <a:pPr marL="0" indent="0">
              <a:buNone/>
            </a:pPr>
            <a:r>
              <a:rPr lang="cs-CZ" sz="1500" b="1"/>
              <a:t>70. - 80. léta</a:t>
            </a:r>
          </a:p>
          <a:p>
            <a:pPr marL="228600" lvl="1" indent="0">
              <a:buNone/>
            </a:pPr>
            <a:r>
              <a:rPr lang="cs-CZ" sz="1500"/>
              <a:t>do konce 80. let ukončená likvidací blokového rozdělení světa světového průmyslového vývoje</a:t>
            </a:r>
          </a:p>
          <a:p>
            <a:pPr marL="0" indent="0">
              <a:buNone/>
            </a:pPr>
            <a:r>
              <a:rPr lang="cs-CZ" sz="1500" b="1"/>
              <a:t>od počátku 90. let</a:t>
            </a:r>
          </a:p>
          <a:p>
            <a:pPr marL="228600" lvl="1" indent="0">
              <a:buNone/>
            </a:pPr>
            <a:r>
              <a:rPr lang="cs-CZ" sz="1500"/>
              <a:t>spojena nejprve s tendencí k výrazným přesunům průmyslového rozvoje</a:t>
            </a:r>
          </a:p>
          <a:p>
            <a:pPr marL="228600" lvl="1" indent="0">
              <a:buNone/>
            </a:pPr>
            <a:r>
              <a:rPr lang="cs-CZ" sz="1500"/>
              <a:t>od poloviny desetiletí celková globalizace světové ekonomiky</a:t>
            </a:r>
          </a:p>
          <a:p>
            <a:endParaRPr lang="cs-CZ" sz="15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3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fordpost.gif">
            <a:extLst>
              <a:ext uri="{FF2B5EF4-FFF2-40B4-BE49-F238E27FC236}">
                <a16:creationId xmlns:a16="http://schemas.microsoft.com/office/drawing/2014/main" id="{DFB6FD64-4009-4A57-8885-4B54F3036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0143" y="643466"/>
            <a:ext cx="641171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AEC6B-F2C5-44BF-A8F1-3F5EBE09E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24236" r="18373" b="12766"/>
          <a:stretch>
            <a:fillRect/>
          </a:stretch>
        </p:blipFill>
        <p:spPr bwMode="auto">
          <a:xfrm>
            <a:off x="1034706" y="536860"/>
            <a:ext cx="10122587" cy="578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891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Širokoúhlá obrazovka</PresentationFormat>
  <Paragraphs>161</Paragraphs>
  <Slides>24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Tw Cen MT</vt:lpstr>
      <vt:lpstr>Motiv Office</vt:lpstr>
      <vt:lpstr>CorelDRAW</vt:lpstr>
      <vt:lpstr>6. PŘEDNÁŠKA: ÚVOD DO GEOGRAFIE PRŮMYSLU</vt:lpstr>
      <vt:lpstr>VZNIK GEOGRAFIE PRŮMYSLU</vt:lpstr>
      <vt:lpstr>Průmyslová výroba</vt:lpstr>
      <vt:lpstr>Průmyslová výroba - Historie</vt:lpstr>
      <vt:lpstr> fordismus  „Nic na světě není tak těžké, rozdělíte-li si to na malé práce“. Henry Ford</vt:lpstr>
      <vt:lpstr>III. Etapa průmyslové výroby</vt:lpstr>
      <vt:lpstr>III. Etapa průmyslové výroby </vt:lpstr>
      <vt:lpstr>Prezentace aplikace PowerPoint</vt:lpstr>
      <vt:lpstr>Prezentace aplikace PowerPoint</vt:lpstr>
      <vt:lpstr>Kritika postfordismu</vt:lpstr>
      <vt:lpstr>deindustalizace</vt:lpstr>
      <vt:lpstr>deindustalizace</vt:lpstr>
      <vt:lpstr>Globalizace průmyslu</vt:lpstr>
      <vt:lpstr>Top 10 největších nadnárodních společností</vt:lpstr>
      <vt:lpstr>Prezentace aplikace PowerPoint</vt:lpstr>
      <vt:lpstr>Prezentace aplikace PowerPoint</vt:lpstr>
      <vt:lpstr>Problémy globalizace</vt:lpstr>
      <vt:lpstr>Geografie Průmyslu v ČR </vt:lpstr>
      <vt:lpstr>Geografie Průmyslu v ČR </vt:lpstr>
      <vt:lpstr>Klastry</vt:lpstr>
      <vt:lpstr>Klastry</vt:lpstr>
      <vt:lpstr>Klastry v ČR</vt:lpstr>
      <vt:lpstr>Klastry v ČR</vt:lpstr>
      <vt:lpstr>Klastry ve světě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PŘEDNÁŠKA: ÚVOD DO GEOGRAFIE PRŮMYSLU</dc:title>
  <dc:creator>Geoadmin</dc:creator>
  <cp:lastModifiedBy>Geoadmin</cp:lastModifiedBy>
  <cp:revision>1</cp:revision>
  <dcterms:created xsi:type="dcterms:W3CDTF">2020-01-31T16:29:40Z</dcterms:created>
  <dcterms:modified xsi:type="dcterms:W3CDTF">2020-01-31T16:30:24Z</dcterms:modified>
</cp:coreProperties>
</file>