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76" r:id="rId10"/>
    <p:sldId id="277" r:id="rId11"/>
    <p:sldId id="278" r:id="rId12"/>
    <p:sldId id="279" r:id="rId13"/>
    <p:sldId id="257" r:id="rId14"/>
    <p:sldId id="281" r:id="rId15"/>
    <p:sldId id="282" r:id="rId16"/>
    <p:sldId id="280" r:id="rId17"/>
    <p:sldId id="258" r:id="rId18"/>
    <p:sldId id="285" r:id="rId19"/>
    <p:sldId id="284" r:id="rId20"/>
    <p:sldId id="283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svg"/><Relationship Id="rId1" Type="http://schemas.openxmlformats.org/officeDocument/2006/relationships/image" Target="../media/image11.png"/><Relationship Id="rId6" Type="http://schemas.openxmlformats.org/officeDocument/2006/relationships/image" Target="../media/image6.sv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E1CF7-9593-462F-AF38-F9A5C6A078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AC179C-53B5-47CB-A1A0-105169051A1D}">
      <dgm:prSet/>
      <dgm:spPr/>
      <dgm:t>
        <a:bodyPr/>
        <a:lstStyle/>
        <a:p>
          <a:r>
            <a:rPr lang="pl-PL"/>
            <a:t>Získávání surovin, které se obvykle vyskytují v pevném (uhlí, rudy, stavební materiál), kapalném (ropa) a plynném (zemní plyn) skupenství</a:t>
          </a:r>
          <a:endParaRPr lang="en-US"/>
        </a:p>
      </dgm:t>
    </dgm:pt>
    <dgm:pt modelId="{BDFF472D-AD6F-4FD1-B440-B59562494856}" type="parTrans" cxnId="{EB90069D-BA46-4A37-B9F9-5B22D32DEE1C}">
      <dgm:prSet/>
      <dgm:spPr/>
      <dgm:t>
        <a:bodyPr/>
        <a:lstStyle/>
        <a:p>
          <a:endParaRPr lang="en-US"/>
        </a:p>
      </dgm:t>
    </dgm:pt>
    <dgm:pt modelId="{66286B4E-E881-4BB4-AD6F-D7F2AAA8A8D7}" type="sibTrans" cxnId="{EB90069D-BA46-4A37-B9F9-5B22D32DEE1C}">
      <dgm:prSet/>
      <dgm:spPr/>
      <dgm:t>
        <a:bodyPr/>
        <a:lstStyle/>
        <a:p>
          <a:endParaRPr lang="en-US"/>
        </a:p>
      </dgm:t>
    </dgm:pt>
    <dgm:pt modelId="{BF81DB2B-621D-47A1-9D5A-1C0E63BCEE65}">
      <dgm:prSet/>
      <dgm:spPr/>
      <dgm:t>
        <a:bodyPr/>
        <a:lstStyle/>
        <a:p>
          <a:r>
            <a:rPr lang="cs-CZ" b="1"/>
            <a:t>Těžba surovin:</a:t>
          </a:r>
          <a:endParaRPr lang="en-US"/>
        </a:p>
      </dgm:t>
    </dgm:pt>
    <dgm:pt modelId="{EE2A3321-396E-4D4D-8CD9-D11A787AE4DC}" type="parTrans" cxnId="{5492EB10-09A4-4060-A369-BAD8FF0C3165}">
      <dgm:prSet/>
      <dgm:spPr/>
      <dgm:t>
        <a:bodyPr/>
        <a:lstStyle/>
        <a:p>
          <a:endParaRPr lang="en-US"/>
        </a:p>
      </dgm:t>
    </dgm:pt>
    <dgm:pt modelId="{2E79316A-A705-420E-8CBC-16B966ADFBE3}" type="sibTrans" cxnId="{5492EB10-09A4-4060-A369-BAD8FF0C3165}">
      <dgm:prSet/>
      <dgm:spPr/>
      <dgm:t>
        <a:bodyPr/>
        <a:lstStyle/>
        <a:p>
          <a:endParaRPr lang="en-US"/>
        </a:p>
      </dgm:t>
    </dgm:pt>
    <dgm:pt modelId="{934A528E-7C52-4896-9933-DC06FFC15EFB}">
      <dgm:prSet/>
      <dgm:spPr/>
      <dgm:t>
        <a:bodyPr/>
        <a:lstStyle/>
        <a:p>
          <a:r>
            <a:rPr lang="cs-CZ"/>
            <a:t>Jeden z hl. lokalizačních faktorů vzniku prvních průmyslových oblastí zejména v 19. století</a:t>
          </a:r>
          <a:endParaRPr lang="en-US"/>
        </a:p>
      </dgm:t>
    </dgm:pt>
    <dgm:pt modelId="{7605DE1D-58B5-4BE5-8074-E5E0EC1C5139}" type="parTrans" cxnId="{FD755135-4D52-4ED8-9A2D-422EFD7978C7}">
      <dgm:prSet/>
      <dgm:spPr/>
      <dgm:t>
        <a:bodyPr/>
        <a:lstStyle/>
        <a:p>
          <a:endParaRPr lang="en-US"/>
        </a:p>
      </dgm:t>
    </dgm:pt>
    <dgm:pt modelId="{8C8C5D8B-5511-4C41-BA63-E661B31B85ED}" type="sibTrans" cxnId="{FD755135-4D52-4ED8-9A2D-422EFD7978C7}">
      <dgm:prSet/>
      <dgm:spPr/>
      <dgm:t>
        <a:bodyPr/>
        <a:lstStyle/>
        <a:p>
          <a:endParaRPr lang="en-US"/>
        </a:p>
      </dgm:t>
    </dgm:pt>
    <dgm:pt modelId="{E5E88C54-3879-42E3-BE2F-F8D5D0CC17BD}">
      <dgm:prSet/>
      <dgm:spPr/>
      <dgm:t>
        <a:bodyPr/>
        <a:lstStyle/>
        <a:p>
          <a:r>
            <a:rPr lang="cs-CZ"/>
            <a:t>Centra vázána na naleziště černého uhlí nebo železné rudy</a:t>
          </a:r>
          <a:endParaRPr lang="en-US"/>
        </a:p>
      </dgm:t>
    </dgm:pt>
    <dgm:pt modelId="{F993D9B1-5B2B-4F55-BAD9-97A9CFF676AB}" type="parTrans" cxnId="{5A5B3BF4-E060-4E64-B909-5DF0C3970ED4}">
      <dgm:prSet/>
      <dgm:spPr/>
      <dgm:t>
        <a:bodyPr/>
        <a:lstStyle/>
        <a:p>
          <a:endParaRPr lang="en-US"/>
        </a:p>
      </dgm:t>
    </dgm:pt>
    <dgm:pt modelId="{1B140CBC-02BE-4427-8C33-5E4D28BB5C4D}" type="sibTrans" cxnId="{5A5B3BF4-E060-4E64-B909-5DF0C3970ED4}">
      <dgm:prSet/>
      <dgm:spPr/>
      <dgm:t>
        <a:bodyPr/>
        <a:lstStyle/>
        <a:p>
          <a:endParaRPr lang="en-US"/>
        </a:p>
      </dgm:t>
    </dgm:pt>
    <dgm:pt modelId="{A7D40DC2-64FC-43FB-98B3-1DCB082B042B}">
      <dgm:prSet/>
      <dgm:spPr/>
      <dgm:t>
        <a:bodyPr/>
        <a:lstStyle/>
        <a:p>
          <a:r>
            <a:rPr lang="cs-CZ"/>
            <a:t>Na základě těžby těchto surovin – rozvoj průmyslových odvětví – hnací odvětví průmyslové revoluce (hutnictví aj.)</a:t>
          </a:r>
          <a:endParaRPr lang="en-US"/>
        </a:p>
      </dgm:t>
    </dgm:pt>
    <dgm:pt modelId="{090B613B-62F4-4DF7-B83B-60AE9CD67197}" type="parTrans" cxnId="{87AEBA75-ACC5-447B-8DF7-E0F1D6FC56E4}">
      <dgm:prSet/>
      <dgm:spPr/>
      <dgm:t>
        <a:bodyPr/>
        <a:lstStyle/>
        <a:p>
          <a:endParaRPr lang="en-US"/>
        </a:p>
      </dgm:t>
    </dgm:pt>
    <dgm:pt modelId="{24331AE4-376E-49D8-B77C-135FA06E9AF1}" type="sibTrans" cxnId="{87AEBA75-ACC5-447B-8DF7-E0F1D6FC56E4}">
      <dgm:prSet/>
      <dgm:spPr/>
      <dgm:t>
        <a:bodyPr/>
        <a:lstStyle/>
        <a:p>
          <a:endParaRPr lang="en-US"/>
        </a:p>
      </dgm:t>
    </dgm:pt>
    <dgm:pt modelId="{485BFDF0-5D2A-489E-A089-D48AC2CE2F7F}" type="pres">
      <dgm:prSet presAssocID="{74EE1CF7-9593-462F-AF38-F9A5C6A078F6}" presName="root" presStyleCnt="0">
        <dgm:presLayoutVars>
          <dgm:dir/>
          <dgm:resizeHandles val="exact"/>
        </dgm:presLayoutVars>
      </dgm:prSet>
      <dgm:spPr/>
    </dgm:pt>
    <dgm:pt modelId="{9194B425-361A-4581-A321-8344F43CEDF4}" type="pres">
      <dgm:prSet presAssocID="{AAAC179C-53B5-47CB-A1A0-105169051A1D}" presName="compNode" presStyleCnt="0"/>
      <dgm:spPr/>
    </dgm:pt>
    <dgm:pt modelId="{9231A540-D67C-44BA-9768-496C2582966F}" type="pres">
      <dgm:prSet presAssocID="{AAAC179C-53B5-47CB-A1A0-105169051A1D}" presName="bgRect" presStyleLbl="bgShp" presStyleIdx="0" presStyleCnt="5"/>
      <dgm:spPr/>
    </dgm:pt>
    <dgm:pt modelId="{0FD1F53E-1C26-461F-A337-2C06DCE91171}" type="pres">
      <dgm:prSet presAssocID="{AAAC179C-53B5-47CB-A1A0-105169051A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AD41F1E-2811-44BC-AF4B-D00DABE27299}" type="pres">
      <dgm:prSet presAssocID="{AAAC179C-53B5-47CB-A1A0-105169051A1D}" presName="spaceRect" presStyleCnt="0"/>
      <dgm:spPr/>
    </dgm:pt>
    <dgm:pt modelId="{813F5280-6A5A-4769-96F1-5A9DC1C2AEEE}" type="pres">
      <dgm:prSet presAssocID="{AAAC179C-53B5-47CB-A1A0-105169051A1D}" presName="parTx" presStyleLbl="revTx" presStyleIdx="0" presStyleCnt="5">
        <dgm:presLayoutVars>
          <dgm:chMax val="0"/>
          <dgm:chPref val="0"/>
        </dgm:presLayoutVars>
      </dgm:prSet>
      <dgm:spPr/>
    </dgm:pt>
    <dgm:pt modelId="{F58168CE-11CD-46D7-96EC-7CA2B83C902A}" type="pres">
      <dgm:prSet presAssocID="{66286B4E-E881-4BB4-AD6F-D7F2AAA8A8D7}" presName="sibTrans" presStyleCnt="0"/>
      <dgm:spPr/>
    </dgm:pt>
    <dgm:pt modelId="{32C910DB-6264-42D0-B36E-4518CF9A1DA8}" type="pres">
      <dgm:prSet presAssocID="{BF81DB2B-621D-47A1-9D5A-1C0E63BCEE65}" presName="compNode" presStyleCnt="0"/>
      <dgm:spPr/>
    </dgm:pt>
    <dgm:pt modelId="{383CFF99-868B-4FF5-9CF7-67552E035B6F}" type="pres">
      <dgm:prSet presAssocID="{BF81DB2B-621D-47A1-9D5A-1C0E63BCEE65}" presName="bgRect" presStyleLbl="bgShp" presStyleIdx="1" presStyleCnt="5"/>
      <dgm:spPr/>
    </dgm:pt>
    <dgm:pt modelId="{50568C7F-977B-4A26-A0F5-6D93F7FD3904}" type="pres">
      <dgm:prSet presAssocID="{BF81DB2B-621D-47A1-9D5A-1C0E63BCEE6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9BF1B581-BDB2-425B-BDC4-736E6026A8FA}" type="pres">
      <dgm:prSet presAssocID="{BF81DB2B-621D-47A1-9D5A-1C0E63BCEE65}" presName="spaceRect" presStyleCnt="0"/>
      <dgm:spPr/>
    </dgm:pt>
    <dgm:pt modelId="{28C9EAD3-4A22-4ABD-AA41-BF194C24BBB7}" type="pres">
      <dgm:prSet presAssocID="{BF81DB2B-621D-47A1-9D5A-1C0E63BCEE65}" presName="parTx" presStyleLbl="revTx" presStyleIdx="1" presStyleCnt="5">
        <dgm:presLayoutVars>
          <dgm:chMax val="0"/>
          <dgm:chPref val="0"/>
        </dgm:presLayoutVars>
      </dgm:prSet>
      <dgm:spPr/>
    </dgm:pt>
    <dgm:pt modelId="{38551F10-927A-49EC-B1DE-61AE350AB388}" type="pres">
      <dgm:prSet presAssocID="{2E79316A-A705-420E-8CBC-16B966ADFBE3}" presName="sibTrans" presStyleCnt="0"/>
      <dgm:spPr/>
    </dgm:pt>
    <dgm:pt modelId="{194CC0D2-6901-460B-96C9-BF8B3E8B743C}" type="pres">
      <dgm:prSet presAssocID="{934A528E-7C52-4896-9933-DC06FFC15EFB}" presName="compNode" presStyleCnt="0"/>
      <dgm:spPr/>
    </dgm:pt>
    <dgm:pt modelId="{02B5460A-6166-4F02-B38F-819D605D4C57}" type="pres">
      <dgm:prSet presAssocID="{934A528E-7C52-4896-9933-DC06FFC15EFB}" presName="bgRect" presStyleLbl="bgShp" presStyleIdx="2" presStyleCnt="5"/>
      <dgm:spPr/>
    </dgm:pt>
    <dgm:pt modelId="{229B454A-7ADD-4DF2-904E-37034530B412}" type="pres">
      <dgm:prSet presAssocID="{934A528E-7C52-4896-9933-DC06FFC15EF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92E791E-6BA6-4444-AE18-10FA6DED49E7}" type="pres">
      <dgm:prSet presAssocID="{934A528E-7C52-4896-9933-DC06FFC15EFB}" presName="spaceRect" presStyleCnt="0"/>
      <dgm:spPr/>
    </dgm:pt>
    <dgm:pt modelId="{EFD7DD09-1174-4182-838F-890023820985}" type="pres">
      <dgm:prSet presAssocID="{934A528E-7C52-4896-9933-DC06FFC15EFB}" presName="parTx" presStyleLbl="revTx" presStyleIdx="2" presStyleCnt="5">
        <dgm:presLayoutVars>
          <dgm:chMax val="0"/>
          <dgm:chPref val="0"/>
        </dgm:presLayoutVars>
      </dgm:prSet>
      <dgm:spPr/>
    </dgm:pt>
    <dgm:pt modelId="{23698A6A-0286-47B6-95C3-284BE5CFCB86}" type="pres">
      <dgm:prSet presAssocID="{8C8C5D8B-5511-4C41-BA63-E661B31B85ED}" presName="sibTrans" presStyleCnt="0"/>
      <dgm:spPr/>
    </dgm:pt>
    <dgm:pt modelId="{7F814D7E-B59A-43C4-A6E9-63F7BF0F6F4A}" type="pres">
      <dgm:prSet presAssocID="{E5E88C54-3879-42E3-BE2F-F8D5D0CC17BD}" presName="compNode" presStyleCnt="0"/>
      <dgm:spPr/>
    </dgm:pt>
    <dgm:pt modelId="{2C2EBA96-C08A-4CCC-9C68-CCD779505603}" type="pres">
      <dgm:prSet presAssocID="{E5E88C54-3879-42E3-BE2F-F8D5D0CC17BD}" presName="bgRect" presStyleLbl="bgShp" presStyleIdx="3" presStyleCnt="5"/>
      <dgm:spPr/>
    </dgm:pt>
    <dgm:pt modelId="{199FAE34-5CC9-43A7-A65A-4FE6C5B40ADF}" type="pres">
      <dgm:prSet presAssocID="{E5E88C54-3879-42E3-BE2F-F8D5D0CC17B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B1EB9B9-3501-4FED-A4BF-4F9F889534F9}" type="pres">
      <dgm:prSet presAssocID="{E5E88C54-3879-42E3-BE2F-F8D5D0CC17BD}" presName="spaceRect" presStyleCnt="0"/>
      <dgm:spPr/>
    </dgm:pt>
    <dgm:pt modelId="{E24AABA3-5133-4F4B-9868-76B799F092B4}" type="pres">
      <dgm:prSet presAssocID="{E5E88C54-3879-42E3-BE2F-F8D5D0CC17BD}" presName="parTx" presStyleLbl="revTx" presStyleIdx="3" presStyleCnt="5">
        <dgm:presLayoutVars>
          <dgm:chMax val="0"/>
          <dgm:chPref val="0"/>
        </dgm:presLayoutVars>
      </dgm:prSet>
      <dgm:spPr/>
    </dgm:pt>
    <dgm:pt modelId="{CF01868D-EA5E-41A4-91DD-ED9A419F076E}" type="pres">
      <dgm:prSet presAssocID="{1B140CBC-02BE-4427-8C33-5E4D28BB5C4D}" presName="sibTrans" presStyleCnt="0"/>
      <dgm:spPr/>
    </dgm:pt>
    <dgm:pt modelId="{82EAC353-8D9E-4390-B223-C8851335E14F}" type="pres">
      <dgm:prSet presAssocID="{A7D40DC2-64FC-43FB-98B3-1DCB082B042B}" presName="compNode" presStyleCnt="0"/>
      <dgm:spPr/>
    </dgm:pt>
    <dgm:pt modelId="{3FF6410F-64C7-4CF1-8C9E-8E181A92E29C}" type="pres">
      <dgm:prSet presAssocID="{A7D40DC2-64FC-43FB-98B3-1DCB082B042B}" presName="bgRect" presStyleLbl="bgShp" presStyleIdx="4" presStyleCnt="5"/>
      <dgm:spPr/>
    </dgm:pt>
    <dgm:pt modelId="{479534E7-6475-4863-9A29-54B74A40885A}" type="pres">
      <dgm:prSet presAssocID="{A7D40DC2-64FC-43FB-98B3-1DCB082B04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0CAEBDF-B361-43AC-B2D8-37C4B2C22D42}" type="pres">
      <dgm:prSet presAssocID="{A7D40DC2-64FC-43FB-98B3-1DCB082B042B}" presName="spaceRect" presStyleCnt="0"/>
      <dgm:spPr/>
    </dgm:pt>
    <dgm:pt modelId="{E72ADCAF-6186-4AC0-ABAF-83F37D5E7FB5}" type="pres">
      <dgm:prSet presAssocID="{A7D40DC2-64FC-43FB-98B3-1DCB082B042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68D1A01-D742-4B3F-BD66-79F8590EA672}" type="presOf" srcId="{A7D40DC2-64FC-43FB-98B3-1DCB082B042B}" destId="{E72ADCAF-6186-4AC0-ABAF-83F37D5E7FB5}" srcOrd="0" destOrd="0" presId="urn:microsoft.com/office/officeart/2018/2/layout/IconVerticalSolidList"/>
    <dgm:cxn modelId="{5492EB10-09A4-4060-A369-BAD8FF0C3165}" srcId="{74EE1CF7-9593-462F-AF38-F9A5C6A078F6}" destId="{BF81DB2B-621D-47A1-9D5A-1C0E63BCEE65}" srcOrd="1" destOrd="0" parTransId="{EE2A3321-396E-4D4D-8CD9-D11A787AE4DC}" sibTransId="{2E79316A-A705-420E-8CBC-16B966ADFBE3}"/>
    <dgm:cxn modelId="{B87F5F29-3091-4016-8A2A-D87610B6FE78}" type="presOf" srcId="{BF81DB2B-621D-47A1-9D5A-1C0E63BCEE65}" destId="{28C9EAD3-4A22-4ABD-AA41-BF194C24BBB7}" srcOrd="0" destOrd="0" presId="urn:microsoft.com/office/officeart/2018/2/layout/IconVerticalSolidList"/>
    <dgm:cxn modelId="{FD755135-4D52-4ED8-9A2D-422EFD7978C7}" srcId="{74EE1CF7-9593-462F-AF38-F9A5C6A078F6}" destId="{934A528E-7C52-4896-9933-DC06FFC15EFB}" srcOrd="2" destOrd="0" parTransId="{7605DE1D-58B5-4BE5-8074-E5E0EC1C5139}" sibTransId="{8C8C5D8B-5511-4C41-BA63-E661B31B85ED}"/>
    <dgm:cxn modelId="{F3C9AF68-31D3-462F-BDEE-435715AB58A7}" type="presOf" srcId="{934A528E-7C52-4896-9933-DC06FFC15EFB}" destId="{EFD7DD09-1174-4182-838F-890023820985}" srcOrd="0" destOrd="0" presId="urn:microsoft.com/office/officeart/2018/2/layout/IconVerticalSolidList"/>
    <dgm:cxn modelId="{87AEBA75-ACC5-447B-8DF7-E0F1D6FC56E4}" srcId="{74EE1CF7-9593-462F-AF38-F9A5C6A078F6}" destId="{A7D40DC2-64FC-43FB-98B3-1DCB082B042B}" srcOrd="4" destOrd="0" parTransId="{090B613B-62F4-4DF7-B83B-60AE9CD67197}" sibTransId="{24331AE4-376E-49D8-B77C-135FA06E9AF1}"/>
    <dgm:cxn modelId="{EF572E7B-7C80-4C0E-B7B8-381D0568B183}" type="presOf" srcId="{AAAC179C-53B5-47CB-A1A0-105169051A1D}" destId="{813F5280-6A5A-4769-96F1-5A9DC1C2AEEE}" srcOrd="0" destOrd="0" presId="urn:microsoft.com/office/officeart/2018/2/layout/IconVerticalSolidList"/>
    <dgm:cxn modelId="{A0DD987E-273A-4854-B151-F5C697CAB45C}" type="presOf" srcId="{74EE1CF7-9593-462F-AF38-F9A5C6A078F6}" destId="{485BFDF0-5D2A-489E-A089-D48AC2CE2F7F}" srcOrd="0" destOrd="0" presId="urn:microsoft.com/office/officeart/2018/2/layout/IconVerticalSolidList"/>
    <dgm:cxn modelId="{EB90069D-BA46-4A37-B9F9-5B22D32DEE1C}" srcId="{74EE1CF7-9593-462F-AF38-F9A5C6A078F6}" destId="{AAAC179C-53B5-47CB-A1A0-105169051A1D}" srcOrd="0" destOrd="0" parTransId="{BDFF472D-AD6F-4FD1-B440-B59562494856}" sibTransId="{66286B4E-E881-4BB4-AD6F-D7F2AAA8A8D7}"/>
    <dgm:cxn modelId="{D04F02CD-0FE5-468A-A674-613071E2A84F}" type="presOf" srcId="{E5E88C54-3879-42E3-BE2F-F8D5D0CC17BD}" destId="{E24AABA3-5133-4F4B-9868-76B799F092B4}" srcOrd="0" destOrd="0" presId="urn:microsoft.com/office/officeart/2018/2/layout/IconVerticalSolidList"/>
    <dgm:cxn modelId="{5A5B3BF4-E060-4E64-B909-5DF0C3970ED4}" srcId="{74EE1CF7-9593-462F-AF38-F9A5C6A078F6}" destId="{E5E88C54-3879-42E3-BE2F-F8D5D0CC17BD}" srcOrd="3" destOrd="0" parTransId="{F993D9B1-5B2B-4F55-BAD9-97A9CFF676AB}" sibTransId="{1B140CBC-02BE-4427-8C33-5E4D28BB5C4D}"/>
    <dgm:cxn modelId="{0F3F415B-41A8-4E2E-B008-9BF9862EDFC8}" type="presParOf" srcId="{485BFDF0-5D2A-489E-A089-D48AC2CE2F7F}" destId="{9194B425-361A-4581-A321-8344F43CEDF4}" srcOrd="0" destOrd="0" presId="urn:microsoft.com/office/officeart/2018/2/layout/IconVerticalSolidList"/>
    <dgm:cxn modelId="{3FC140DD-A2FD-4E9E-90A3-A7C301262873}" type="presParOf" srcId="{9194B425-361A-4581-A321-8344F43CEDF4}" destId="{9231A540-D67C-44BA-9768-496C2582966F}" srcOrd="0" destOrd="0" presId="urn:microsoft.com/office/officeart/2018/2/layout/IconVerticalSolidList"/>
    <dgm:cxn modelId="{20181C2B-B862-4C80-A817-892C4CB47C38}" type="presParOf" srcId="{9194B425-361A-4581-A321-8344F43CEDF4}" destId="{0FD1F53E-1C26-461F-A337-2C06DCE91171}" srcOrd="1" destOrd="0" presId="urn:microsoft.com/office/officeart/2018/2/layout/IconVerticalSolidList"/>
    <dgm:cxn modelId="{7A738DA5-C2E2-4F3D-810D-D55AF236A7BD}" type="presParOf" srcId="{9194B425-361A-4581-A321-8344F43CEDF4}" destId="{2AD41F1E-2811-44BC-AF4B-D00DABE27299}" srcOrd="2" destOrd="0" presId="urn:microsoft.com/office/officeart/2018/2/layout/IconVerticalSolidList"/>
    <dgm:cxn modelId="{8D20F8AC-BDD5-4CE0-ABDA-43CDF60F0AFD}" type="presParOf" srcId="{9194B425-361A-4581-A321-8344F43CEDF4}" destId="{813F5280-6A5A-4769-96F1-5A9DC1C2AEEE}" srcOrd="3" destOrd="0" presId="urn:microsoft.com/office/officeart/2018/2/layout/IconVerticalSolidList"/>
    <dgm:cxn modelId="{8B956D5D-F8D7-4E82-A84D-074347F3EBF8}" type="presParOf" srcId="{485BFDF0-5D2A-489E-A089-D48AC2CE2F7F}" destId="{F58168CE-11CD-46D7-96EC-7CA2B83C902A}" srcOrd="1" destOrd="0" presId="urn:microsoft.com/office/officeart/2018/2/layout/IconVerticalSolidList"/>
    <dgm:cxn modelId="{DE169FB5-3826-44FA-950B-A8634803E6CC}" type="presParOf" srcId="{485BFDF0-5D2A-489E-A089-D48AC2CE2F7F}" destId="{32C910DB-6264-42D0-B36E-4518CF9A1DA8}" srcOrd="2" destOrd="0" presId="urn:microsoft.com/office/officeart/2018/2/layout/IconVerticalSolidList"/>
    <dgm:cxn modelId="{4BB27B32-489F-4498-95FF-1C889E1251B3}" type="presParOf" srcId="{32C910DB-6264-42D0-B36E-4518CF9A1DA8}" destId="{383CFF99-868B-4FF5-9CF7-67552E035B6F}" srcOrd="0" destOrd="0" presId="urn:microsoft.com/office/officeart/2018/2/layout/IconVerticalSolidList"/>
    <dgm:cxn modelId="{CC4996CB-5B3F-4769-8873-0ED46E065B60}" type="presParOf" srcId="{32C910DB-6264-42D0-B36E-4518CF9A1DA8}" destId="{50568C7F-977B-4A26-A0F5-6D93F7FD3904}" srcOrd="1" destOrd="0" presId="urn:microsoft.com/office/officeart/2018/2/layout/IconVerticalSolidList"/>
    <dgm:cxn modelId="{ACA5D249-5B95-4FBD-9E69-FF08023872AF}" type="presParOf" srcId="{32C910DB-6264-42D0-B36E-4518CF9A1DA8}" destId="{9BF1B581-BDB2-425B-BDC4-736E6026A8FA}" srcOrd="2" destOrd="0" presId="urn:microsoft.com/office/officeart/2018/2/layout/IconVerticalSolidList"/>
    <dgm:cxn modelId="{0D46A692-0B3B-49F1-9424-73C3D19F3F03}" type="presParOf" srcId="{32C910DB-6264-42D0-B36E-4518CF9A1DA8}" destId="{28C9EAD3-4A22-4ABD-AA41-BF194C24BBB7}" srcOrd="3" destOrd="0" presId="urn:microsoft.com/office/officeart/2018/2/layout/IconVerticalSolidList"/>
    <dgm:cxn modelId="{B797089A-B283-4433-8522-F3B62F5B66E6}" type="presParOf" srcId="{485BFDF0-5D2A-489E-A089-D48AC2CE2F7F}" destId="{38551F10-927A-49EC-B1DE-61AE350AB388}" srcOrd="3" destOrd="0" presId="urn:microsoft.com/office/officeart/2018/2/layout/IconVerticalSolidList"/>
    <dgm:cxn modelId="{4E4F464C-31AE-4A17-8CB7-E25C956CB168}" type="presParOf" srcId="{485BFDF0-5D2A-489E-A089-D48AC2CE2F7F}" destId="{194CC0D2-6901-460B-96C9-BF8B3E8B743C}" srcOrd="4" destOrd="0" presId="urn:microsoft.com/office/officeart/2018/2/layout/IconVerticalSolidList"/>
    <dgm:cxn modelId="{02421E7F-9D85-4C59-A2D7-7D1B8A13AB0B}" type="presParOf" srcId="{194CC0D2-6901-460B-96C9-BF8B3E8B743C}" destId="{02B5460A-6166-4F02-B38F-819D605D4C57}" srcOrd="0" destOrd="0" presId="urn:microsoft.com/office/officeart/2018/2/layout/IconVerticalSolidList"/>
    <dgm:cxn modelId="{561AA79A-D7DB-41AE-8260-51B2CE3F2D3E}" type="presParOf" srcId="{194CC0D2-6901-460B-96C9-BF8B3E8B743C}" destId="{229B454A-7ADD-4DF2-904E-37034530B412}" srcOrd="1" destOrd="0" presId="urn:microsoft.com/office/officeart/2018/2/layout/IconVerticalSolidList"/>
    <dgm:cxn modelId="{37DCBB3C-214A-44E5-935C-F94190E1461A}" type="presParOf" srcId="{194CC0D2-6901-460B-96C9-BF8B3E8B743C}" destId="{892E791E-6BA6-4444-AE18-10FA6DED49E7}" srcOrd="2" destOrd="0" presId="urn:microsoft.com/office/officeart/2018/2/layout/IconVerticalSolidList"/>
    <dgm:cxn modelId="{A9C2336E-9ACC-42D8-9C0C-8E152C770E7C}" type="presParOf" srcId="{194CC0D2-6901-460B-96C9-BF8B3E8B743C}" destId="{EFD7DD09-1174-4182-838F-890023820985}" srcOrd="3" destOrd="0" presId="urn:microsoft.com/office/officeart/2018/2/layout/IconVerticalSolidList"/>
    <dgm:cxn modelId="{59B6365D-4568-47D4-97EB-8F6BC843F844}" type="presParOf" srcId="{485BFDF0-5D2A-489E-A089-D48AC2CE2F7F}" destId="{23698A6A-0286-47B6-95C3-284BE5CFCB86}" srcOrd="5" destOrd="0" presId="urn:microsoft.com/office/officeart/2018/2/layout/IconVerticalSolidList"/>
    <dgm:cxn modelId="{F55F24C8-10F8-4AFF-9CEF-6E43E7503E99}" type="presParOf" srcId="{485BFDF0-5D2A-489E-A089-D48AC2CE2F7F}" destId="{7F814D7E-B59A-43C4-A6E9-63F7BF0F6F4A}" srcOrd="6" destOrd="0" presId="urn:microsoft.com/office/officeart/2018/2/layout/IconVerticalSolidList"/>
    <dgm:cxn modelId="{9B9FFF3B-53A9-429D-B411-23D5C83BC52A}" type="presParOf" srcId="{7F814D7E-B59A-43C4-A6E9-63F7BF0F6F4A}" destId="{2C2EBA96-C08A-4CCC-9C68-CCD779505603}" srcOrd="0" destOrd="0" presId="urn:microsoft.com/office/officeart/2018/2/layout/IconVerticalSolidList"/>
    <dgm:cxn modelId="{E0B70708-BB01-4390-B969-5430F2631378}" type="presParOf" srcId="{7F814D7E-B59A-43C4-A6E9-63F7BF0F6F4A}" destId="{199FAE34-5CC9-43A7-A65A-4FE6C5B40ADF}" srcOrd="1" destOrd="0" presId="urn:microsoft.com/office/officeart/2018/2/layout/IconVerticalSolidList"/>
    <dgm:cxn modelId="{BC0EE2B2-3AA8-4364-A57D-3DED81C74A87}" type="presParOf" srcId="{7F814D7E-B59A-43C4-A6E9-63F7BF0F6F4A}" destId="{BB1EB9B9-3501-4FED-A4BF-4F9F889534F9}" srcOrd="2" destOrd="0" presId="urn:microsoft.com/office/officeart/2018/2/layout/IconVerticalSolidList"/>
    <dgm:cxn modelId="{042EA356-36D3-418C-BDB4-569B79970510}" type="presParOf" srcId="{7F814D7E-B59A-43C4-A6E9-63F7BF0F6F4A}" destId="{E24AABA3-5133-4F4B-9868-76B799F092B4}" srcOrd="3" destOrd="0" presId="urn:microsoft.com/office/officeart/2018/2/layout/IconVerticalSolidList"/>
    <dgm:cxn modelId="{13BA585A-BBBC-4887-9A46-5CFFA0C522D0}" type="presParOf" srcId="{485BFDF0-5D2A-489E-A089-D48AC2CE2F7F}" destId="{CF01868D-EA5E-41A4-91DD-ED9A419F076E}" srcOrd="7" destOrd="0" presId="urn:microsoft.com/office/officeart/2018/2/layout/IconVerticalSolidList"/>
    <dgm:cxn modelId="{1719474D-FF91-4CAA-8789-00F86A61C16E}" type="presParOf" srcId="{485BFDF0-5D2A-489E-A089-D48AC2CE2F7F}" destId="{82EAC353-8D9E-4390-B223-C8851335E14F}" srcOrd="8" destOrd="0" presId="urn:microsoft.com/office/officeart/2018/2/layout/IconVerticalSolidList"/>
    <dgm:cxn modelId="{CD906033-9037-41D4-AD39-7D05B54E82FB}" type="presParOf" srcId="{82EAC353-8D9E-4390-B223-C8851335E14F}" destId="{3FF6410F-64C7-4CF1-8C9E-8E181A92E29C}" srcOrd="0" destOrd="0" presId="urn:microsoft.com/office/officeart/2018/2/layout/IconVerticalSolidList"/>
    <dgm:cxn modelId="{C83994F5-18A3-4FF6-B202-2BE44C23A9D5}" type="presParOf" srcId="{82EAC353-8D9E-4390-B223-C8851335E14F}" destId="{479534E7-6475-4863-9A29-54B74A40885A}" srcOrd="1" destOrd="0" presId="urn:microsoft.com/office/officeart/2018/2/layout/IconVerticalSolidList"/>
    <dgm:cxn modelId="{92A07221-3E39-4847-8735-05FAEC1AFFFE}" type="presParOf" srcId="{82EAC353-8D9E-4390-B223-C8851335E14F}" destId="{80CAEBDF-B361-43AC-B2D8-37C4B2C22D42}" srcOrd="2" destOrd="0" presId="urn:microsoft.com/office/officeart/2018/2/layout/IconVerticalSolidList"/>
    <dgm:cxn modelId="{DA374AC8-4C73-4D4E-A931-A3B1AF58CEC8}" type="presParOf" srcId="{82EAC353-8D9E-4390-B223-C8851335E14F}" destId="{E72ADCAF-6186-4AC0-ABAF-83F37D5E7F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D9BA7-9C69-40CE-95D9-A9EEA4B71C9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377CC7-FE50-43E9-9C8A-009C31CBD79B}">
      <dgm:prSet/>
      <dgm:spPr/>
      <dgm:t>
        <a:bodyPr/>
        <a:lstStyle/>
        <a:p>
          <a:r>
            <a:rPr lang="cs-CZ"/>
            <a:t>Nejkvalitnější černé uhlí – v karbonských vrstvách</a:t>
          </a:r>
          <a:endParaRPr lang="en-US"/>
        </a:p>
      </dgm:t>
    </dgm:pt>
    <dgm:pt modelId="{1070699D-9075-4826-808D-BDE2AE467F48}" type="parTrans" cxnId="{5E2A7532-A3FD-4418-9B03-9E8403E715DC}">
      <dgm:prSet/>
      <dgm:spPr/>
      <dgm:t>
        <a:bodyPr/>
        <a:lstStyle/>
        <a:p>
          <a:endParaRPr lang="en-US"/>
        </a:p>
      </dgm:t>
    </dgm:pt>
    <dgm:pt modelId="{899077BF-3F5A-4D28-AD7B-FD48FD0F17F1}" type="sibTrans" cxnId="{5E2A7532-A3FD-4418-9B03-9E8403E715DC}">
      <dgm:prSet/>
      <dgm:spPr/>
      <dgm:t>
        <a:bodyPr/>
        <a:lstStyle/>
        <a:p>
          <a:endParaRPr lang="en-US"/>
        </a:p>
      </dgm:t>
    </dgm:pt>
    <dgm:pt modelId="{7C4813CB-D9D6-4B08-B9F4-AA205266520E}">
      <dgm:prSet/>
      <dgm:spPr/>
      <dgm:t>
        <a:bodyPr/>
        <a:lstStyle/>
        <a:p>
          <a:r>
            <a:rPr lang="cs-CZ"/>
            <a:t>V Evropě – od britských ostrovů přes S Francii, Belgii, Porúří, Hornoslezská pánev dále na východ</a:t>
          </a:r>
          <a:endParaRPr lang="en-US"/>
        </a:p>
      </dgm:t>
    </dgm:pt>
    <dgm:pt modelId="{8F7F22A9-47B0-4F70-9B05-7677211AAA80}" type="parTrans" cxnId="{636B0CBC-E63F-43AC-A248-CF1AA85C7E16}">
      <dgm:prSet/>
      <dgm:spPr/>
      <dgm:t>
        <a:bodyPr/>
        <a:lstStyle/>
        <a:p>
          <a:endParaRPr lang="en-US"/>
        </a:p>
      </dgm:t>
    </dgm:pt>
    <dgm:pt modelId="{428C1C91-2D57-4239-823C-1223CA871996}" type="sibTrans" cxnId="{636B0CBC-E63F-43AC-A248-CF1AA85C7E16}">
      <dgm:prSet/>
      <dgm:spPr/>
      <dgm:t>
        <a:bodyPr/>
        <a:lstStyle/>
        <a:p>
          <a:endParaRPr lang="en-US"/>
        </a:p>
      </dgm:t>
    </dgm:pt>
    <dgm:pt modelId="{9476E9D6-6813-4593-9108-F55DB9FB15D6}">
      <dgm:prSet/>
      <dgm:spPr/>
      <dgm:t>
        <a:bodyPr/>
        <a:lstStyle/>
        <a:p>
          <a:r>
            <a:rPr lang="cs-CZ" b="1"/>
            <a:t>Dělení:</a:t>
          </a:r>
          <a:endParaRPr lang="en-US"/>
        </a:p>
      </dgm:t>
    </dgm:pt>
    <dgm:pt modelId="{B46588B9-4497-41DA-96A9-13C212317370}" type="parTrans" cxnId="{D82ECA88-50A2-4088-9654-77E87207CD3E}">
      <dgm:prSet/>
      <dgm:spPr/>
      <dgm:t>
        <a:bodyPr/>
        <a:lstStyle/>
        <a:p>
          <a:endParaRPr lang="en-US"/>
        </a:p>
      </dgm:t>
    </dgm:pt>
    <dgm:pt modelId="{CC7597CA-94DC-48DB-BBFA-D5A1AD00ED23}" type="sibTrans" cxnId="{D82ECA88-50A2-4088-9654-77E87207CD3E}">
      <dgm:prSet/>
      <dgm:spPr/>
      <dgm:t>
        <a:bodyPr/>
        <a:lstStyle/>
        <a:p>
          <a:endParaRPr lang="en-US"/>
        </a:p>
      </dgm:t>
    </dgm:pt>
    <dgm:pt modelId="{94F9F179-4BC3-4954-9F33-B6F68A114076}">
      <dgm:prSet/>
      <dgm:spPr/>
      <dgm:t>
        <a:bodyPr/>
        <a:lstStyle/>
        <a:p>
          <a:r>
            <a:rPr lang="cs-CZ"/>
            <a:t>Antracitické – využití v energetice</a:t>
          </a:r>
          <a:endParaRPr lang="en-US"/>
        </a:p>
      </dgm:t>
    </dgm:pt>
    <dgm:pt modelId="{41D388ED-73CD-4196-86D5-04929FFF6695}" type="parTrans" cxnId="{1DECFB70-0A44-4766-86D0-7C828E212279}">
      <dgm:prSet/>
      <dgm:spPr/>
      <dgm:t>
        <a:bodyPr/>
        <a:lstStyle/>
        <a:p>
          <a:endParaRPr lang="en-US"/>
        </a:p>
      </dgm:t>
    </dgm:pt>
    <dgm:pt modelId="{6F491C79-AC2D-4253-A999-77E77E9C8D86}" type="sibTrans" cxnId="{1DECFB70-0A44-4766-86D0-7C828E212279}">
      <dgm:prSet/>
      <dgm:spPr/>
      <dgm:t>
        <a:bodyPr/>
        <a:lstStyle/>
        <a:p>
          <a:endParaRPr lang="en-US"/>
        </a:p>
      </dgm:t>
    </dgm:pt>
    <dgm:pt modelId="{72CA79DE-2EA7-469A-B1FC-DEFEC7B2F19F}">
      <dgm:prSet/>
      <dgm:spPr/>
      <dgm:t>
        <a:bodyPr/>
        <a:lstStyle/>
        <a:p>
          <a:r>
            <a:rPr lang="cs-CZ"/>
            <a:t>Žírné – výroba koksu, chemický průmysl</a:t>
          </a:r>
          <a:endParaRPr lang="en-US"/>
        </a:p>
      </dgm:t>
    </dgm:pt>
    <dgm:pt modelId="{D3E01504-1F23-4124-A4F7-A909767C0841}" type="parTrans" cxnId="{0B91183B-A776-446D-82A8-7A222A492C5F}">
      <dgm:prSet/>
      <dgm:spPr/>
      <dgm:t>
        <a:bodyPr/>
        <a:lstStyle/>
        <a:p>
          <a:endParaRPr lang="en-US"/>
        </a:p>
      </dgm:t>
    </dgm:pt>
    <dgm:pt modelId="{B523CCC8-5139-4EDF-8D35-5246550419B3}" type="sibTrans" cxnId="{0B91183B-A776-446D-82A8-7A222A492C5F}">
      <dgm:prSet/>
      <dgm:spPr/>
      <dgm:t>
        <a:bodyPr/>
        <a:lstStyle/>
        <a:p>
          <a:endParaRPr lang="en-US"/>
        </a:p>
      </dgm:t>
    </dgm:pt>
    <dgm:pt modelId="{6734FEDB-4ABF-4C27-8488-CA039170CD80}">
      <dgm:prSet/>
      <dgm:spPr/>
      <dgm:t>
        <a:bodyPr/>
        <a:lstStyle/>
        <a:p>
          <a:r>
            <a:rPr lang="cs-CZ" b="1"/>
            <a:t>Způsoby těžby:</a:t>
          </a:r>
          <a:endParaRPr lang="en-US"/>
        </a:p>
      </dgm:t>
    </dgm:pt>
    <dgm:pt modelId="{979CF359-B0FB-412D-8E7B-FAFDD561DC4B}" type="parTrans" cxnId="{07EB9E19-34AE-4271-8FEF-DD8DA4019ACC}">
      <dgm:prSet/>
      <dgm:spPr/>
      <dgm:t>
        <a:bodyPr/>
        <a:lstStyle/>
        <a:p>
          <a:endParaRPr lang="en-US"/>
        </a:p>
      </dgm:t>
    </dgm:pt>
    <dgm:pt modelId="{92645156-17CD-4200-87CD-7159D182986C}" type="sibTrans" cxnId="{07EB9E19-34AE-4271-8FEF-DD8DA4019ACC}">
      <dgm:prSet/>
      <dgm:spPr/>
      <dgm:t>
        <a:bodyPr/>
        <a:lstStyle/>
        <a:p>
          <a:endParaRPr lang="en-US"/>
        </a:p>
      </dgm:t>
    </dgm:pt>
    <dgm:pt modelId="{A361E12E-3A6C-4D94-8025-00A0DB1E78EE}">
      <dgm:prSet/>
      <dgm:spPr/>
      <dgm:t>
        <a:bodyPr/>
        <a:lstStyle/>
        <a:p>
          <a:r>
            <a:rPr lang="cs-CZ"/>
            <a:t>Povrchová – pokud je vrstva uhlí blízko povrchu, výrazné narušení vzhledu krajiny, po ukončení těžby nutná rekultivace</a:t>
          </a:r>
          <a:endParaRPr lang="en-US"/>
        </a:p>
      </dgm:t>
    </dgm:pt>
    <dgm:pt modelId="{3B516E25-8AAC-45BA-A10E-91D97E8BD5FB}" type="parTrans" cxnId="{ECF34D99-F6F5-498A-98B4-873377F2EDBB}">
      <dgm:prSet/>
      <dgm:spPr/>
      <dgm:t>
        <a:bodyPr/>
        <a:lstStyle/>
        <a:p>
          <a:endParaRPr lang="en-US"/>
        </a:p>
      </dgm:t>
    </dgm:pt>
    <dgm:pt modelId="{884E51D2-88F9-432A-9472-91992325C957}" type="sibTrans" cxnId="{ECF34D99-F6F5-498A-98B4-873377F2EDBB}">
      <dgm:prSet/>
      <dgm:spPr/>
      <dgm:t>
        <a:bodyPr/>
        <a:lstStyle/>
        <a:p>
          <a:endParaRPr lang="en-US"/>
        </a:p>
      </dgm:t>
    </dgm:pt>
    <dgm:pt modelId="{64402912-F483-44BA-B2F3-7C32001C480A}">
      <dgm:prSet/>
      <dgm:spPr/>
      <dgm:t>
        <a:bodyPr/>
        <a:lstStyle/>
        <a:p>
          <a:r>
            <a:rPr lang="cs-CZ"/>
            <a:t>Podpovrchová – většina těžby ČU, hloubky více než 1500 m – vyšší riziko práce (Čína, JAR…)</a:t>
          </a:r>
          <a:endParaRPr lang="en-US"/>
        </a:p>
      </dgm:t>
    </dgm:pt>
    <dgm:pt modelId="{23C5C647-E8D3-420B-8B33-29392216063F}" type="parTrans" cxnId="{E600BAD4-253F-4C6B-929A-BD96035B68A5}">
      <dgm:prSet/>
      <dgm:spPr/>
      <dgm:t>
        <a:bodyPr/>
        <a:lstStyle/>
        <a:p>
          <a:endParaRPr lang="en-US"/>
        </a:p>
      </dgm:t>
    </dgm:pt>
    <dgm:pt modelId="{8D3D2A78-5FFF-4ED8-80C1-4A96183080D9}" type="sibTrans" cxnId="{E600BAD4-253F-4C6B-929A-BD96035B68A5}">
      <dgm:prSet/>
      <dgm:spPr/>
      <dgm:t>
        <a:bodyPr/>
        <a:lstStyle/>
        <a:p>
          <a:endParaRPr lang="en-US"/>
        </a:p>
      </dgm:t>
    </dgm:pt>
    <dgm:pt modelId="{9CD2AA81-9AFC-4BCC-B454-258E21ACD959}">
      <dgm:prSet/>
      <dgm:spPr/>
      <dgm:t>
        <a:bodyPr/>
        <a:lstStyle/>
        <a:p>
          <a:r>
            <a:rPr lang="cs-CZ" b="1"/>
            <a:t>Prozkoumané zásoby:</a:t>
          </a:r>
          <a:endParaRPr lang="en-US"/>
        </a:p>
      </dgm:t>
    </dgm:pt>
    <dgm:pt modelId="{FAFB434B-400D-49A2-AE4E-60DF053BF7A3}" type="parTrans" cxnId="{D3C2E476-2084-4723-923A-621097F514FF}">
      <dgm:prSet/>
      <dgm:spPr/>
      <dgm:t>
        <a:bodyPr/>
        <a:lstStyle/>
        <a:p>
          <a:endParaRPr lang="en-US"/>
        </a:p>
      </dgm:t>
    </dgm:pt>
    <dgm:pt modelId="{1D193777-EB6E-4D6A-B1BD-7B792DE4F314}" type="sibTrans" cxnId="{D3C2E476-2084-4723-923A-621097F514FF}">
      <dgm:prSet/>
      <dgm:spPr/>
      <dgm:t>
        <a:bodyPr/>
        <a:lstStyle/>
        <a:p>
          <a:endParaRPr lang="en-US"/>
        </a:p>
      </dgm:t>
    </dgm:pt>
    <dgm:pt modelId="{0ED7764D-E74C-48DB-BB82-976E7E5831DC}">
      <dgm:prSet/>
      <dgm:spPr/>
      <dgm:t>
        <a:bodyPr/>
        <a:lstStyle/>
        <a:p>
          <a:r>
            <a:rPr lang="cs-CZ"/>
            <a:t>USA, Indie, Čína (dohromady 55 % světových zásob) </a:t>
          </a:r>
          <a:endParaRPr lang="en-US"/>
        </a:p>
      </dgm:t>
    </dgm:pt>
    <dgm:pt modelId="{A5864CA7-FF6A-4E07-B3E8-7C4E3DABA2E1}" type="parTrans" cxnId="{2FEC336C-A0A2-43D1-97D9-0F46CE0A4557}">
      <dgm:prSet/>
      <dgm:spPr/>
      <dgm:t>
        <a:bodyPr/>
        <a:lstStyle/>
        <a:p>
          <a:endParaRPr lang="en-US"/>
        </a:p>
      </dgm:t>
    </dgm:pt>
    <dgm:pt modelId="{B680FBCB-3C6F-45B0-B751-E62FB8B02555}" type="sibTrans" cxnId="{2FEC336C-A0A2-43D1-97D9-0F46CE0A4557}">
      <dgm:prSet/>
      <dgm:spPr/>
      <dgm:t>
        <a:bodyPr/>
        <a:lstStyle/>
        <a:p>
          <a:endParaRPr lang="en-US"/>
        </a:p>
      </dgm:t>
    </dgm:pt>
    <dgm:pt modelId="{CF65049D-BEB7-41D3-81F7-6C9F097F1700}">
      <dgm:prSet/>
      <dgm:spPr/>
      <dgm:t>
        <a:bodyPr/>
        <a:lstStyle/>
        <a:p>
          <a:r>
            <a:rPr lang="cs-CZ"/>
            <a:t>Evropa – Rusko, Polsko, Ukrajina</a:t>
          </a:r>
          <a:endParaRPr lang="en-US"/>
        </a:p>
      </dgm:t>
    </dgm:pt>
    <dgm:pt modelId="{5E2A6C86-AA73-44C3-B0EF-1CD2C9E261E0}" type="parTrans" cxnId="{DCC10773-DCBF-4E84-B6B5-38044BCB48B6}">
      <dgm:prSet/>
      <dgm:spPr/>
      <dgm:t>
        <a:bodyPr/>
        <a:lstStyle/>
        <a:p>
          <a:endParaRPr lang="en-US"/>
        </a:p>
      </dgm:t>
    </dgm:pt>
    <dgm:pt modelId="{41C19932-B502-459C-B312-3997F9343394}" type="sibTrans" cxnId="{DCC10773-DCBF-4E84-B6B5-38044BCB48B6}">
      <dgm:prSet/>
      <dgm:spPr/>
      <dgm:t>
        <a:bodyPr/>
        <a:lstStyle/>
        <a:p>
          <a:endParaRPr lang="en-US"/>
        </a:p>
      </dgm:t>
    </dgm:pt>
    <dgm:pt modelId="{5B80DF78-43FA-456A-A0F5-F163CAC881D6}">
      <dgm:prSet/>
      <dgm:spPr/>
      <dgm:t>
        <a:bodyPr/>
        <a:lstStyle/>
        <a:p>
          <a:r>
            <a:rPr lang="cs-CZ" b="1"/>
            <a:t>Těžba měla v historii vždy rostoucí trend</a:t>
          </a:r>
          <a:endParaRPr lang="en-US"/>
        </a:p>
      </dgm:t>
    </dgm:pt>
    <dgm:pt modelId="{7824ACB1-7F81-4541-BC7E-CE570A6AF5F9}" type="parTrans" cxnId="{CE2CB758-CF17-41C3-952C-AA4D4CABCE44}">
      <dgm:prSet/>
      <dgm:spPr/>
      <dgm:t>
        <a:bodyPr/>
        <a:lstStyle/>
        <a:p>
          <a:endParaRPr lang="en-US"/>
        </a:p>
      </dgm:t>
    </dgm:pt>
    <dgm:pt modelId="{90C7EEA2-0566-4079-BB6A-C79816B69E77}" type="sibTrans" cxnId="{CE2CB758-CF17-41C3-952C-AA4D4CABCE44}">
      <dgm:prSet/>
      <dgm:spPr/>
      <dgm:t>
        <a:bodyPr/>
        <a:lstStyle/>
        <a:p>
          <a:endParaRPr lang="en-US"/>
        </a:p>
      </dgm:t>
    </dgm:pt>
    <dgm:pt modelId="{8E3EB7A2-F528-4609-B954-94E856003A24}">
      <dgm:prSet/>
      <dgm:spPr/>
      <dgm:t>
        <a:bodyPr/>
        <a:lstStyle/>
        <a:p>
          <a:r>
            <a:rPr lang="cs-CZ"/>
            <a:t>Největší nárůst v průběhu 19. století – hl. energ. zdroj</a:t>
          </a:r>
          <a:endParaRPr lang="en-US"/>
        </a:p>
      </dgm:t>
    </dgm:pt>
    <dgm:pt modelId="{8E7D98C3-4CAF-402C-999B-10C085A45D63}" type="parTrans" cxnId="{3E99EC40-2E80-45F4-A79E-7F65A2FCDECD}">
      <dgm:prSet/>
      <dgm:spPr/>
      <dgm:t>
        <a:bodyPr/>
        <a:lstStyle/>
        <a:p>
          <a:endParaRPr lang="en-US"/>
        </a:p>
      </dgm:t>
    </dgm:pt>
    <dgm:pt modelId="{4BB6A845-0708-402D-A43D-D3BA4663FE93}" type="sibTrans" cxnId="{3E99EC40-2E80-45F4-A79E-7F65A2FCDECD}">
      <dgm:prSet/>
      <dgm:spPr/>
      <dgm:t>
        <a:bodyPr/>
        <a:lstStyle/>
        <a:p>
          <a:endParaRPr lang="en-US"/>
        </a:p>
      </dgm:t>
    </dgm:pt>
    <dgm:pt modelId="{D5A3649D-AAB1-4AF7-B3F6-45281B212274}">
      <dgm:prSet/>
      <dgm:spPr/>
      <dgm:t>
        <a:bodyPr/>
        <a:lstStyle/>
        <a:p>
          <a:r>
            <a:rPr lang="cs-CZ"/>
            <a:t>2. pol. 20. stol. – rostoucí spotřeba v sílícím průmyslu </a:t>
          </a:r>
          <a:endParaRPr lang="en-US"/>
        </a:p>
      </dgm:t>
    </dgm:pt>
    <dgm:pt modelId="{F9F980B3-B899-48F4-A357-8484CF43ADFE}" type="parTrans" cxnId="{D3F54D86-24ED-4A87-9C96-D41994BB1566}">
      <dgm:prSet/>
      <dgm:spPr/>
      <dgm:t>
        <a:bodyPr/>
        <a:lstStyle/>
        <a:p>
          <a:endParaRPr lang="en-US"/>
        </a:p>
      </dgm:t>
    </dgm:pt>
    <dgm:pt modelId="{D878DB44-9148-497C-AC73-98D5258EAF17}" type="sibTrans" cxnId="{D3F54D86-24ED-4A87-9C96-D41994BB1566}">
      <dgm:prSet/>
      <dgm:spPr/>
      <dgm:t>
        <a:bodyPr/>
        <a:lstStyle/>
        <a:p>
          <a:endParaRPr lang="en-US"/>
        </a:p>
      </dgm:t>
    </dgm:pt>
    <dgm:pt modelId="{6FAC2BE2-C8C9-4872-8778-EA174D54764E}" type="pres">
      <dgm:prSet presAssocID="{45DD9BA7-9C69-40CE-95D9-A9EEA4B71C9A}" presName="linear" presStyleCnt="0">
        <dgm:presLayoutVars>
          <dgm:dir/>
          <dgm:animLvl val="lvl"/>
          <dgm:resizeHandles val="exact"/>
        </dgm:presLayoutVars>
      </dgm:prSet>
      <dgm:spPr/>
    </dgm:pt>
    <dgm:pt modelId="{A42BED86-20E2-489D-B1CE-6242403C2C4C}" type="pres">
      <dgm:prSet presAssocID="{E3377CC7-FE50-43E9-9C8A-009C31CBD79B}" presName="parentLin" presStyleCnt="0"/>
      <dgm:spPr/>
    </dgm:pt>
    <dgm:pt modelId="{8E12294C-1AD1-42CA-8666-97283C982A56}" type="pres">
      <dgm:prSet presAssocID="{E3377CC7-FE50-43E9-9C8A-009C31CBD79B}" presName="parentLeftMargin" presStyleLbl="node1" presStyleIdx="0" presStyleCnt="5"/>
      <dgm:spPr/>
    </dgm:pt>
    <dgm:pt modelId="{527F9530-DE91-4356-8B09-9A55251A72B9}" type="pres">
      <dgm:prSet presAssocID="{E3377CC7-FE50-43E9-9C8A-009C31CBD7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94BA6D-B7FA-4573-89AD-563952F6F12B}" type="pres">
      <dgm:prSet presAssocID="{E3377CC7-FE50-43E9-9C8A-009C31CBD79B}" presName="negativeSpace" presStyleCnt="0"/>
      <dgm:spPr/>
    </dgm:pt>
    <dgm:pt modelId="{EC2E80B5-B239-4C6D-AAF2-F9532E386E68}" type="pres">
      <dgm:prSet presAssocID="{E3377CC7-FE50-43E9-9C8A-009C31CBD79B}" presName="childText" presStyleLbl="conFgAcc1" presStyleIdx="0" presStyleCnt="5">
        <dgm:presLayoutVars>
          <dgm:bulletEnabled val="1"/>
        </dgm:presLayoutVars>
      </dgm:prSet>
      <dgm:spPr/>
    </dgm:pt>
    <dgm:pt modelId="{F61F0E94-65FF-4492-BAE0-4C476A4BC29C}" type="pres">
      <dgm:prSet presAssocID="{899077BF-3F5A-4D28-AD7B-FD48FD0F17F1}" presName="spaceBetweenRectangles" presStyleCnt="0"/>
      <dgm:spPr/>
    </dgm:pt>
    <dgm:pt modelId="{99677E0E-867B-4310-97B9-F5BF0433F656}" type="pres">
      <dgm:prSet presAssocID="{9476E9D6-6813-4593-9108-F55DB9FB15D6}" presName="parentLin" presStyleCnt="0"/>
      <dgm:spPr/>
    </dgm:pt>
    <dgm:pt modelId="{F79022FE-4933-4AD7-9847-9872C1287B2B}" type="pres">
      <dgm:prSet presAssocID="{9476E9D6-6813-4593-9108-F55DB9FB15D6}" presName="parentLeftMargin" presStyleLbl="node1" presStyleIdx="0" presStyleCnt="5"/>
      <dgm:spPr/>
    </dgm:pt>
    <dgm:pt modelId="{34F05F8A-A58F-44D8-B9FF-1605BEB905A7}" type="pres">
      <dgm:prSet presAssocID="{9476E9D6-6813-4593-9108-F55DB9FB15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855BCBC-B296-430D-9768-5BE3BB97D5E7}" type="pres">
      <dgm:prSet presAssocID="{9476E9D6-6813-4593-9108-F55DB9FB15D6}" presName="negativeSpace" presStyleCnt="0"/>
      <dgm:spPr/>
    </dgm:pt>
    <dgm:pt modelId="{7B224092-86DA-4349-B3D5-0BADD58F16D6}" type="pres">
      <dgm:prSet presAssocID="{9476E9D6-6813-4593-9108-F55DB9FB15D6}" presName="childText" presStyleLbl="conFgAcc1" presStyleIdx="1" presStyleCnt="5">
        <dgm:presLayoutVars>
          <dgm:bulletEnabled val="1"/>
        </dgm:presLayoutVars>
      </dgm:prSet>
      <dgm:spPr/>
    </dgm:pt>
    <dgm:pt modelId="{0FAF1886-643F-4CDF-AF55-414A33B31694}" type="pres">
      <dgm:prSet presAssocID="{CC7597CA-94DC-48DB-BBFA-D5A1AD00ED23}" presName="spaceBetweenRectangles" presStyleCnt="0"/>
      <dgm:spPr/>
    </dgm:pt>
    <dgm:pt modelId="{47CB0D79-30FD-4A81-952F-C26F38AB312E}" type="pres">
      <dgm:prSet presAssocID="{6734FEDB-4ABF-4C27-8488-CA039170CD80}" presName="parentLin" presStyleCnt="0"/>
      <dgm:spPr/>
    </dgm:pt>
    <dgm:pt modelId="{A8EC0C40-F4FD-486B-9DEC-C176D2F494A9}" type="pres">
      <dgm:prSet presAssocID="{6734FEDB-4ABF-4C27-8488-CA039170CD80}" presName="parentLeftMargin" presStyleLbl="node1" presStyleIdx="1" presStyleCnt="5"/>
      <dgm:spPr/>
    </dgm:pt>
    <dgm:pt modelId="{50E79DD7-7E48-4F16-953A-F8BB61F71B6C}" type="pres">
      <dgm:prSet presAssocID="{6734FEDB-4ABF-4C27-8488-CA039170CD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2154CC-2EB7-425C-BAA9-0A1C551924A4}" type="pres">
      <dgm:prSet presAssocID="{6734FEDB-4ABF-4C27-8488-CA039170CD80}" presName="negativeSpace" presStyleCnt="0"/>
      <dgm:spPr/>
    </dgm:pt>
    <dgm:pt modelId="{20ACBEA4-CB97-442B-89F4-C1CD3D125EF2}" type="pres">
      <dgm:prSet presAssocID="{6734FEDB-4ABF-4C27-8488-CA039170CD80}" presName="childText" presStyleLbl="conFgAcc1" presStyleIdx="2" presStyleCnt="5">
        <dgm:presLayoutVars>
          <dgm:bulletEnabled val="1"/>
        </dgm:presLayoutVars>
      </dgm:prSet>
      <dgm:spPr/>
    </dgm:pt>
    <dgm:pt modelId="{6905565B-96FD-43AE-B2FA-96A3A4AC476F}" type="pres">
      <dgm:prSet presAssocID="{92645156-17CD-4200-87CD-7159D182986C}" presName="spaceBetweenRectangles" presStyleCnt="0"/>
      <dgm:spPr/>
    </dgm:pt>
    <dgm:pt modelId="{4D490E3C-1FE0-4265-8F4B-4EBD68CF7D64}" type="pres">
      <dgm:prSet presAssocID="{9CD2AA81-9AFC-4BCC-B454-258E21ACD959}" presName="parentLin" presStyleCnt="0"/>
      <dgm:spPr/>
    </dgm:pt>
    <dgm:pt modelId="{945A4B78-FA4A-4DDC-8775-D15461104063}" type="pres">
      <dgm:prSet presAssocID="{9CD2AA81-9AFC-4BCC-B454-258E21ACD959}" presName="parentLeftMargin" presStyleLbl="node1" presStyleIdx="2" presStyleCnt="5"/>
      <dgm:spPr/>
    </dgm:pt>
    <dgm:pt modelId="{F9AC9969-BEB2-495C-980F-FB443A01064A}" type="pres">
      <dgm:prSet presAssocID="{9CD2AA81-9AFC-4BCC-B454-258E21ACD9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A0E7DC-E1CD-4DCB-81B1-5466D4DE824F}" type="pres">
      <dgm:prSet presAssocID="{9CD2AA81-9AFC-4BCC-B454-258E21ACD959}" presName="negativeSpace" presStyleCnt="0"/>
      <dgm:spPr/>
    </dgm:pt>
    <dgm:pt modelId="{BA4F129E-6B89-417F-B9A2-FA62E0180B87}" type="pres">
      <dgm:prSet presAssocID="{9CD2AA81-9AFC-4BCC-B454-258E21ACD959}" presName="childText" presStyleLbl="conFgAcc1" presStyleIdx="3" presStyleCnt="5">
        <dgm:presLayoutVars>
          <dgm:bulletEnabled val="1"/>
        </dgm:presLayoutVars>
      </dgm:prSet>
      <dgm:spPr/>
    </dgm:pt>
    <dgm:pt modelId="{77D181E9-BE6B-48A1-B6FE-C4B964853340}" type="pres">
      <dgm:prSet presAssocID="{1D193777-EB6E-4D6A-B1BD-7B792DE4F314}" presName="spaceBetweenRectangles" presStyleCnt="0"/>
      <dgm:spPr/>
    </dgm:pt>
    <dgm:pt modelId="{4786FB2D-7FF0-46C1-8A6B-F606DC68B74A}" type="pres">
      <dgm:prSet presAssocID="{5B80DF78-43FA-456A-A0F5-F163CAC881D6}" presName="parentLin" presStyleCnt="0"/>
      <dgm:spPr/>
    </dgm:pt>
    <dgm:pt modelId="{03D3A7BF-1946-47A3-9ECE-574E7C1ADAD1}" type="pres">
      <dgm:prSet presAssocID="{5B80DF78-43FA-456A-A0F5-F163CAC881D6}" presName="parentLeftMargin" presStyleLbl="node1" presStyleIdx="3" presStyleCnt="5"/>
      <dgm:spPr/>
    </dgm:pt>
    <dgm:pt modelId="{F9873D31-CA26-4131-8FED-067C250C1391}" type="pres">
      <dgm:prSet presAssocID="{5B80DF78-43FA-456A-A0F5-F163CAC881D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2DFF696-CBD5-461F-BA39-E5A9A81515A4}" type="pres">
      <dgm:prSet presAssocID="{5B80DF78-43FA-456A-A0F5-F163CAC881D6}" presName="negativeSpace" presStyleCnt="0"/>
      <dgm:spPr/>
    </dgm:pt>
    <dgm:pt modelId="{7D7B4334-7F14-4F50-A252-9F37F13A8F41}" type="pres">
      <dgm:prSet presAssocID="{5B80DF78-43FA-456A-A0F5-F163CAC881D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8EF5B06-4ECF-4362-9E53-07DCF10A86B6}" type="presOf" srcId="{64402912-F483-44BA-B2F3-7C32001C480A}" destId="{20ACBEA4-CB97-442B-89F4-C1CD3D125EF2}" srcOrd="0" destOrd="1" presId="urn:microsoft.com/office/officeart/2005/8/layout/list1"/>
    <dgm:cxn modelId="{4F35B912-310F-4CBF-BB60-F3E6B1010BE4}" type="presOf" srcId="{9476E9D6-6813-4593-9108-F55DB9FB15D6}" destId="{34F05F8A-A58F-44D8-B9FF-1605BEB905A7}" srcOrd="1" destOrd="0" presId="urn:microsoft.com/office/officeart/2005/8/layout/list1"/>
    <dgm:cxn modelId="{07EB9E19-34AE-4271-8FEF-DD8DA4019ACC}" srcId="{45DD9BA7-9C69-40CE-95D9-A9EEA4B71C9A}" destId="{6734FEDB-4ABF-4C27-8488-CA039170CD80}" srcOrd="2" destOrd="0" parTransId="{979CF359-B0FB-412D-8E7B-FAFDD561DC4B}" sibTransId="{92645156-17CD-4200-87CD-7159D182986C}"/>
    <dgm:cxn modelId="{5EDB692F-F7AC-475F-A652-7AF5F0C36F39}" type="presOf" srcId="{5B80DF78-43FA-456A-A0F5-F163CAC881D6}" destId="{03D3A7BF-1946-47A3-9ECE-574E7C1ADAD1}" srcOrd="0" destOrd="0" presId="urn:microsoft.com/office/officeart/2005/8/layout/list1"/>
    <dgm:cxn modelId="{FA576831-E612-453F-AA99-44A230407C3D}" type="presOf" srcId="{72CA79DE-2EA7-469A-B1FC-DEFEC7B2F19F}" destId="{7B224092-86DA-4349-B3D5-0BADD58F16D6}" srcOrd="0" destOrd="1" presId="urn:microsoft.com/office/officeart/2005/8/layout/list1"/>
    <dgm:cxn modelId="{5E2A7532-A3FD-4418-9B03-9E8403E715DC}" srcId="{45DD9BA7-9C69-40CE-95D9-A9EEA4B71C9A}" destId="{E3377CC7-FE50-43E9-9C8A-009C31CBD79B}" srcOrd="0" destOrd="0" parTransId="{1070699D-9075-4826-808D-BDE2AE467F48}" sibTransId="{899077BF-3F5A-4D28-AD7B-FD48FD0F17F1}"/>
    <dgm:cxn modelId="{7A068B3A-7293-4E56-BF7C-EB63F61CD102}" type="presOf" srcId="{E3377CC7-FE50-43E9-9C8A-009C31CBD79B}" destId="{8E12294C-1AD1-42CA-8666-97283C982A56}" srcOrd="0" destOrd="0" presId="urn:microsoft.com/office/officeart/2005/8/layout/list1"/>
    <dgm:cxn modelId="{0B91183B-A776-446D-82A8-7A222A492C5F}" srcId="{9476E9D6-6813-4593-9108-F55DB9FB15D6}" destId="{72CA79DE-2EA7-469A-B1FC-DEFEC7B2F19F}" srcOrd="1" destOrd="0" parTransId="{D3E01504-1F23-4124-A4F7-A909767C0841}" sibTransId="{B523CCC8-5139-4EDF-8D35-5246550419B3}"/>
    <dgm:cxn modelId="{3E99EC40-2E80-45F4-A79E-7F65A2FCDECD}" srcId="{5B80DF78-43FA-456A-A0F5-F163CAC881D6}" destId="{8E3EB7A2-F528-4609-B954-94E856003A24}" srcOrd="0" destOrd="0" parTransId="{8E7D98C3-4CAF-402C-999B-10C085A45D63}" sibTransId="{4BB6A845-0708-402D-A43D-D3BA4663FE93}"/>
    <dgm:cxn modelId="{C58E7865-25E1-45F4-A305-3E7A04F35360}" type="presOf" srcId="{45DD9BA7-9C69-40CE-95D9-A9EEA4B71C9A}" destId="{6FAC2BE2-C8C9-4872-8778-EA174D54764E}" srcOrd="0" destOrd="0" presId="urn:microsoft.com/office/officeart/2005/8/layout/list1"/>
    <dgm:cxn modelId="{89E9664B-AE76-47EE-83A3-F646629CEC8F}" type="presOf" srcId="{7C4813CB-D9D6-4B08-B9F4-AA205266520E}" destId="{EC2E80B5-B239-4C6D-AAF2-F9532E386E68}" srcOrd="0" destOrd="0" presId="urn:microsoft.com/office/officeart/2005/8/layout/list1"/>
    <dgm:cxn modelId="{2FEC336C-A0A2-43D1-97D9-0F46CE0A4557}" srcId="{9CD2AA81-9AFC-4BCC-B454-258E21ACD959}" destId="{0ED7764D-E74C-48DB-BB82-976E7E5831DC}" srcOrd="0" destOrd="0" parTransId="{A5864CA7-FF6A-4E07-B3E8-7C4E3DABA2E1}" sibTransId="{B680FBCB-3C6F-45B0-B751-E62FB8B02555}"/>
    <dgm:cxn modelId="{1DECFB70-0A44-4766-86D0-7C828E212279}" srcId="{9476E9D6-6813-4593-9108-F55DB9FB15D6}" destId="{94F9F179-4BC3-4954-9F33-B6F68A114076}" srcOrd="0" destOrd="0" parTransId="{41D388ED-73CD-4196-86D5-04929FFF6695}" sibTransId="{6F491C79-AC2D-4253-A999-77E77E9C8D86}"/>
    <dgm:cxn modelId="{DCC10773-DCBF-4E84-B6B5-38044BCB48B6}" srcId="{9CD2AA81-9AFC-4BCC-B454-258E21ACD959}" destId="{CF65049D-BEB7-41D3-81F7-6C9F097F1700}" srcOrd="1" destOrd="0" parTransId="{5E2A6C86-AA73-44C3-B0EF-1CD2C9E261E0}" sibTransId="{41C19932-B502-459C-B312-3997F9343394}"/>
    <dgm:cxn modelId="{47576755-90FC-4473-9AF4-3E6AF38A68CB}" type="presOf" srcId="{6734FEDB-4ABF-4C27-8488-CA039170CD80}" destId="{50E79DD7-7E48-4F16-953A-F8BB61F71B6C}" srcOrd="1" destOrd="0" presId="urn:microsoft.com/office/officeart/2005/8/layout/list1"/>
    <dgm:cxn modelId="{98E96D56-77C3-44AB-AC0D-7B7B579AE702}" type="presOf" srcId="{CF65049D-BEB7-41D3-81F7-6C9F097F1700}" destId="{BA4F129E-6B89-417F-B9A2-FA62E0180B87}" srcOrd="0" destOrd="1" presId="urn:microsoft.com/office/officeart/2005/8/layout/list1"/>
    <dgm:cxn modelId="{D3C2E476-2084-4723-923A-621097F514FF}" srcId="{45DD9BA7-9C69-40CE-95D9-A9EEA4B71C9A}" destId="{9CD2AA81-9AFC-4BCC-B454-258E21ACD959}" srcOrd="3" destOrd="0" parTransId="{FAFB434B-400D-49A2-AE4E-60DF053BF7A3}" sibTransId="{1D193777-EB6E-4D6A-B1BD-7B792DE4F314}"/>
    <dgm:cxn modelId="{CE2CB758-CF17-41C3-952C-AA4D4CABCE44}" srcId="{45DD9BA7-9C69-40CE-95D9-A9EEA4B71C9A}" destId="{5B80DF78-43FA-456A-A0F5-F163CAC881D6}" srcOrd="4" destOrd="0" parTransId="{7824ACB1-7F81-4541-BC7E-CE570A6AF5F9}" sibTransId="{90C7EEA2-0566-4079-BB6A-C79816B69E77}"/>
    <dgm:cxn modelId="{FFEAE258-81D2-44E7-9B16-E38E2F0F77DA}" type="presOf" srcId="{6734FEDB-4ABF-4C27-8488-CA039170CD80}" destId="{A8EC0C40-F4FD-486B-9DEC-C176D2F494A9}" srcOrd="0" destOrd="0" presId="urn:microsoft.com/office/officeart/2005/8/layout/list1"/>
    <dgm:cxn modelId="{C2E53E59-941E-45C7-B75E-6286B5DA38C8}" type="presOf" srcId="{94F9F179-4BC3-4954-9F33-B6F68A114076}" destId="{7B224092-86DA-4349-B3D5-0BADD58F16D6}" srcOrd="0" destOrd="0" presId="urn:microsoft.com/office/officeart/2005/8/layout/list1"/>
    <dgm:cxn modelId="{D3F54D86-24ED-4A87-9C96-D41994BB1566}" srcId="{5B80DF78-43FA-456A-A0F5-F163CAC881D6}" destId="{D5A3649D-AAB1-4AF7-B3F6-45281B212274}" srcOrd="1" destOrd="0" parTransId="{F9F980B3-B899-48F4-A357-8484CF43ADFE}" sibTransId="{D878DB44-9148-497C-AC73-98D5258EAF17}"/>
    <dgm:cxn modelId="{D82ECA88-50A2-4088-9654-77E87207CD3E}" srcId="{45DD9BA7-9C69-40CE-95D9-A9EEA4B71C9A}" destId="{9476E9D6-6813-4593-9108-F55DB9FB15D6}" srcOrd="1" destOrd="0" parTransId="{B46588B9-4497-41DA-96A9-13C212317370}" sibTransId="{CC7597CA-94DC-48DB-BBFA-D5A1AD00ED23}"/>
    <dgm:cxn modelId="{A166BB95-62E2-4D7C-B289-933D951E54DB}" type="presOf" srcId="{9CD2AA81-9AFC-4BCC-B454-258E21ACD959}" destId="{F9AC9969-BEB2-495C-980F-FB443A01064A}" srcOrd="1" destOrd="0" presId="urn:microsoft.com/office/officeart/2005/8/layout/list1"/>
    <dgm:cxn modelId="{03714C97-21D7-4EE9-ABD3-F866D1878DD1}" type="presOf" srcId="{0ED7764D-E74C-48DB-BB82-976E7E5831DC}" destId="{BA4F129E-6B89-417F-B9A2-FA62E0180B87}" srcOrd="0" destOrd="0" presId="urn:microsoft.com/office/officeart/2005/8/layout/list1"/>
    <dgm:cxn modelId="{ECF34D99-F6F5-498A-98B4-873377F2EDBB}" srcId="{6734FEDB-4ABF-4C27-8488-CA039170CD80}" destId="{A361E12E-3A6C-4D94-8025-00A0DB1E78EE}" srcOrd="0" destOrd="0" parTransId="{3B516E25-8AAC-45BA-A10E-91D97E8BD5FB}" sibTransId="{884E51D2-88F9-432A-9472-91992325C957}"/>
    <dgm:cxn modelId="{18215DA9-19C8-4847-BE09-415BBA6969E4}" type="presOf" srcId="{8E3EB7A2-F528-4609-B954-94E856003A24}" destId="{7D7B4334-7F14-4F50-A252-9F37F13A8F41}" srcOrd="0" destOrd="0" presId="urn:microsoft.com/office/officeart/2005/8/layout/list1"/>
    <dgm:cxn modelId="{636B0CBC-E63F-43AC-A248-CF1AA85C7E16}" srcId="{E3377CC7-FE50-43E9-9C8A-009C31CBD79B}" destId="{7C4813CB-D9D6-4B08-B9F4-AA205266520E}" srcOrd="0" destOrd="0" parTransId="{8F7F22A9-47B0-4F70-9B05-7677211AAA80}" sibTransId="{428C1C91-2D57-4239-823C-1223CA871996}"/>
    <dgm:cxn modelId="{77626EC9-2B3D-4B1D-A880-E861DA0A3FB3}" type="presOf" srcId="{9476E9D6-6813-4593-9108-F55DB9FB15D6}" destId="{F79022FE-4933-4AD7-9847-9872C1287B2B}" srcOrd="0" destOrd="0" presId="urn:microsoft.com/office/officeart/2005/8/layout/list1"/>
    <dgm:cxn modelId="{98E099CE-5510-42DC-9E86-6B8E6D4470B4}" type="presOf" srcId="{D5A3649D-AAB1-4AF7-B3F6-45281B212274}" destId="{7D7B4334-7F14-4F50-A252-9F37F13A8F41}" srcOrd="0" destOrd="1" presId="urn:microsoft.com/office/officeart/2005/8/layout/list1"/>
    <dgm:cxn modelId="{E600BAD4-253F-4C6B-929A-BD96035B68A5}" srcId="{6734FEDB-4ABF-4C27-8488-CA039170CD80}" destId="{64402912-F483-44BA-B2F3-7C32001C480A}" srcOrd="1" destOrd="0" parTransId="{23C5C647-E8D3-420B-8B33-29392216063F}" sibTransId="{8D3D2A78-5FFF-4ED8-80C1-4A96183080D9}"/>
    <dgm:cxn modelId="{E6C5CBDE-381D-4BEC-B9E6-A3C5E35DA456}" type="presOf" srcId="{9CD2AA81-9AFC-4BCC-B454-258E21ACD959}" destId="{945A4B78-FA4A-4DDC-8775-D15461104063}" srcOrd="0" destOrd="0" presId="urn:microsoft.com/office/officeart/2005/8/layout/list1"/>
    <dgm:cxn modelId="{25B2D0F2-2EDD-4567-A367-07427B86193E}" type="presOf" srcId="{A361E12E-3A6C-4D94-8025-00A0DB1E78EE}" destId="{20ACBEA4-CB97-442B-89F4-C1CD3D125EF2}" srcOrd="0" destOrd="0" presId="urn:microsoft.com/office/officeart/2005/8/layout/list1"/>
    <dgm:cxn modelId="{CB5B31F3-C923-451C-BBE4-BE9F2DCE89F0}" type="presOf" srcId="{E3377CC7-FE50-43E9-9C8A-009C31CBD79B}" destId="{527F9530-DE91-4356-8B09-9A55251A72B9}" srcOrd="1" destOrd="0" presId="urn:microsoft.com/office/officeart/2005/8/layout/list1"/>
    <dgm:cxn modelId="{197A84FC-3C20-4D5E-A7F4-8AED670F888E}" type="presOf" srcId="{5B80DF78-43FA-456A-A0F5-F163CAC881D6}" destId="{F9873D31-CA26-4131-8FED-067C250C1391}" srcOrd="1" destOrd="0" presId="urn:microsoft.com/office/officeart/2005/8/layout/list1"/>
    <dgm:cxn modelId="{56BA79B3-5307-428C-B231-CF014295086F}" type="presParOf" srcId="{6FAC2BE2-C8C9-4872-8778-EA174D54764E}" destId="{A42BED86-20E2-489D-B1CE-6242403C2C4C}" srcOrd="0" destOrd="0" presId="urn:microsoft.com/office/officeart/2005/8/layout/list1"/>
    <dgm:cxn modelId="{E768D602-199A-4E3A-827C-0AAB7135F4C2}" type="presParOf" srcId="{A42BED86-20E2-489D-B1CE-6242403C2C4C}" destId="{8E12294C-1AD1-42CA-8666-97283C982A56}" srcOrd="0" destOrd="0" presId="urn:microsoft.com/office/officeart/2005/8/layout/list1"/>
    <dgm:cxn modelId="{92340EF0-A579-4CBF-A67A-8D341AE8D715}" type="presParOf" srcId="{A42BED86-20E2-489D-B1CE-6242403C2C4C}" destId="{527F9530-DE91-4356-8B09-9A55251A72B9}" srcOrd="1" destOrd="0" presId="urn:microsoft.com/office/officeart/2005/8/layout/list1"/>
    <dgm:cxn modelId="{2E701E8A-D2B2-4A43-BE4E-10EF7997A677}" type="presParOf" srcId="{6FAC2BE2-C8C9-4872-8778-EA174D54764E}" destId="{7494BA6D-B7FA-4573-89AD-563952F6F12B}" srcOrd="1" destOrd="0" presId="urn:microsoft.com/office/officeart/2005/8/layout/list1"/>
    <dgm:cxn modelId="{CEBA5D41-C9F0-40A2-A520-4C3AA2CA7E40}" type="presParOf" srcId="{6FAC2BE2-C8C9-4872-8778-EA174D54764E}" destId="{EC2E80B5-B239-4C6D-AAF2-F9532E386E68}" srcOrd="2" destOrd="0" presId="urn:microsoft.com/office/officeart/2005/8/layout/list1"/>
    <dgm:cxn modelId="{2BAF4D7F-1E05-486D-9905-3317086D2878}" type="presParOf" srcId="{6FAC2BE2-C8C9-4872-8778-EA174D54764E}" destId="{F61F0E94-65FF-4492-BAE0-4C476A4BC29C}" srcOrd="3" destOrd="0" presId="urn:microsoft.com/office/officeart/2005/8/layout/list1"/>
    <dgm:cxn modelId="{C3F0ECC6-A7AB-4F6D-8A8D-D88F2C9E7001}" type="presParOf" srcId="{6FAC2BE2-C8C9-4872-8778-EA174D54764E}" destId="{99677E0E-867B-4310-97B9-F5BF0433F656}" srcOrd="4" destOrd="0" presId="urn:microsoft.com/office/officeart/2005/8/layout/list1"/>
    <dgm:cxn modelId="{6706991E-C7CB-4515-9A62-9100EE25D65E}" type="presParOf" srcId="{99677E0E-867B-4310-97B9-F5BF0433F656}" destId="{F79022FE-4933-4AD7-9847-9872C1287B2B}" srcOrd="0" destOrd="0" presId="urn:microsoft.com/office/officeart/2005/8/layout/list1"/>
    <dgm:cxn modelId="{399C9178-D549-43A9-85DF-F8B8C7B6E2FE}" type="presParOf" srcId="{99677E0E-867B-4310-97B9-F5BF0433F656}" destId="{34F05F8A-A58F-44D8-B9FF-1605BEB905A7}" srcOrd="1" destOrd="0" presId="urn:microsoft.com/office/officeart/2005/8/layout/list1"/>
    <dgm:cxn modelId="{22945234-C4E3-4423-8A04-35C4BCD4F611}" type="presParOf" srcId="{6FAC2BE2-C8C9-4872-8778-EA174D54764E}" destId="{0855BCBC-B296-430D-9768-5BE3BB97D5E7}" srcOrd="5" destOrd="0" presId="urn:microsoft.com/office/officeart/2005/8/layout/list1"/>
    <dgm:cxn modelId="{25ACA97D-96BF-41D3-B086-55426700AED5}" type="presParOf" srcId="{6FAC2BE2-C8C9-4872-8778-EA174D54764E}" destId="{7B224092-86DA-4349-B3D5-0BADD58F16D6}" srcOrd="6" destOrd="0" presId="urn:microsoft.com/office/officeart/2005/8/layout/list1"/>
    <dgm:cxn modelId="{FAFE4D3B-62CA-45EB-96EB-71DDAFC0427E}" type="presParOf" srcId="{6FAC2BE2-C8C9-4872-8778-EA174D54764E}" destId="{0FAF1886-643F-4CDF-AF55-414A33B31694}" srcOrd="7" destOrd="0" presId="urn:microsoft.com/office/officeart/2005/8/layout/list1"/>
    <dgm:cxn modelId="{205ADBFF-98A5-4F8D-99FC-F3B5FDBDB56A}" type="presParOf" srcId="{6FAC2BE2-C8C9-4872-8778-EA174D54764E}" destId="{47CB0D79-30FD-4A81-952F-C26F38AB312E}" srcOrd="8" destOrd="0" presId="urn:microsoft.com/office/officeart/2005/8/layout/list1"/>
    <dgm:cxn modelId="{0D93A344-4CA6-4B3F-9D34-90D682CBA1B6}" type="presParOf" srcId="{47CB0D79-30FD-4A81-952F-C26F38AB312E}" destId="{A8EC0C40-F4FD-486B-9DEC-C176D2F494A9}" srcOrd="0" destOrd="0" presId="urn:microsoft.com/office/officeart/2005/8/layout/list1"/>
    <dgm:cxn modelId="{1AC7A6E4-3B4E-4132-BE45-86B3545C2150}" type="presParOf" srcId="{47CB0D79-30FD-4A81-952F-C26F38AB312E}" destId="{50E79DD7-7E48-4F16-953A-F8BB61F71B6C}" srcOrd="1" destOrd="0" presId="urn:microsoft.com/office/officeart/2005/8/layout/list1"/>
    <dgm:cxn modelId="{BC8E61AB-5952-4DBF-BE10-A3B67A474224}" type="presParOf" srcId="{6FAC2BE2-C8C9-4872-8778-EA174D54764E}" destId="{9D2154CC-2EB7-425C-BAA9-0A1C551924A4}" srcOrd="9" destOrd="0" presId="urn:microsoft.com/office/officeart/2005/8/layout/list1"/>
    <dgm:cxn modelId="{BD0B5D69-9943-4F27-89BD-2E8B8B3F8F94}" type="presParOf" srcId="{6FAC2BE2-C8C9-4872-8778-EA174D54764E}" destId="{20ACBEA4-CB97-442B-89F4-C1CD3D125EF2}" srcOrd="10" destOrd="0" presId="urn:microsoft.com/office/officeart/2005/8/layout/list1"/>
    <dgm:cxn modelId="{F266DC5B-9609-4BE1-82E9-AB9FC78F31FB}" type="presParOf" srcId="{6FAC2BE2-C8C9-4872-8778-EA174D54764E}" destId="{6905565B-96FD-43AE-B2FA-96A3A4AC476F}" srcOrd="11" destOrd="0" presId="urn:microsoft.com/office/officeart/2005/8/layout/list1"/>
    <dgm:cxn modelId="{ABB0F063-1215-4D67-8BDF-E7CC66E7E265}" type="presParOf" srcId="{6FAC2BE2-C8C9-4872-8778-EA174D54764E}" destId="{4D490E3C-1FE0-4265-8F4B-4EBD68CF7D64}" srcOrd="12" destOrd="0" presId="urn:microsoft.com/office/officeart/2005/8/layout/list1"/>
    <dgm:cxn modelId="{5D94CF28-0148-4AA7-8A17-D66401BDD70B}" type="presParOf" srcId="{4D490E3C-1FE0-4265-8F4B-4EBD68CF7D64}" destId="{945A4B78-FA4A-4DDC-8775-D15461104063}" srcOrd="0" destOrd="0" presId="urn:microsoft.com/office/officeart/2005/8/layout/list1"/>
    <dgm:cxn modelId="{9BED0F23-5B1D-4B3A-9ABC-16D43F3C155B}" type="presParOf" srcId="{4D490E3C-1FE0-4265-8F4B-4EBD68CF7D64}" destId="{F9AC9969-BEB2-495C-980F-FB443A01064A}" srcOrd="1" destOrd="0" presId="urn:microsoft.com/office/officeart/2005/8/layout/list1"/>
    <dgm:cxn modelId="{FDAB51C6-DCFD-489F-8B0F-C4EEF6383434}" type="presParOf" srcId="{6FAC2BE2-C8C9-4872-8778-EA174D54764E}" destId="{26A0E7DC-E1CD-4DCB-81B1-5466D4DE824F}" srcOrd="13" destOrd="0" presId="urn:microsoft.com/office/officeart/2005/8/layout/list1"/>
    <dgm:cxn modelId="{11E991EB-F476-48FA-8D5C-973B0D4E8BFD}" type="presParOf" srcId="{6FAC2BE2-C8C9-4872-8778-EA174D54764E}" destId="{BA4F129E-6B89-417F-B9A2-FA62E0180B87}" srcOrd="14" destOrd="0" presId="urn:microsoft.com/office/officeart/2005/8/layout/list1"/>
    <dgm:cxn modelId="{0368126D-9E8A-47DA-B85D-B550AD737CAA}" type="presParOf" srcId="{6FAC2BE2-C8C9-4872-8778-EA174D54764E}" destId="{77D181E9-BE6B-48A1-B6FE-C4B964853340}" srcOrd="15" destOrd="0" presId="urn:microsoft.com/office/officeart/2005/8/layout/list1"/>
    <dgm:cxn modelId="{455E4116-7525-4968-90D5-AF159B0E6E11}" type="presParOf" srcId="{6FAC2BE2-C8C9-4872-8778-EA174D54764E}" destId="{4786FB2D-7FF0-46C1-8A6B-F606DC68B74A}" srcOrd="16" destOrd="0" presId="urn:microsoft.com/office/officeart/2005/8/layout/list1"/>
    <dgm:cxn modelId="{0BC7B40F-60DE-4E06-8A8E-917DCA2EF0E4}" type="presParOf" srcId="{4786FB2D-7FF0-46C1-8A6B-F606DC68B74A}" destId="{03D3A7BF-1946-47A3-9ECE-574E7C1ADAD1}" srcOrd="0" destOrd="0" presId="urn:microsoft.com/office/officeart/2005/8/layout/list1"/>
    <dgm:cxn modelId="{DD783FDF-5CA9-43C1-9FB3-A93ED2E675CB}" type="presParOf" srcId="{4786FB2D-7FF0-46C1-8A6B-F606DC68B74A}" destId="{F9873D31-CA26-4131-8FED-067C250C1391}" srcOrd="1" destOrd="0" presId="urn:microsoft.com/office/officeart/2005/8/layout/list1"/>
    <dgm:cxn modelId="{247E3195-C312-488A-9281-1751BD120DEE}" type="presParOf" srcId="{6FAC2BE2-C8C9-4872-8778-EA174D54764E}" destId="{A2DFF696-CBD5-461F-BA39-E5A9A81515A4}" srcOrd="17" destOrd="0" presId="urn:microsoft.com/office/officeart/2005/8/layout/list1"/>
    <dgm:cxn modelId="{CE583D18-71D5-4039-8069-FCE8FC52A325}" type="presParOf" srcId="{6FAC2BE2-C8C9-4872-8778-EA174D54764E}" destId="{7D7B4334-7F14-4F50-A252-9F37F13A8F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1F772-100A-4AF9-A7F8-2897CDBAEAE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011411-5215-4E71-9DFC-55B27D443A97}">
      <dgm:prSet/>
      <dgm:spPr/>
      <dgm:t>
        <a:bodyPr/>
        <a:lstStyle/>
        <a:p>
          <a:r>
            <a:rPr lang="cs-CZ"/>
            <a:t>Objemově nejvýznamnější ruda</a:t>
          </a:r>
          <a:endParaRPr lang="en-US"/>
        </a:p>
      </dgm:t>
    </dgm:pt>
    <dgm:pt modelId="{C141A8FC-0F83-40B3-84A3-9A628C3FA165}" type="parTrans" cxnId="{880FF198-B67F-4A76-B5FF-54F8381EEF0A}">
      <dgm:prSet/>
      <dgm:spPr/>
      <dgm:t>
        <a:bodyPr/>
        <a:lstStyle/>
        <a:p>
          <a:endParaRPr lang="en-US"/>
        </a:p>
      </dgm:t>
    </dgm:pt>
    <dgm:pt modelId="{CAF3D4CA-DFD5-4081-A424-BB7B1B7C4BAD}" type="sibTrans" cxnId="{880FF198-B67F-4A76-B5FF-54F8381EEF0A}">
      <dgm:prSet/>
      <dgm:spPr/>
      <dgm:t>
        <a:bodyPr/>
        <a:lstStyle/>
        <a:p>
          <a:endParaRPr lang="en-US"/>
        </a:p>
      </dgm:t>
    </dgm:pt>
    <dgm:pt modelId="{3F9DE92D-6580-4AE1-9A9B-A6B53FDF1B8A}">
      <dgm:prSet/>
      <dgm:spPr/>
      <dgm:t>
        <a:bodyPr/>
        <a:lstStyle/>
        <a:p>
          <a:r>
            <a:rPr lang="cs-CZ"/>
            <a:t>Výskyt vázaný na oblast mírného pásma</a:t>
          </a:r>
          <a:endParaRPr lang="en-US"/>
        </a:p>
      </dgm:t>
    </dgm:pt>
    <dgm:pt modelId="{6A030EEB-904E-43E5-834B-D0953B0F4386}" type="parTrans" cxnId="{1CEDE2FF-102A-4281-B108-C3F57F4D9301}">
      <dgm:prSet/>
      <dgm:spPr/>
      <dgm:t>
        <a:bodyPr/>
        <a:lstStyle/>
        <a:p>
          <a:endParaRPr lang="en-US"/>
        </a:p>
      </dgm:t>
    </dgm:pt>
    <dgm:pt modelId="{AA42D114-01AD-45C5-BA66-43AF567F978B}" type="sibTrans" cxnId="{1CEDE2FF-102A-4281-B108-C3F57F4D9301}">
      <dgm:prSet/>
      <dgm:spPr/>
      <dgm:t>
        <a:bodyPr/>
        <a:lstStyle/>
        <a:p>
          <a:endParaRPr lang="en-US"/>
        </a:p>
      </dgm:t>
    </dgm:pt>
    <dgm:pt modelId="{2149DD47-9B1E-4D64-B8FE-262EA97BB1A4}">
      <dgm:prSet/>
      <dgm:spPr/>
      <dgm:t>
        <a:bodyPr/>
        <a:lstStyle/>
        <a:p>
          <a:r>
            <a:rPr lang="cs-CZ"/>
            <a:t>K těžbě vhodné rudy, které obsahují aspoň 20 % železa</a:t>
          </a:r>
          <a:endParaRPr lang="en-US"/>
        </a:p>
      </dgm:t>
    </dgm:pt>
    <dgm:pt modelId="{06F6D706-11ED-4FAD-B4E1-7449EF1F6889}" type="parTrans" cxnId="{91CEC746-107F-4FC8-AE7B-90C3987DB7B8}">
      <dgm:prSet/>
      <dgm:spPr/>
      <dgm:t>
        <a:bodyPr/>
        <a:lstStyle/>
        <a:p>
          <a:endParaRPr lang="en-US"/>
        </a:p>
      </dgm:t>
    </dgm:pt>
    <dgm:pt modelId="{289EDA47-9697-42AE-8A5C-F95D86E7C534}" type="sibTrans" cxnId="{91CEC746-107F-4FC8-AE7B-90C3987DB7B8}">
      <dgm:prSet/>
      <dgm:spPr/>
      <dgm:t>
        <a:bodyPr/>
        <a:lstStyle/>
        <a:p>
          <a:endParaRPr lang="en-US"/>
        </a:p>
      </dgm:t>
    </dgm:pt>
    <dgm:pt modelId="{A2EE7ADE-EBA6-41A8-819F-C6C3711C56A0}">
      <dgm:prSet/>
      <dgm:spPr/>
      <dgm:t>
        <a:bodyPr/>
        <a:lstStyle/>
        <a:p>
          <a:r>
            <a:rPr lang="cs-CZ"/>
            <a:t>Světové zásoby:</a:t>
          </a:r>
          <a:endParaRPr lang="en-US"/>
        </a:p>
      </dgm:t>
    </dgm:pt>
    <dgm:pt modelId="{C84F2D80-9A4E-408F-BD9E-55050C1227DD}" type="parTrans" cxnId="{1FD41444-E7EC-4FCD-8354-0B15040047F7}">
      <dgm:prSet/>
      <dgm:spPr/>
      <dgm:t>
        <a:bodyPr/>
        <a:lstStyle/>
        <a:p>
          <a:endParaRPr lang="en-US"/>
        </a:p>
      </dgm:t>
    </dgm:pt>
    <dgm:pt modelId="{FEF3CB51-41F8-4E0C-B838-E600C8AC192B}" type="sibTrans" cxnId="{1FD41444-E7EC-4FCD-8354-0B15040047F7}">
      <dgm:prSet/>
      <dgm:spPr/>
      <dgm:t>
        <a:bodyPr/>
        <a:lstStyle/>
        <a:p>
          <a:endParaRPr lang="en-US"/>
        </a:p>
      </dgm:t>
    </dgm:pt>
    <dgm:pt modelId="{7F38E4E4-CAFD-45A5-AE52-7A6242629790}">
      <dgm:prSet/>
      <dgm:spPr/>
      <dgm:t>
        <a:bodyPr/>
        <a:lstStyle/>
        <a:p>
          <a:r>
            <a:rPr lang="cs-CZ"/>
            <a:t>Celkem cca 160 mld. tun</a:t>
          </a:r>
          <a:endParaRPr lang="en-US"/>
        </a:p>
      </dgm:t>
    </dgm:pt>
    <dgm:pt modelId="{0081E6BB-D3F5-4848-9167-4E17BCE67694}" type="parTrans" cxnId="{B88B29E2-4E47-4084-8BA7-62DCE992DD4B}">
      <dgm:prSet/>
      <dgm:spPr/>
      <dgm:t>
        <a:bodyPr/>
        <a:lstStyle/>
        <a:p>
          <a:endParaRPr lang="en-US"/>
        </a:p>
      </dgm:t>
    </dgm:pt>
    <dgm:pt modelId="{BAAF8988-C4B5-473E-9009-3BA8D72B6AA0}" type="sibTrans" cxnId="{B88B29E2-4E47-4084-8BA7-62DCE992DD4B}">
      <dgm:prSet/>
      <dgm:spPr/>
      <dgm:t>
        <a:bodyPr/>
        <a:lstStyle/>
        <a:p>
          <a:endParaRPr lang="en-US"/>
        </a:p>
      </dgm:t>
    </dgm:pt>
    <dgm:pt modelId="{C52E7524-94B2-46CD-AD50-B6F0E67B64B9}">
      <dgm:prSet/>
      <dgm:spPr/>
      <dgm:t>
        <a:bodyPr/>
        <a:lstStyle/>
        <a:p>
          <a:r>
            <a:rPr lang="cs-CZ"/>
            <a:t>Největší: Ukrajina, Rusko, Brazílie, Čína</a:t>
          </a:r>
          <a:endParaRPr lang="en-US"/>
        </a:p>
      </dgm:t>
    </dgm:pt>
    <dgm:pt modelId="{6F50C52D-B4A0-425E-A896-529D86DE19AA}" type="parTrans" cxnId="{7EA5BFED-37A7-4FC0-A3C7-28662FED89F9}">
      <dgm:prSet/>
      <dgm:spPr/>
      <dgm:t>
        <a:bodyPr/>
        <a:lstStyle/>
        <a:p>
          <a:endParaRPr lang="en-US"/>
        </a:p>
      </dgm:t>
    </dgm:pt>
    <dgm:pt modelId="{93B4AA8B-CAE6-4631-80E8-2029D3FBD375}" type="sibTrans" cxnId="{7EA5BFED-37A7-4FC0-A3C7-28662FED89F9}">
      <dgm:prSet/>
      <dgm:spPr/>
      <dgm:t>
        <a:bodyPr/>
        <a:lstStyle/>
        <a:p>
          <a:endParaRPr lang="en-US"/>
        </a:p>
      </dgm:t>
    </dgm:pt>
    <dgm:pt modelId="{F0FF3660-BF0A-4614-BCA5-F29588F8F7D9}">
      <dgm:prSet/>
      <dgm:spPr/>
      <dgm:t>
        <a:bodyPr/>
        <a:lstStyle/>
        <a:p>
          <a:r>
            <a:rPr lang="cs-CZ"/>
            <a:t>V 90. letech pokles těžby ve vyspělých zemích (USA, Rusko, Austrálie, Ukrajina), </a:t>
          </a:r>
          <a:endParaRPr lang="en-US"/>
        </a:p>
      </dgm:t>
    </dgm:pt>
    <dgm:pt modelId="{6D4B7ABA-4586-4CC8-9E6E-152F7A6E50F4}" type="parTrans" cxnId="{45225AC0-F9EC-468B-87C6-C1A27C5C1E4C}">
      <dgm:prSet/>
      <dgm:spPr/>
      <dgm:t>
        <a:bodyPr/>
        <a:lstStyle/>
        <a:p>
          <a:endParaRPr lang="en-US"/>
        </a:p>
      </dgm:t>
    </dgm:pt>
    <dgm:pt modelId="{A89FFE90-1ABB-412F-95BA-F4F0D479D2E8}" type="sibTrans" cxnId="{45225AC0-F9EC-468B-87C6-C1A27C5C1E4C}">
      <dgm:prSet/>
      <dgm:spPr/>
      <dgm:t>
        <a:bodyPr/>
        <a:lstStyle/>
        <a:p>
          <a:endParaRPr lang="en-US"/>
        </a:p>
      </dgm:t>
    </dgm:pt>
    <dgm:pt modelId="{47A1F43F-CC89-4806-B2BB-63AFB26802E1}">
      <dgm:prSet/>
      <dgm:spPr/>
      <dgm:t>
        <a:bodyPr/>
        <a:lstStyle/>
        <a:p>
          <a:r>
            <a:rPr lang="cs-CZ"/>
            <a:t>nárůst  v rozvíjejících se zemích (Čína, Indie, Brazílie, Venezuela), </a:t>
          </a:r>
          <a:endParaRPr lang="en-US"/>
        </a:p>
      </dgm:t>
    </dgm:pt>
    <dgm:pt modelId="{C59105B6-3562-4E0E-BD73-D96AB2A31910}" type="parTrans" cxnId="{DD86FB3C-EEF0-48EA-9C07-DA5E0B186B6F}">
      <dgm:prSet/>
      <dgm:spPr/>
      <dgm:t>
        <a:bodyPr/>
        <a:lstStyle/>
        <a:p>
          <a:endParaRPr lang="en-US"/>
        </a:p>
      </dgm:t>
    </dgm:pt>
    <dgm:pt modelId="{AB5D5A6D-D194-4EE0-ABBF-6E18AA08CA5D}" type="sibTrans" cxnId="{DD86FB3C-EEF0-48EA-9C07-DA5E0B186B6F}">
      <dgm:prSet/>
      <dgm:spPr/>
      <dgm:t>
        <a:bodyPr/>
        <a:lstStyle/>
        <a:p>
          <a:endParaRPr lang="en-US"/>
        </a:p>
      </dgm:t>
    </dgm:pt>
    <dgm:pt modelId="{344440A6-2555-4F4F-9E5C-44756C95B23E}">
      <dgm:prSet/>
      <dgm:spPr/>
      <dgm:t>
        <a:bodyPr/>
        <a:lstStyle/>
        <a:p>
          <a:r>
            <a:rPr lang="cs-CZ"/>
            <a:t>zvýšení těžby i ve vyspělých zemích</a:t>
          </a:r>
          <a:endParaRPr lang="en-US"/>
        </a:p>
      </dgm:t>
    </dgm:pt>
    <dgm:pt modelId="{7925D458-118C-47AE-9F12-3C1252F23AE1}" type="parTrans" cxnId="{C5332414-A906-43D9-A99E-524333982936}">
      <dgm:prSet/>
      <dgm:spPr/>
      <dgm:t>
        <a:bodyPr/>
        <a:lstStyle/>
        <a:p>
          <a:endParaRPr lang="en-US"/>
        </a:p>
      </dgm:t>
    </dgm:pt>
    <dgm:pt modelId="{99B9B97C-B6CD-4B58-86D6-5BE44B3FFFF4}" type="sibTrans" cxnId="{C5332414-A906-43D9-A99E-524333982936}">
      <dgm:prSet/>
      <dgm:spPr/>
      <dgm:t>
        <a:bodyPr/>
        <a:lstStyle/>
        <a:p>
          <a:endParaRPr lang="en-US"/>
        </a:p>
      </dgm:t>
    </dgm:pt>
    <dgm:pt modelId="{8AED2AD7-01CC-4BEF-96B9-D69726A40149}">
      <dgm:prSet/>
      <dgm:spPr/>
      <dgm:t>
        <a:bodyPr/>
        <a:lstStyle/>
        <a:p>
          <a:r>
            <a:rPr lang="cs-CZ"/>
            <a:t>-&gt; za posledních 20 let nárůst těžby až 3násobně</a:t>
          </a:r>
          <a:endParaRPr lang="en-US"/>
        </a:p>
      </dgm:t>
    </dgm:pt>
    <dgm:pt modelId="{9557BF0A-3DBC-46AE-969E-E478C7D35257}" type="parTrans" cxnId="{23CCEDCF-B40A-48B8-8FA9-E118694B65C8}">
      <dgm:prSet/>
      <dgm:spPr/>
      <dgm:t>
        <a:bodyPr/>
        <a:lstStyle/>
        <a:p>
          <a:endParaRPr lang="en-US"/>
        </a:p>
      </dgm:t>
    </dgm:pt>
    <dgm:pt modelId="{0792E304-F437-498B-89EF-EC541D7B86DF}" type="sibTrans" cxnId="{23CCEDCF-B40A-48B8-8FA9-E118694B65C8}">
      <dgm:prSet/>
      <dgm:spPr/>
      <dgm:t>
        <a:bodyPr/>
        <a:lstStyle/>
        <a:p>
          <a:endParaRPr lang="en-US"/>
        </a:p>
      </dgm:t>
    </dgm:pt>
    <dgm:pt modelId="{AED41B4C-6D4B-45AC-8B2D-13A83BA0E60C}" type="pres">
      <dgm:prSet presAssocID="{7621F772-100A-4AF9-A7F8-2897CDBAEAE1}" presName="linear" presStyleCnt="0">
        <dgm:presLayoutVars>
          <dgm:dir/>
          <dgm:animLvl val="lvl"/>
          <dgm:resizeHandles val="exact"/>
        </dgm:presLayoutVars>
      </dgm:prSet>
      <dgm:spPr/>
    </dgm:pt>
    <dgm:pt modelId="{381F1B03-D724-4CF7-ACDA-62D1D8B2405E}" type="pres">
      <dgm:prSet presAssocID="{96011411-5215-4E71-9DFC-55B27D443A97}" presName="parentLin" presStyleCnt="0"/>
      <dgm:spPr/>
    </dgm:pt>
    <dgm:pt modelId="{667E5A07-CB14-4B6D-8A7A-AA429AFB8AA4}" type="pres">
      <dgm:prSet presAssocID="{96011411-5215-4E71-9DFC-55B27D443A97}" presName="parentLeftMargin" presStyleLbl="node1" presStyleIdx="0" presStyleCnt="3"/>
      <dgm:spPr/>
    </dgm:pt>
    <dgm:pt modelId="{FE0D2F8A-B2D0-4DFE-A6E4-5092E8D6D3E2}" type="pres">
      <dgm:prSet presAssocID="{96011411-5215-4E71-9DFC-55B27D443A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286336-F4AB-4CDA-8671-663675E0F3F6}" type="pres">
      <dgm:prSet presAssocID="{96011411-5215-4E71-9DFC-55B27D443A97}" presName="negativeSpace" presStyleCnt="0"/>
      <dgm:spPr/>
    </dgm:pt>
    <dgm:pt modelId="{79CF4C64-ECC6-43A1-B632-D2DE894C16BD}" type="pres">
      <dgm:prSet presAssocID="{96011411-5215-4E71-9DFC-55B27D443A97}" presName="childText" presStyleLbl="conFgAcc1" presStyleIdx="0" presStyleCnt="3">
        <dgm:presLayoutVars>
          <dgm:bulletEnabled val="1"/>
        </dgm:presLayoutVars>
      </dgm:prSet>
      <dgm:spPr/>
    </dgm:pt>
    <dgm:pt modelId="{37E8ED1F-9C10-406B-AD65-5B4DBAF1B0A3}" type="pres">
      <dgm:prSet presAssocID="{CAF3D4CA-DFD5-4081-A424-BB7B1B7C4BAD}" presName="spaceBetweenRectangles" presStyleCnt="0"/>
      <dgm:spPr/>
    </dgm:pt>
    <dgm:pt modelId="{86741BD3-D1C3-4D2A-AD21-C5521E673583}" type="pres">
      <dgm:prSet presAssocID="{A2EE7ADE-EBA6-41A8-819F-C6C3711C56A0}" presName="parentLin" presStyleCnt="0"/>
      <dgm:spPr/>
    </dgm:pt>
    <dgm:pt modelId="{86064F9F-C5CE-4107-829A-FC18F623D457}" type="pres">
      <dgm:prSet presAssocID="{A2EE7ADE-EBA6-41A8-819F-C6C3711C56A0}" presName="parentLeftMargin" presStyleLbl="node1" presStyleIdx="0" presStyleCnt="3"/>
      <dgm:spPr/>
    </dgm:pt>
    <dgm:pt modelId="{AF0D931C-D321-4AF7-AF60-8A01B4A36635}" type="pres">
      <dgm:prSet presAssocID="{A2EE7ADE-EBA6-41A8-819F-C6C3711C56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5C31DA-E798-445B-B8C1-9F6930D02D77}" type="pres">
      <dgm:prSet presAssocID="{A2EE7ADE-EBA6-41A8-819F-C6C3711C56A0}" presName="negativeSpace" presStyleCnt="0"/>
      <dgm:spPr/>
    </dgm:pt>
    <dgm:pt modelId="{9D1DFDBF-6706-4CE5-89BF-7DC23E4E1D15}" type="pres">
      <dgm:prSet presAssocID="{A2EE7ADE-EBA6-41A8-819F-C6C3711C56A0}" presName="childText" presStyleLbl="conFgAcc1" presStyleIdx="1" presStyleCnt="3">
        <dgm:presLayoutVars>
          <dgm:bulletEnabled val="1"/>
        </dgm:presLayoutVars>
      </dgm:prSet>
      <dgm:spPr/>
    </dgm:pt>
    <dgm:pt modelId="{CBC87CC7-7AF1-41F0-8336-B5EE5E3A7418}" type="pres">
      <dgm:prSet presAssocID="{FEF3CB51-41F8-4E0C-B838-E600C8AC192B}" presName="spaceBetweenRectangles" presStyleCnt="0"/>
      <dgm:spPr/>
    </dgm:pt>
    <dgm:pt modelId="{B41340F0-15AE-4DA5-A3C2-7D416DFBB1C1}" type="pres">
      <dgm:prSet presAssocID="{8AED2AD7-01CC-4BEF-96B9-D69726A40149}" presName="parentLin" presStyleCnt="0"/>
      <dgm:spPr/>
    </dgm:pt>
    <dgm:pt modelId="{ACCD0674-DE2C-4C66-AE50-0D868AF94289}" type="pres">
      <dgm:prSet presAssocID="{8AED2AD7-01CC-4BEF-96B9-D69726A40149}" presName="parentLeftMargin" presStyleLbl="node1" presStyleIdx="1" presStyleCnt="3"/>
      <dgm:spPr/>
    </dgm:pt>
    <dgm:pt modelId="{5A521E5D-2149-4690-99AF-0843F08FDF0A}" type="pres">
      <dgm:prSet presAssocID="{8AED2AD7-01CC-4BEF-96B9-D69726A4014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3D469B-399A-4923-A1AC-9436FAF2FF1A}" type="pres">
      <dgm:prSet presAssocID="{8AED2AD7-01CC-4BEF-96B9-D69726A40149}" presName="negativeSpace" presStyleCnt="0"/>
      <dgm:spPr/>
    </dgm:pt>
    <dgm:pt modelId="{514C1611-9BB4-4C3B-B997-1A13C4D2034E}" type="pres">
      <dgm:prSet presAssocID="{8AED2AD7-01CC-4BEF-96B9-D69726A401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7F550F-2565-45E9-9758-0CA1187D7514}" type="presOf" srcId="{8AED2AD7-01CC-4BEF-96B9-D69726A40149}" destId="{5A521E5D-2149-4690-99AF-0843F08FDF0A}" srcOrd="1" destOrd="0" presId="urn:microsoft.com/office/officeart/2005/8/layout/list1"/>
    <dgm:cxn modelId="{C5332414-A906-43D9-A99E-524333982936}" srcId="{F0FF3660-BF0A-4614-BCA5-F29588F8F7D9}" destId="{344440A6-2555-4F4F-9E5C-44756C95B23E}" srcOrd="1" destOrd="0" parTransId="{7925D458-118C-47AE-9F12-3C1252F23AE1}" sibTransId="{99B9B97C-B6CD-4B58-86D6-5BE44B3FFFF4}"/>
    <dgm:cxn modelId="{064CF818-A1E4-4B65-BAB4-BF21BE9BDA2E}" type="presOf" srcId="{3F9DE92D-6580-4AE1-9A9B-A6B53FDF1B8A}" destId="{79CF4C64-ECC6-43A1-B632-D2DE894C16BD}" srcOrd="0" destOrd="0" presId="urn:microsoft.com/office/officeart/2005/8/layout/list1"/>
    <dgm:cxn modelId="{486B0131-DE72-45F5-8D82-C7499C570666}" type="presOf" srcId="{96011411-5215-4E71-9DFC-55B27D443A97}" destId="{667E5A07-CB14-4B6D-8A7A-AA429AFB8AA4}" srcOrd="0" destOrd="0" presId="urn:microsoft.com/office/officeart/2005/8/layout/list1"/>
    <dgm:cxn modelId="{F25CD532-A576-4CE6-9C0A-B08B2B4EE798}" type="presOf" srcId="{C52E7524-94B2-46CD-AD50-B6F0E67B64B9}" destId="{9D1DFDBF-6706-4CE5-89BF-7DC23E4E1D15}" srcOrd="0" destOrd="1" presId="urn:microsoft.com/office/officeart/2005/8/layout/list1"/>
    <dgm:cxn modelId="{DD86FB3C-EEF0-48EA-9C07-DA5E0B186B6F}" srcId="{F0FF3660-BF0A-4614-BCA5-F29588F8F7D9}" destId="{47A1F43F-CC89-4806-B2BB-63AFB26802E1}" srcOrd="0" destOrd="0" parTransId="{C59105B6-3562-4E0E-BD73-D96AB2A31910}" sibTransId="{AB5D5A6D-D194-4EE0-ABBF-6E18AA08CA5D}"/>
    <dgm:cxn modelId="{78EC903D-1899-4317-835E-3022EFE50EFA}" type="presOf" srcId="{A2EE7ADE-EBA6-41A8-819F-C6C3711C56A0}" destId="{86064F9F-C5CE-4107-829A-FC18F623D457}" srcOrd="0" destOrd="0" presId="urn:microsoft.com/office/officeart/2005/8/layout/list1"/>
    <dgm:cxn modelId="{1FD41444-E7EC-4FCD-8354-0B15040047F7}" srcId="{7621F772-100A-4AF9-A7F8-2897CDBAEAE1}" destId="{A2EE7ADE-EBA6-41A8-819F-C6C3711C56A0}" srcOrd="1" destOrd="0" parTransId="{C84F2D80-9A4E-408F-BD9E-55050C1227DD}" sibTransId="{FEF3CB51-41F8-4E0C-B838-E600C8AC192B}"/>
    <dgm:cxn modelId="{DE31B046-ADB9-4C8F-9538-D39BE2AFB7FA}" type="presOf" srcId="{344440A6-2555-4F4F-9E5C-44756C95B23E}" destId="{9D1DFDBF-6706-4CE5-89BF-7DC23E4E1D15}" srcOrd="0" destOrd="4" presId="urn:microsoft.com/office/officeart/2005/8/layout/list1"/>
    <dgm:cxn modelId="{91CEC746-107F-4FC8-AE7B-90C3987DB7B8}" srcId="{96011411-5215-4E71-9DFC-55B27D443A97}" destId="{2149DD47-9B1E-4D64-B8FE-262EA97BB1A4}" srcOrd="1" destOrd="0" parTransId="{06F6D706-11ED-4FAD-B4E1-7449EF1F6889}" sibTransId="{289EDA47-9697-42AE-8A5C-F95D86E7C534}"/>
    <dgm:cxn modelId="{9C828B6B-0016-4DAC-AC75-CEB258387B12}" type="presOf" srcId="{A2EE7ADE-EBA6-41A8-819F-C6C3711C56A0}" destId="{AF0D931C-D321-4AF7-AF60-8A01B4A36635}" srcOrd="1" destOrd="0" presId="urn:microsoft.com/office/officeart/2005/8/layout/list1"/>
    <dgm:cxn modelId="{86458851-6E2F-4D2F-92D6-897CF820B0E5}" type="presOf" srcId="{7F38E4E4-CAFD-45A5-AE52-7A6242629790}" destId="{9D1DFDBF-6706-4CE5-89BF-7DC23E4E1D15}" srcOrd="0" destOrd="0" presId="urn:microsoft.com/office/officeart/2005/8/layout/list1"/>
    <dgm:cxn modelId="{880FF198-B67F-4A76-B5FF-54F8381EEF0A}" srcId="{7621F772-100A-4AF9-A7F8-2897CDBAEAE1}" destId="{96011411-5215-4E71-9DFC-55B27D443A97}" srcOrd="0" destOrd="0" parTransId="{C141A8FC-0F83-40B3-84A3-9A628C3FA165}" sibTransId="{CAF3D4CA-DFD5-4081-A424-BB7B1B7C4BAD}"/>
    <dgm:cxn modelId="{5702F8B8-7608-4BD6-B136-6D2B78F3ADB9}" type="presOf" srcId="{47A1F43F-CC89-4806-B2BB-63AFB26802E1}" destId="{9D1DFDBF-6706-4CE5-89BF-7DC23E4E1D15}" srcOrd="0" destOrd="3" presId="urn:microsoft.com/office/officeart/2005/8/layout/list1"/>
    <dgm:cxn modelId="{45225AC0-F9EC-468B-87C6-C1A27C5C1E4C}" srcId="{A2EE7ADE-EBA6-41A8-819F-C6C3711C56A0}" destId="{F0FF3660-BF0A-4614-BCA5-F29588F8F7D9}" srcOrd="2" destOrd="0" parTransId="{6D4B7ABA-4586-4CC8-9E6E-152F7A6E50F4}" sibTransId="{A89FFE90-1ABB-412F-95BA-F4F0D479D2E8}"/>
    <dgm:cxn modelId="{4B5646C1-3A47-4EB1-AA49-66DF7AF4A772}" type="presOf" srcId="{F0FF3660-BF0A-4614-BCA5-F29588F8F7D9}" destId="{9D1DFDBF-6706-4CE5-89BF-7DC23E4E1D15}" srcOrd="0" destOrd="2" presId="urn:microsoft.com/office/officeart/2005/8/layout/list1"/>
    <dgm:cxn modelId="{9D099DC2-EF6B-4401-ACDC-DE60702278D4}" type="presOf" srcId="{2149DD47-9B1E-4D64-B8FE-262EA97BB1A4}" destId="{79CF4C64-ECC6-43A1-B632-D2DE894C16BD}" srcOrd="0" destOrd="1" presId="urn:microsoft.com/office/officeart/2005/8/layout/list1"/>
    <dgm:cxn modelId="{23CCEDCF-B40A-48B8-8FA9-E118694B65C8}" srcId="{7621F772-100A-4AF9-A7F8-2897CDBAEAE1}" destId="{8AED2AD7-01CC-4BEF-96B9-D69726A40149}" srcOrd="2" destOrd="0" parTransId="{9557BF0A-3DBC-46AE-969E-E478C7D35257}" sibTransId="{0792E304-F437-498B-89EF-EC541D7B86DF}"/>
    <dgm:cxn modelId="{EDBA8FDA-092E-4FB0-86BA-873D6CB4C2EB}" type="presOf" srcId="{7621F772-100A-4AF9-A7F8-2897CDBAEAE1}" destId="{AED41B4C-6D4B-45AC-8B2D-13A83BA0E60C}" srcOrd="0" destOrd="0" presId="urn:microsoft.com/office/officeart/2005/8/layout/list1"/>
    <dgm:cxn modelId="{B7CDFDDB-B1DB-443C-8936-8DEE84FA6A10}" type="presOf" srcId="{96011411-5215-4E71-9DFC-55B27D443A97}" destId="{FE0D2F8A-B2D0-4DFE-A6E4-5092E8D6D3E2}" srcOrd="1" destOrd="0" presId="urn:microsoft.com/office/officeart/2005/8/layout/list1"/>
    <dgm:cxn modelId="{B88B29E2-4E47-4084-8BA7-62DCE992DD4B}" srcId="{A2EE7ADE-EBA6-41A8-819F-C6C3711C56A0}" destId="{7F38E4E4-CAFD-45A5-AE52-7A6242629790}" srcOrd="0" destOrd="0" parTransId="{0081E6BB-D3F5-4848-9167-4E17BCE67694}" sibTransId="{BAAF8988-C4B5-473E-9009-3BA8D72B6AA0}"/>
    <dgm:cxn modelId="{34679BE7-B858-478A-A6FB-496B1872454C}" type="presOf" srcId="{8AED2AD7-01CC-4BEF-96B9-D69726A40149}" destId="{ACCD0674-DE2C-4C66-AE50-0D868AF94289}" srcOrd="0" destOrd="0" presId="urn:microsoft.com/office/officeart/2005/8/layout/list1"/>
    <dgm:cxn modelId="{7EA5BFED-37A7-4FC0-A3C7-28662FED89F9}" srcId="{A2EE7ADE-EBA6-41A8-819F-C6C3711C56A0}" destId="{C52E7524-94B2-46CD-AD50-B6F0E67B64B9}" srcOrd="1" destOrd="0" parTransId="{6F50C52D-B4A0-425E-A896-529D86DE19AA}" sibTransId="{93B4AA8B-CAE6-4631-80E8-2029D3FBD375}"/>
    <dgm:cxn modelId="{1CEDE2FF-102A-4281-B108-C3F57F4D9301}" srcId="{96011411-5215-4E71-9DFC-55B27D443A97}" destId="{3F9DE92D-6580-4AE1-9A9B-A6B53FDF1B8A}" srcOrd="0" destOrd="0" parTransId="{6A030EEB-904E-43E5-834B-D0953B0F4386}" sibTransId="{AA42D114-01AD-45C5-BA66-43AF567F978B}"/>
    <dgm:cxn modelId="{D4683B41-6DD1-4CA5-8612-755E0EB115A6}" type="presParOf" srcId="{AED41B4C-6D4B-45AC-8B2D-13A83BA0E60C}" destId="{381F1B03-D724-4CF7-ACDA-62D1D8B2405E}" srcOrd="0" destOrd="0" presId="urn:microsoft.com/office/officeart/2005/8/layout/list1"/>
    <dgm:cxn modelId="{3CB482F8-734B-45EC-BB76-4C8528398C93}" type="presParOf" srcId="{381F1B03-D724-4CF7-ACDA-62D1D8B2405E}" destId="{667E5A07-CB14-4B6D-8A7A-AA429AFB8AA4}" srcOrd="0" destOrd="0" presId="urn:microsoft.com/office/officeart/2005/8/layout/list1"/>
    <dgm:cxn modelId="{872940AC-8419-47BF-AC67-DB030421E84F}" type="presParOf" srcId="{381F1B03-D724-4CF7-ACDA-62D1D8B2405E}" destId="{FE0D2F8A-B2D0-4DFE-A6E4-5092E8D6D3E2}" srcOrd="1" destOrd="0" presId="urn:microsoft.com/office/officeart/2005/8/layout/list1"/>
    <dgm:cxn modelId="{ABFE9D29-3A5F-4C55-96CE-D28290EC01DF}" type="presParOf" srcId="{AED41B4C-6D4B-45AC-8B2D-13A83BA0E60C}" destId="{B4286336-F4AB-4CDA-8671-663675E0F3F6}" srcOrd="1" destOrd="0" presId="urn:microsoft.com/office/officeart/2005/8/layout/list1"/>
    <dgm:cxn modelId="{92FB9E79-F8A6-486E-8224-3C7003253AEA}" type="presParOf" srcId="{AED41B4C-6D4B-45AC-8B2D-13A83BA0E60C}" destId="{79CF4C64-ECC6-43A1-B632-D2DE894C16BD}" srcOrd="2" destOrd="0" presId="urn:microsoft.com/office/officeart/2005/8/layout/list1"/>
    <dgm:cxn modelId="{634B6E8B-1848-4D22-A9A7-97611BEA9867}" type="presParOf" srcId="{AED41B4C-6D4B-45AC-8B2D-13A83BA0E60C}" destId="{37E8ED1F-9C10-406B-AD65-5B4DBAF1B0A3}" srcOrd="3" destOrd="0" presId="urn:microsoft.com/office/officeart/2005/8/layout/list1"/>
    <dgm:cxn modelId="{B51D3E31-8784-4A53-81C7-7D1B1FD2DC00}" type="presParOf" srcId="{AED41B4C-6D4B-45AC-8B2D-13A83BA0E60C}" destId="{86741BD3-D1C3-4D2A-AD21-C5521E673583}" srcOrd="4" destOrd="0" presId="urn:microsoft.com/office/officeart/2005/8/layout/list1"/>
    <dgm:cxn modelId="{DED42D40-8F27-4CD1-920D-6C1A5622C91A}" type="presParOf" srcId="{86741BD3-D1C3-4D2A-AD21-C5521E673583}" destId="{86064F9F-C5CE-4107-829A-FC18F623D457}" srcOrd="0" destOrd="0" presId="urn:microsoft.com/office/officeart/2005/8/layout/list1"/>
    <dgm:cxn modelId="{3D78ECA1-5921-4719-8AE4-702564C46385}" type="presParOf" srcId="{86741BD3-D1C3-4D2A-AD21-C5521E673583}" destId="{AF0D931C-D321-4AF7-AF60-8A01B4A36635}" srcOrd="1" destOrd="0" presId="urn:microsoft.com/office/officeart/2005/8/layout/list1"/>
    <dgm:cxn modelId="{77887E3E-0229-4B9D-9765-309EB180CBBE}" type="presParOf" srcId="{AED41B4C-6D4B-45AC-8B2D-13A83BA0E60C}" destId="{A45C31DA-E798-445B-B8C1-9F6930D02D77}" srcOrd="5" destOrd="0" presId="urn:microsoft.com/office/officeart/2005/8/layout/list1"/>
    <dgm:cxn modelId="{8E266C87-0411-4920-8A75-5411E50D783A}" type="presParOf" srcId="{AED41B4C-6D4B-45AC-8B2D-13A83BA0E60C}" destId="{9D1DFDBF-6706-4CE5-89BF-7DC23E4E1D15}" srcOrd="6" destOrd="0" presId="urn:microsoft.com/office/officeart/2005/8/layout/list1"/>
    <dgm:cxn modelId="{5BF2EF6C-02DC-44D4-892D-C606FBAB1373}" type="presParOf" srcId="{AED41B4C-6D4B-45AC-8B2D-13A83BA0E60C}" destId="{CBC87CC7-7AF1-41F0-8336-B5EE5E3A7418}" srcOrd="7" destOrd="0" presId="urn:microsoft.com/office/officeart/2005/8/layout/list1"/>
    <dgm:cxn modelId="{D0127781-6A35-42AE-9226-9548E087B29C}" type="presParOf" srcId="{AED41B4C-6D4B-45AC-8B2D-13A83BA0E60C}" destId="{B41340F0-15AE-4DA5-A3C2-7D416DFBB1C1}" srcOrd="8" destOrd="0" presId="urn:microsoft.com/office/officeart/2005/8/layout/list1"/>
    <dgm:cxn modelId="{5285FAF5-96F3-4836-B56A-24BC6F9126A7}" type="presParOf" srcId="{B41340F0-15AE-4DA5-A3C2-7D416DFBB1C1}" destId="{ACCD0674-DE2C-4C66-AE50-0D868AF94289}" srcOrd="0" destOrd="0" presId="urn:microsoft.com/office/officeart/2005/8/layout/list1"/>
    <dgm:cxn modelId="{C8921F5A-95A5-480C-B2D3-08287C7E5086}" type="presParOf" srcId="{B41340F0-15AE-4DA5-A3C2-7D416DFBB1C1}" destId="{5A521E5D-2149-4690-99AF-0843F08FDF0A}" srcOrd="1" destOrd="0" presId="urn:microsoft.com/office/officeart/2005/8/layout/list1"/>
    <dgm:cxn modelId="{899B2E45-3724-4FD0-9BD4-0B91A8C7F1D0}" type="presParOf" srcId="{AED41B4C-6D4B-45AC-8B2D-13A83BA0E60C}" destId="{FC3D469B-399A-4923-A1AC-9436FAF2FF1A}" srcOrd="9" destOrd="0" presId="urn:microsoft.com/office/officeart/2005/8/layout/list1"/>
    <dgm:cxn modelId="{C0AD9BCE-7A64-496B-B0BB-A630A5E0DAB9}" type="presParOf" srcId="{AED41B4C-6D4B-45AC-8B2D-13A83BA0E60C}" destId="{514C1611-9BB4-4C3B-B997-1A13C4D203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1A540-D67C-44BA-9768-496C2582966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1F53E-1C26-461F-A337-2C06DCE9117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5280-6A5A-4769-96F1-5A9DC1C2AEEE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Získávání surovin, které se obvykle vyskytují v pevném (uhlí, rudy, stavební materiál), kapalném (ropa) a plynném (zemní plyn) skupenství</a:t>
          </a:r>
          <a:endParaRPr lang="en-US" sz="1800" kern="1200"/>
        </a:p>
      </dsp:txBody>
      <dsp:txXfrm>
        <a:off x="1131174" y="4597"/>
        <a:ext cx="5382429" cy="979371"/>
      </dsp:txXfrm>
    </dsp:sp>
    <dsp:sp modelId="{383CFF99-868B-4FF5-9CF7-67552E035B6F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68C7F-977B-4A26-A0F5-6D93F7FD3904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9EAD3-4A22-4ABD-AA41-BF194C24BBB7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Těžba surovin:</a:t>
          </a:r>
          <a:endParaRPr lang="en-US" sz="1800" kern="1200"/>
        </a:p>
      </dsp:txBody>
      <dsp:txXfrm>
        <a:off x="1131174" y="1228812"/>
        <a:ext cx="5382429" cy="979371"/>
      </dsp:txXfrm>
    </dsp:sp>
    <dsp:sp modelId="{02B5460A-6166-4F02-B38F-819D605D4C57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B454A-7ADD-4DF2-904E-37034530B41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7DD09-1174-4182-838F-890023820985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Jeden z hl. lokalizačních faktorů vzniku prvních průmyslových oblastí zejména v 19. století</a:t>
          </a:r>
          <a:endParaRPr lang="en-US" sz="1800" kern="1200"/>
        </a:p>
      </dsp:txBody>
      <dsp:txXfrm>
        <a:off x="1131174" y="2453027"/>
        <a:ext cx="5382429" cy="979371"/>
      </dsp:txXfrm>
    </dsp:sp>
    <dsp:sp modelId="{2C2EBA96-C08A-4CCC-9C68-CCD779505603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FAE34-5CC9-43A7-A65A-4FE6C5B40AD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AABA3-5133-4F4B-9868-76B799F092B4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Centra vázána na naleziště černého uhlí nebo železné rudy</a:t>
          </a:r>
          <a:endParaRPr lang="en-US" sz="1800" kern="1200"/>
        </a:p>
      </dsp:txBody>
      <dsp:txXfrm>
        <a:off x="1131174" y="3677241"/>
        <a:ext cx="5382429" cy="979371"/>
      </dsp:txXfrm>
    </dsp:sp>
    <dsp:sp modelId="{3FF6410F-64C7-4CF1-8C9E-8E181A92E29C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534E7-6475-4863-9A29-54B74A40885A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ADCAF-6186-4AC0-ABAF-83F37D5E7FB5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Na základě těžby těchto surovin – rozvoj průmyslových odvětví – hnací odvětví průmyslové revoluce (hutnictví aj.)</a:t>
          </a:r>
          <a:endParaRPr lang="en-US" sz="1800" kern="1200"/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80B5-B239-4C6D-AAF2-F9532E386E68}">
      <dsp:nvSpPr>
        <dsp:cNvPr id="0" name=""/>
        <dsp:cNvSpPr/>
      </dsp:nvSpPr>
      <dsp:spPr>
        <a:xfrm>
          <a:off x="0" y="248519"/>
          <a:ext cx="6492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249936" rIns="5039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V Evropě – od britských ostrovů přes S Francii, Belgii, Porúří, Hornoslezská pánev dále na východ</a:t>
          </a:r>
          <a:endParaRPr lang="en-US" sz="1200" kern="1200"/>
        </a:p>
      </dsp:txBody>
      <dsp:txXfrm>
        <a:off x="0" y="248519"/>
        <a:ext cx="6492875" cy="680400"/>
      </dsp:txXfrm>
    </dsp:sp>
    <dsp:sp modelId="{527F9530-DE91-4356-8B09-9A55251A72B9}">
      <dsp:nvSpPr>
        <dsp:cNvPr id="0" name=""/>
        <dsp:cNvSpPr/>
      </dsp:nvSpPr>
      <dsp:spPr>
        <a:xfrm>
          <a:off x="324643" y="71399"/>
          <a:ext cx="4545012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Nejkvalitnější černé uhlí – v karbonských vrstvách</a:t>
          </a:r>
          <a:endParaRPr lang="en-US" sz="1200" kern="1200"/>
        </a:p>
      </dsp:txBody>
      <dsp:txXfrm>
        <a:off x="341936" y="88692"/>
        <a:ext cx="4510426" cy="319654"/>
      </dsp:txXfrm>
    </dsp:sp>
    <dsp:sp modelId="{7B224092-86DA-4349-B3D5-0BADD58F16D6}">
      <dsp:nvSpPr>
        <dsp:cNvPr id="0" name=""/>
        <dsp:cNvSpPr/>
      </dsp:nvSpPr>
      <dsp:spPr>
        <a:xfrm>
          <a:off x="0" y="1170839"/>
          <a:ext cx="649287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249936" rIns="5039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Antracitické – využití v energetice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Žírné – výroba koksu, chemický průmysl</a:t>
          </a:r>
          <a:endParaRPr lang="en-US" sz="1200" kern="1200"/>
        </a:p>
      </dsp:txBody>
      <dsp:txXfrm>
        <a:off x="0" y="1170839"/>
        <a:ext cx="6492875" cy="699300"/>
      </dsp:txXfrm>
    </dsp:sp>
    <dsp:sp modelId="{34F05F8A-A58F-44D8-B9FF-1605BEB905A7}">
      <dsp:nvSpPr>
        <dsp:cNvPr id="0" name=""/>
        <dsp:cNvSpPr/>
      </dsp:nvSpPr>
      <dsp:spPr>
        <a:xfrm>
          <a:off x="324643" y="993719"/>
          <a:ext cx="4545012" cy="35424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Dělení:</a:t>
          </a:r>
          <a:endParaRPr lang="en-US" sz="1200" kern="1200"/>
        </a:p>
      </dsp:txBody>
      <dsp:txXfrm>
        <a:off x="341936" y="1011012"/>
        <a:ext cx="4510426" cy="319654"/>
      </dsp:txXfrm>
    </dsp:sp>
    <dsp:sp modelId="{20ACBEA4-CB97-442B-89F4-C1CD3D125EF2}">
      <dsp:nvSpPr>
        <dsp:cNvPr id="0" name=""/>
        <dsp:cNvSpPr/>
      </dsp:nvSpPr>
      <dsp:spPr>
        <a:xfrm>
          <a:off x="0" y="2112059"/>
          <a:ext cx="6492875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249936" rIns="5039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Povrchová – pokud je vrstva uhlí blízko povrchu, výrazné narušení vzhledu krajiny, po ukončení těžby nutná rekultivace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Podpovrchová – většina těžby ČU, hloubky více než 1500 m – vyšší riziko práce (Čína, JAR…)</a:t>
          </a:r>
          <a:endParaRPr lang="en-US" sz="1200" kern="1200"/>
        </a:p>
      </dsp:txBody>
      <dsp:txXfrm>
        <a:off x="0" y="2112059"/>
        <a:ext cx="6492875" cy="1039500"/>
      </dsp:txXfrm>
    </dsp:sp>
    <dsp:sp modelId="{50E79DD7-7E48-4F16-953A-F8BB61F71B6C}">
      <dsp:nvSpPr>
        <dsp:cNvPr id="0" name=""/>
        <dsp:cNvSpPr/>
      </dsp:nvSpPr>
      <dsp:spPr>
        <a:xfrm>
          <a:off x="324643" y="1934939"/>
          <a:ext cx="4545012" cy="3542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Způsoby těžby:</a:t>
          </a:r>
          <a:endParaRPr lang="en-US" sz="1200" kern="1200"/>
        </a:p>
      </dsp:txBody>
      <dsp:txXfrm>
        <a:off x="341936" y="1952232"/>
        <a:ext cx="4510426" cy="319654"/>
      </dsp:txXfrm>
    </dsp:sp>
    <dsp:sp modelId="{BA4F129E-6B89-417F-B9A2-FA62E0180B87}">
      <dsp:nvSpPr>
        <dsp:cNvPr id="0" name=""/>
        <dsp:cNvSpPr/>
      </dsp:nvSpPr>
      <dsp:spPr>
        <a:xfrm>
          <a:off x="0" y="3393479"/>
          <a:ext cx="649287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249936" rIns="5039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USA, Indie, Čína (dohromady 55 % světových zásob)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Evropa – Rusko, Polsko, Ukrajina</a:t>
          </a:r>
          <a:endParaRPr lang="en-US" sz="1200" kern="1200"/>
        </a:p>
      </dsp:txBody>
      <dsp:txXfrm>
        <a:off x="0" y="3393479"/>
        <a:ext cx="6492875" cy="699300"/>
      </dsp:txXfrm>
    </dsp:sp>
    <dsp:sp modelId="{F9AC9969-BEB2-495C-980F-FB443A01064A}">
      <dsp:nvSpPr>
        <dsp:cNvPr id="0" name=""/>
        <dsp:cNvSpPr/>
      </dsp:nvSpPr>
      <dsp:spPr>
        <a:xfrm>
          <a:off x="324643" y="3216359"/>
          <a:ext cx="4545012" cy="35424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Prozkoumané zásoby:</a:t>
          </a:r>
          <a:endParaRPr lang="en-US" sz="1200" kern="1200"/>
        </a:p>
      </dsp:txBody>
      <dsp:txXfrm>
        <a:off x="341936" y="3233652"/>
        <a:ext cx="4510426" cy="319654"/>
      </dsp:txXfrm>
    </dsp:sp>
    <dsp:sp modelId="{7D7B4334-7F14-4F50-A252-9F37F13A8F41}">
      <dsp:nvSpPr>
        <dsp:cNvPr id="0" name=""/>
        <dsp:cNvSpPr/>
      </dsp:nvSpPr>
      <dsp:spPr>
        <a:xfrm>
          <a:off x="0" y="4334700"/>
          <a:ext cx="649287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249936" rIns="50391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Největší nárůst v průběhu 19. století – hl. energ. zdroj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2. pol. 20. stol. – rostoucí spotřeba v sílícím průmyslu </a:t>
          </a:r>
          <a:endParaRPr lang="en-US" sz="1200" kern="1200"/>
        </a:p>
      </dsp:txBody>
      <dsp:txXfrm>
        <a:off x="0" y="4334700"/>
        <a:ext cx="6492875" cy="699300"/>
      </dsp:txXfrm>
    </dsp:sp>
    <dsp:sp modelId="{F9873D31-CA26-4131-8FED-067C250C1391}">
      <dsp:nvSpPr>
        <dsp:cNvPr id="0" name=""/>
        <dsp:cNvSpPr/>
      </dsp:nvSpPr>
      <dsp:spPr>
        <a:xfrm>
          <a:off x="324643" y="4157580"/>
          <a:ext cx="4545012" cy="3542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Těžba měla v historii vždy rostoucí trend</a:t>
          </a:r>
          <a:endParaRPr lang="en-US" sz="1200" kern="1200"/>
        </a:p>
      </dsp:txBody>
      <dsp:txXfrm>
        <a:off x="341936" y="4174873"/>
        <a:ext cx="4510426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4C64-ECC6-43A1-B632-D2DE894C16BD}">
      <dsp:nvSpPr>
        <dsp:cNvPr id="0" name=""/>
        <dsp:cNvSpPr/>
      </dsp:nvSpPr>
      <dsp:spPr>
        <a:xfrm>
          <a:off x="0" y="986832"/>
          <a:ext cx="651360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Výskyt vázaný na oblast mírného pásma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K těžbě vhodné rudy, které obsahují aspoň 20 % železa</a:t>
          </a:r>
          <a:endParaRPr lang="en-US" sz="1600" kern="1200"/>
        </a:p>
      </dsp:txBody>
      <dsp:txXfrm>
        <a:off x="0" y="986832"/>
        <a:ext cx="6513603" cy="932400"/>
      </dsp:txXfrm>
    </dsp:sp>
    <dsp:sp modelId="{FE0D2F8A-B2D0-4DFE-A6E4-5092E8D6D3E2}">
      <dsp:nvSpPr>
        <dsp:cNvPr id="0" name=""/>
        <dsp:cNvSpPr/>
      </dsp:nvSpPr>
      <dsp:spPr>
        <a:xfrm>
          <a:off x="325680" y="750672"/>
          <a:ext cx="4559522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Objemově nejvýznamnější ruda</a:t>
          </a:r>
          <a:endParaRPr lang="en-US" sz="1600" kern="1200"/>
        </a:p>
      </dsp:txBody>
      <dsp:txXfrm>
        <a:off x="348737" y="773729"/>
        <a:ext cx="4513408" cy="426206"/>
      </dsp:txXfrm>
    </dsp:sp>
    <dsp:sp modelId="{9D1DFDBF-6706-4CE5-89BF-7DC23E4E1D15}">
      <dsp:nvSpPr>
        <dsp:cNvPr id="0" name=""/>
        <dsp:cNvSpPr/>
      </dsp:nvSpPr>
      <dsp:spPr>
        <a:xfrm>
          <a:off x="0" y="2241792"/>
          <a:ext cx="6513603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Celkem cca 160 mld. tun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Největší: Ukrajina, Rusko, Brazílie, Čína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V 90. letech pokles těžby ve vyspělých zemích (USA, Rusko, Austrálie, Ukrajina), 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nárůst  v rozvíjejících se zemích (Čína, Indie, Brazílie, Venezuela), 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zvýšení těžby i ve vyspělých zemích</a:t>
          </a:r>
          <a:endParaRPr lang="en-US" sz="1600" kern="1200"/>
        </a:p>
      </dsp:txBody>
      <dsp:txXfrm>
        <a:off x="0" y="2241792"/>
        <a:ext cx="6513603" cy="2167200"/>
      </dsp:txXfrm>
    </dsp:sp>
    <dsp:sp modelId="{AF0D931C-D321-4AF7-AF60-8A01B4A36635}">
      <dsp:nvSpPr>
        <dsp:cNvPr id="0" name=""/>
        <dsp:cNvSpPr/>
      </dsp:nvSpPr>
      <dsp:spPr>
        <a:xfrm>
          <a:off x="325680" y="2005632"/>
          <a:ext cx="4559522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Světové zásoby:</a:t>
          </a:r>
          <a:endParaRPr lang="en-US" sz="1600" kern="1200"/>
        </a:p>
      </dsp:txBody>
      <dsp:txXfrm>
        <a:off x="348737" y="2028689"/>
        <a:ext cx="4513408" cy="426206"/>
      </dsp:txXfrm>
    </dsp:sp>
    <dsp:sp modelId="{514C1611-9BB4-4C3B-B997-1A13C4D2034E}">
      <dsp:nvSpPr>
        <dsp:cNvPr id="0" name=""/>
        <dsp:cNvSpPr/>
      </dsp:nvSpPr>
      <dsp:spPr>
        <a:xfrm>
          <a:off x="0" y="4731553"/>
          <a:ext cx="65136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21E5D-2149-4690-99AF-0843F08FDF0A}">
      <dsp:nvSpPr>
        <dsp:cNvPr id="0" name=""/>
        <dsp:cNvSpPr/>
      </dsp:nvSpPr>
      <dsp:spPr>
        <a:xfrm>
          <a:off x="325680" y="4495393"/>
          <a:ext cx="4559522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-&gt; za posledních 20 let nárůst těžby až 3násobně</a:t>
          </a:r>
          <a:endParaRPr lang="en-US" sz="1600" kern="1200"/>
        </a:p>
      </dsp:txBody>
      <dsp:txXfrm>
        <a:off x="348737" y="4518450"/>
        <a:ext cx="451340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E27DD-B36F-402D-B5B5-9B47799A5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CC5729-110C-4DB7-97FF-5AFB79DE3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59046-B440-4507-85EA-2CD0C947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160149-77C4-4894-A66B-A08EC023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074662-6F78-4961-A398-ECDA8A47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49EC1-E538-4323-9A62-5B83A23F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E011CF-7C7C-44F1-9C7F-E038B5EF6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8D26FF-3742-45EB-9B7A-CF94A42C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E4106F-B2BD-4B79-8561-C0FF87D7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85459F-6944-484A-94F2-1227E98F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9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91E1EE-B949-4792-8856-2D82302E3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8F8439-21CE-4D6D-ACBC-9FB57B2F4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294FD-F723-438B-9EC1-77FF6DEB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1FA401-6F7F-4D38-8A66-449119EF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39402-D122-4836-98B2-A4234FA7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73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55035-4692-47EC-985E-4F9CC386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1B4F4-B8BD-4EF8-BF09-5E2CF218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37A98-B906-4357-B1E2-F83A07F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A9BB61-454E-4756-B729-A715E259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A7E57D-7F3D-4A75-A995-F0473A6B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68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30434-1384-4B79-A4B1-FA34A2C3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2E8893-232A-47DA-9C65-D4D36DEB6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0DD36B-F357-434E-AB5A-DDF7B3BD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33CB5D-A666-461B-99E9-690614AF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BF9DD3-E19D-4796-A7C3-7D86E988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37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3FBE8-C541-4464-9B93-532A1BEE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652EA-2805-45AC-ACBA-3145DF4B9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4C8F3C-B018-4F3D-A1B7-9B0195F9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3D1F3C-381A-4139-A88F-1A6EFA48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374DF9-4354-49BD-8478-DBCB5B5F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811831-CE05-4EC9-8D81-17C3856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D42A0-73DD-4846-8E6B-071F6A3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399B0E-8EF4-4DD9-B48B-58BF786D2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93D973-C84A-4483-B258-8F8C499C4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AD0479-46A0-4457-BEF8-A5B69E449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21E6D7-6FD9-4D2D-99C2-C974EAD8D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4247D09-B170-44A7-99CE-64527C9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AFE37-C89A-4AC7-B4F0-C17F4804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85A177-BE10-4492-A41C-598548BB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3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FD114-72F7-43FB-9E71-787310A3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06C263-02C0-468E-AC06-28B5971D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C57EC8-34AC-47A8-B883-556B98D5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3463CA-6EC7-41F9-A023-4A4767E1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97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29ECE4-4D62-42B7-80B2-F02A0060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D5FF02-023E-49D1-8BCC-CD9CA06A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D64F26-4F83-4B50-A71C-363FE0A0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91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44AB8-2DD5-41DF-820A-3000B739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73A66-CB5E-45B9-80C8-720581AC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622E5C-BBCC-48AF-9650-10BF3AE64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750470-C694-4E14-ADB4-7F518220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7BCC1F-0155-4564-B60E-000630B2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9089B-54D3-4665-A25F-9C877659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1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C3FCD-DCBD-4051-A4CE-1C4C353F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FEB65C-BBC6-429F-9B37-779EA7246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4B5316-D1EB-4186-BC4F-A8B13657D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617B86-FAB1-4A67-9961-1BFE00EC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BAC1EB-B3D1-4358-955A-977181F8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1DCA27-179D-44CD-95BC-46AFFF9F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5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3CBE42-E8EF-424B-A08D-E954F383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4E708-6BAD-4131-B7D3-D7120DE7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DC7271-602E-4CD5-BAFC-4463D5E11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DCA7-45A2-4E0B-81EC-335CB622AF7F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F411DF-A2E2-4F84-BED1-D32E5007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F59142-9E64-4FEE-AE07-91BAC33D3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865C-A607-4DFE-873D-9336A8CFF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AB08C-65A4-46B8-B48A-950430ADBE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8. PŘEDNÁŠKA: TĚŽEBNÍ A ENERGETICKÝ PRŮMYSL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54FB9C-B755-4716-990C-DDC6C8CA6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JH 2020</a:t>
            </a:r>
          </a:p>
        </p:txBody>
      </p:sp>
    </p:spTree>
    <p:extLst>
      <p:ext uri="{BB962C8B-B14F-4D97-AF65-F5344CB8AC3E}">
        <p14:creationId xmlns:p14="http://schemas.microsoft.com/office/powerpoint/2010/main" val="398028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84FACD-299D-404F-B6CA-D7D6C494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2800"/>
              <a:t>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BCE05-6E53-47E7-907C-FA4F8253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100" b="1"/>
              <a:t>Těžba:</a:t>
            </a:r>
          </a:p>
          <a:p>
            <a:pPr lvl="1"/>
            <a:r>
              <a:rPr lang="cs-CZ" sz="1100"/>
              <a:t>Perský záliv (Saudská Arábie, Írán, Irák, Kuvajt, SAE)</a:t>
            </a:r>
          </a:p>
          <a:p>
            <a:pPr lvl="1"/>
            <a:r>
              <a:rPr lang="cs-CZ" sz="1100"/>
              <a:t>Rusko</a:t>
            </a:r>
          </a:p>
          <a:p>
            <a:pPr lvl="1"/>
            <a:r>
              <a:rPr lang="cs-CZ" sz="1100"/>
              <a:t>Venezuela</a:t>
            </a:r>
          </a:p>
          <a:p>
            <a:pPr lvl="1"/>
            <a:r>
              <a:rPr lang="cs-CZ" sz="1100"/>
              <a:t>Cca ½ vytěžené ropy je předmětem mezinárodního obchodu</a:t>
            </a:r>
          </a:p>
          <a:p>
            <a:pPr lvl="1"/>
            <a:r>
              <a:rPr lang="cs-CZ" sz="1100"/>
              <a:t>Přeprava z místa těžby sítí ropovodů nebo tankery</a:t>
            </a:r>
          </a:p>
          <a:p>
            <a:r>
              <a:rPr lang="cs-CZ" sz="1100" b="1"/>
              <a:t>Oblasti importu:</a:t>
            </a:r>
          </a:p>
          <a:p>
            <a:pPr lvl="1"/>
            <a:r>
              <a:rPr lang="cs-CZ" sz="1100"/>
              <a:t>Evropa (bez Noska, VB a Ruska)</a:t>
            </a:r>
          </a:p>
          <a:p>
            <a:pPr lvl="1"/>
            <a:r>
              <a:rPr lang="cs-CZ" sz="1100"/>
              <a:t>USA</a:t>
            </a:r>
          </a:p>
          <a:p>
            <a:pPr lvl="1"/>
            <a:r>
              <a:rPr lang="cs-CZ" sz="1100"/>
              <a:t>Japonsko</a:t>
            </a:r>
          </a:p>
          <a:p>
            <a:pPr lvl="1"/>
            <a:r>
              <a:rPr lang="cs-CZ" sz="1100"/>
              <a:t>Čína</a:t>
            </a:r>
          </a:p>
          <a:p>
            <a:pPr lvl="1"/>
            <a:r>
              <a:rPr lang="cs-CZ" sz="1100"/>
              <a:t>Prvotní zpracování v rafinériích (největší v USA, Číně, Rusku, Japonsku, Indii a J Koreji)</a:t>
            </a:r>
          </a:p>
        </p:txBody>
      </p:sp>
      <p:pic>
        <p:nvPicPr>
          <p:cNvPr id="4" name="Zástupný symbol pro obsah 3" descr="ropa-12.jpg">
            <a:extLst>
              <a:ext uri="{FF2B5EF4-FFF2-40B4-BE49-F238E27FC236}">
                <a16:creationId xmlns:a16="http://schemas.microsoft.com/office/drawing/2014/main" id="{CA2FD730-593C-4537-B861-74B44A9E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567097"/>
            <a:ext cx="6250769" cy="35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0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B5B71-7CAB-4AA5-9A59-2B3EC853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Zemní plyn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3840F9-425E-4410-926D-9F506688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2426010"/>
            <a:ext cx="10612582" cy="3748901"/>
          </a:xfrm>
        </p:spPr>
        <p:txBody>
          <a:bodyPr>
            <a:normAutofit/>
          </a:bodyPr>
          <a:lstStyle/>
          <a:p>
            <a:r>
              <a:rPr lang="cs-CZ" dirty="0"/>
              <a:t>Směs plynů nahromaděná v zemské kůře</a:t>
            </a:r>
          </a:p>
          <a:p>
            <a:r>
              <a:rPr lang="cs-CZ" dirty="0"/>
              <a:t>Z velké části vázán na ložiska černého uhlí nebo ropy</a:t>
            </a:r>
          </a:p>
          <a:p>
            <a:r>
              <a:rPr lang="cs-CZ" dirty="0"/>
              <a:t>Využití v energetice na poč. 20. stol., dlouho vypouštěn jako odpadní plyn</a:t>
            </a:r>
          </a:p>
          <a:p>
            <a:r>
              <a:rPr lang="cs-CZ" dirty="0"/>
              <a:t>Větší rozvoj plynárenské energetiky až v 2. pol. 20. stol.</a:t>
            </a:r>
          </a:p>
          <a:p>
            <a:r>
              <a:rPr lang="cs-CZ" dirty="0"/>
              <a:t>Využití původně vázáno na místa těžby, později síť dálkových plynovodů a přeprava tankery v kapalném stavu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2ABD2A-28CC-41C2-8521-75274AAA6126}"/>
              </a:ext>
            </a:extLst>
          </p:cNvPr>
          <p:cNvSpPr txBox="1"/>
          <p:nvPr/>
        </p:nvSpPr>
        <p:spPr>
          <a:xfrm>
            <a:off x="7168222" y="0"/>
            <a:ext cx="5023778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Oblasti těžby:</a:t>
            </a:r>
          </a:p>
          <a:p>
            <a:pPr algn="ctr"/>
            <a:r>
              <a:rPr lang="cs-CZ" dirty="0"/>
              <a:t>Oblast Kaspického moře, Západosibiřská nížina</a:t>
            </a:r>
          </a:p>
          <a:p>
            <a:pPr algn="ctr"/>
            <a:r>
              <a:rPr lang="cs-CZ" dirty="0"/>
              <a:t>Perský záliv (Írán, Katar, méně Saudská Arábie, SAE)</a:t>
            </a:r>
          </a:p>
          <a:p>
            <a:pPr algn="ctr"/>
            <a:r>
              <a:rPr lang="cs-CZ" dirty="0"/>
              <a:t>USA, Venezuela, Alžírsko</a:t>
            </a:r>
          </a:p>
          <a:p>
            <a:pPr algn="ctr"/>
            <a:r>
              <a:rPr lang="cs-CZ" dirty="0"/>
              <a:t>Nejhustší síť plynovodů v USA, Rusku a Blízkém východě</a:t>
            </a:r>
          </a:p>
        </p:txBody>
      </p:sp>
    </p:spTree>
    <p:extLst>
      <p:ext uri="{BB962C8B-B14F-4D97-AF65-F5344CB8AC3E}">
        <p14:creationId xmlns:p14="http://schemas.microsoft.com/office/powerpoint/2010/main" val="308886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A912-67DC-4649-8B68-157B9FC9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Uran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CAAB8E-EE4D-4F1E-8A5E-40E398AB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2638044"/>
            <a:ext cx="475131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90. léta 20. stol. – recese těžby</a:t>
            </a:r>
          </a:p>
          <a:p>
            <a:pPr marL="0" indent="0">
              <a:buNone/>
            </a:pPr>
            <a:r>
              <a:rPr lang="cs-CZ" dirty="0"/>
              <a:t>V posledních letech – opět oživení – strategický materiál</a:t>
            </a:r>
          </a:p>
          <a:p>
            <a:pPr marL="0" indent="0">
              <a:buNone/>
            </a:pPr>
            <a:r>
              <a:rPr lang="cs-CZ" dirty="0"/>
              <a:t> (proto některé státy nezveřejňují údaje o těžbě)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122C8A-F960-4A92-9FF0-59027F58E329}"/>
              </a:ext>
            </a:extLst>
          </p:cNvPr>
          <p:cNvSpPr txBox="1"/>
          <p:nvPr/>
        </p:nvSpPr>
        <p:spPr>
          <a:xfrm>
            <a:off x="10257183" y="52721"/>
            <a:ext cx="1934817" cy="2585323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b="1" dirty="0"/>
              <a:t>Těžba:</a:t>
            </a:r>
          </a:p>
          <a:p>
            <a:pPr marL="365760" lvl="1">
              <a:defRPr/>
            </a:pPr>
            <a:r>
              <a:rPr lang="cs-CZ" altLang="cs-CZ" dirty="0"/>
              <a:t>Kanada</a:t>
            </a:r>
          </a:p>
          <a:p>
            <a:pPr marL="365760" lvl="1">
              <a:defRPr/>
            </a:pPr>
            <a:r>
              <a:rPr lang="cs-CZ" altLang="cs-CZ" dirty="0"/>
              <a:t>Austrálie</a:t>
            </a:r>
          </a:p>
          <a:p>
            <a:pPr marL="365760" lvl="1">
              <a:defRPr/>
            </a:pPr>
            <a:r>
              <a:rPr lang="cs-CZ" altLang="cs-CZ" dirty="0"/>
              <a:t>Kazachstán</a:t>
            </a:r>
          </a:p>
          <a:p>
            <a:pPr marL="365760" lvl="1">
              <a:defRPr/>
            </a:pPr>
            <a:r>
              <a:rPr lang="cs-CZ" altLang="cs-CZ" dirty="0"/>
              <a:t>Niger</a:t>
            </a:r>
          </a:p>
          <a:p>
            <a:pPr marL="365760" lvl="1">
              <a:defRPr/>
            </a:pPr>
            <a:r>
              <a:rPr lang="cs-CZ" altLang="cs-CZ" dirty="0"/>
              <a:t>Rusko</a:t>
            </a:r>
          </a:p>
          <a:p>
            <a:pPr marL="365760" lvl="1">
              <a:defRPr/>
            </a:pPr>
            <a:r>
              <a:rPr lang="cs-CZ" altLang="cs-CZ" dirty="0"/>
              <a:t>Namibie</a:t>
            </a:r>
          </a:p>
          <a:p>
            <a:pPr marL="365760" lvl="1">
              <a:defRPr/>
            </a:pPr>
            <a:r>
              <a:rPr lang="cs-CZ" altLang="cs-CZ" dirty="0"/>
              <a:t>Uzbekistán, USA</a:t>
            </a:r>
          </a:p>
        </p:txBody>
      </p:sp>
      <p:pic>
        <p:nvPicPr>
          <p:cNvPr id="7" name="Zástupný symbol pro obsah 3" descr="800px-Uranium_production_world.PNG">
            <a:extLst>
              <a:ext uri="{FF2B5EF4-FFF2-40B4-BE49-F238E27FC236}">
                <a16:creationId xmlns:a16="http://schemas.microsoft.com/office/drawing/2014/main" id="{1E8BE2D2-5279-4B06-9E84-0DCA10F1275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4326"/>
          <a:stretch>
            <a:fillRect/>
          </a:stretch>
        </p:blipFill>
        <p:spPr bwMode="auto">
          <a:xfrm>
            <a:off x="5540201" y="3048000"/>
            <a:ext cx="6651799" cy="32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5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Výroba elektrické energie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641ADA-3F9C-4407-AA0E-9AE500A5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105025"/>
            <a:ext cx="5353878" cy="450333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Rozvoj výroby el. E je spojený s rozvojem průmyslu - Výroba el. energie má ve světě rostoucí trend</a:t>
            </a:r>
          </a:p>
          <a:p>
            <a:pPr marL="571500" lvl="1" indent="-342900"/>
            <a:r>
              <a:rPr lang="cs-CZ" dirty="0"/>
              <a:t>Dostatek el. energie je základním předpokladem úspěšného fungování hospodářství</a:t>
            </a:r>
          </a:p>
          <a:p>
            <a:r>
              <a:rPr lang="cs-CZ" dirty="0"/>
              <a:t>V procesu přeměny primárních zdrojů dochází ke ztrátám – efektivita spalovacího procesu – ztráty kolísají mezi 10–90 % (nejefektivnější hydroelektrárny, pak jaderné a tepelné – zemní plyn, ropa, černé uhlí, hnědé uhlí)</a:t>
            </a:r>
          </a:p>
          <a:p>
            <a:pPr marL="571500" lvl="1" indent="-342900"/>
            <a:r>
              <a:rPr lang="cs-CZ" dirty="0"/>
              <a:t>Největší spotřeba v S Americe, Evropě a V Čína + Japonsko</a:t>
            </a:r>
          </a:p>
          <a:p>
            <a:pPr marL="571500" lvl="1" indent="-342900"/>
            <a:r>
              <a:rPr lang="cs-CZ" dirty="0"/>
              <a:t>Výroba zajišťována ze 2/3 v tepelných elektrárnách, 17 % jaderné elektrárny, 15 % vodní, 2 % ostatní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AE7D-082A-4167-8D9D-35035CE95C5F}"/>
              </a:ext>
            </a:extLst>
          </p:cNvPr>
          <p:cNvSpPr txBox="1"/>
          <p:nvPr/>
        </p:nvSpPr>
        <p:spPr>
          <a:xfrm>
            <a:off x="6772275" y="2266950"/>
            <a:ext cx="5101673" cy="3416320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/>
              <a:t>Lokalizační faktory </a:t>
            </a:r>
          </a:p>
          <a:p>
            <a:r>
              <a:rPr lang="cs-CZ" altLang="cs-CZ" dirty="0"/>
              <a:t>Úzká vazba na zdroj primárních paliv, energii a značné množství vody</a:t>
            </a:r>
          </a:p>
          <a:p>
            <a:r>
              <a:rPr lang="cs-CZ" altLang="cs-CZ" b="1" dirty="0"/>
              <a:t>Původně</a:t>
            </a:r>
            <a:r>
              <a:rPr lang="cs-CZ" altLang="cs-CZ" dirty="0"/>
              <a:t> – vznik elektráren přímo v pánvích </a:t>
            </a:r>
          </a:p>
          <a:p>
            <a:r>
              <a:rPr lang="cs-CZ" altLang="cs-CZ" dirty="0"/>
              <a:t> nebo ve velkých městech s velkou spotřebou</a:t>
            </a:r>
          </a:p>
          <a:p>
            <a:r>
              <a:rPr lang="cs-CZ" altLang="cs-CZ" b="1" dirty="0"/>
              <a:t>Později </a:t>
            </a:r>
            <a:r>
              <a:rPr lang="cs-CZ" altLang="cs-CZ" dirty="0"/>
              <a:t>– menší vazba na zdroje a spotřeby (především jaderné el.), někdy lokalizace do energeticky deficitního regionu</a:t>
            </a:r>
          </a:p>
          <a:p>
            <a:r>
              <a:rPr lang="cs-CZ" altLang="cs-CZ" dirty="0"/>
              <a:t>Důležitá konstelace faktorů bezpečnostních, geologických, tektonických, (klimatických, hydrologických)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32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3F07B-6DC7-423B-B107-9388D9C0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01D84-905B-45FD-B75C-EE7EDEB2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9C9761-F825-406E-861D-B18577DB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9" y="255899"/>
            <a:ext cx="9966877" cy="63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5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93091-02A1-4987-B374-2D91AC2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18" y="235823"/>
            <a:ext cx="7729728" cy="1188720"/>
          </a:xfrm>
        </p:spPr>
        <p:txBody>
          <a:bodyPr/>
          <a:lstStyle/>
          <a:p>
            <a:r>
              <a:rPr lang="cs-CZ" altLang="cs-CZ" dirty="0"/>
              <a:t>Jaderná energetika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CD2F4-A068-414A-905C-DB95DE69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28" y="1424543"/>
            <a:ext cx="5561772" cy="390945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 1. lednu 2015 bylo ve 30 státech světa v provozu 437 jaderných reaktorů s celkovou instalovanou kapacitou 377 728 </a:t>
            </a:r>
            <a:r>
              <a:rPr lang="cs-CZ" dirty="0" err="1"/>
              <a:t>MWe</a:t>
            </a:r>
            <a:r>
              <a:rPr lang="cs-CZ" dirty="0"/>
              <a:t>. </a:t>
            </a:r>
          </a:p>
          <a:p>
            <a:r>
              <a:rPr lang="cs-CZ" dirty="0"/>
              <a:t>1. 1. 2017 bylo ve 30 státech v provozu 447 jaderných reaktorů s celkovou instalovanou kapacitou 391 386 </a:t>
            </a:r>
            <a:r>
              <a:rPr lang="cs-CZ" dirty="0" err="1"/>
              <a:t>MWe</a:t>
            </a:r>
            <a:r>
              <a:rPr lang="cs-CZ" dirty="0"/>
              <a:t>. Ve výstavbě je jich 60 ve 14 zemích.</a:t>
            </a:r>
          </a:p>
          <a:p>
            <a:r>
              <a:rPr lang="cs-CZ" dirty="0"/>
              <a:t>Celosvětově tyto reaktory vyrábějí asi 11 % světové elektřiny. </a:t>
            </a:r>
          </a:p>
          <a:p>
            <a:r>
              <a:rPr lang="cs-CZ" dirty="0"/>
              <a:t>Ve výstavbě je jich 70 ve 14 zemích. </a:t>
            </a:r>
          </a:p>
          <a:p>
            <a:r>
              <a:rPr lang="cs-CZ" dirty="0"/>
              <a:t>Plánuje se výstavba 183 reaktorů. 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F82EFA-B481-48FE-B577-7E863782AFD5}"/>
              </a:ext>
            </a:extLst>
          </p:cNvPr>
          <p:cNvSpPr txBox="1"/>
          <p:nvPr/>
        </p:nvSpPr>
        <p:spPr>
          <a:xfrm>
            <a:off x="8808178" y="0"/>
            <a:ext cx="3486526" cy="2031325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Nejvíce jaderných zdrojů </a:t>
            </a:r>
          </a:p>
          <a:p>
            <a:r>
              <a:rPr lang="cs-CZ" dirty="0"/>
              <a:t> USA (99), Francie (58),</a:t>
            </a:r>
          </a:p>
          <a:p>
            <a:r>
              <a:rPr lang="cs-CZ" dirty="0"/>
              <a:t> Japonsko (43), Rusko (35), </a:t>
            </a:r>
          </a:p>
          <a:p>
            <a:r>
              <a:rPr lang="cs-CZ" dirty="0"/>
              <a:t>Čín a(35), Jižní Korea(25), </a:t>
            </a:r>
          </a:p>
          <a:p>
            <a:r>
              <a:rPr lang="cs-CZ" dirty="0"/>
              <a:t>Indi e(22), Kanada (19), Ukrajina a </a:t>
            </a:r>
          </a:p>
          <a:p>
            <a:r>
              <a:rPr lang="cs-CZ" dirty="0"/>
              <a:t>Velká Británie (obě 15).  </a:t>
            </a:r>
          </a:p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652A08-0829-4C06-9A9A-2670C142E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65" y="2238375"/>
            <a:ext cx="5683432" cy="45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9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720ABF-0819-4E58-B0EF-23DEBFB5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en-US" altLang="cs-CZ" sz="5400">
                <a:solidFill>
                  <a:srgbClr val="FFFFFF"/>
                </a:solidFill>
              </a:rPr>
              <a:t>Alternativní zdroje energie</a:t>
            </a:r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4" name="Zástupný symbol pro obsah 3" descr="Ren2008.png">
            <a:extLst>
              <a:ext uri="{FF2B5EF4-FFF2-40B4-BE49-F238E27FC236}">
                <a16:creationId xmlns:a16="http://schemas.microsoft.com/office/drawing/2014/main" id="{574F3BD2-4014-4036-A7B7-DAD3CBD54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07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B76E732-D2A8-4029-9C8D-27CD9909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451538"/>
            <a:ext cx="5455917" cy="3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1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7F1FFB-2709-4FC4-8C64-DFDFB755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altLang="cs-CZ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Hydroelektrárny</a:t>
            </a:r>
            <a:br>
              <a:rPr lang="cs-CZ" altLang="cs-CZ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altLang="cs-CZ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Fotovoltaika</a:t>
            </a:r>
            <a:endParaRPr lang="en-US" sz="37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53918-A290-4999-9A6D-52D98941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cs-CZ" sz="2400"/>
              <a:t>Využití potenciálu řek</a:t>
            </a:r>
          </a:p>
          <a:p>
            <a:pPr marL="228600" lvl="1"/>
            <a:r>
              <a:rPr lang="en-US" altLang="cs-CZ"/>
              <a:t>Výhoda – nízká cena výroby, nevyčerpatelnost zdroje, nezatěžování ŽP</a:t>
            </a:r>
          </a:p>
          <a:p>
            <a:pPr marL="228600" lvl="1"/>
            <a:r>
              <a:rPr lang="en-US" altLang="cs-CZ"/>
              <a:t>Nevýhoda – velké zásahy do krajiny, vysoké vstupní investice</a:t>
            </a:r>
          </a:p>
          <a:p>
            <a:pPr marL="0"/>
            <a:r>
              <a:rPr lang="en-US" altLang="cs-CZ" sz="2400"/>
              <a:t>2 typy:</a:t>
            </a:r>
          </a:p>
          <a:p>
            <a:pPr marL="228600" lvl="1"/>
            <a:r>
              <a:rPr lang="en-US" altLang="cs-CZ"/>
              <a:t>V horských oblastech – založeno na spádu toku – obvyklé velké množství malých vodních energetických stupňů (Alpy, Skandinávie)</a:t>
            </a:r>
          </a:p>
          <a:p>
            <a:pPr marL="228600" lvl="1"/>
            <a:r>
              <a:rPr lang="en-US" altLang="cs-CZ"/>
              <a:t>Na velkých nížinných řekách – založeno na velkém průtoku (Čína, Brazílie, USA, Rusko)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1334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4929C3-143F-46C8-A19F-869C59EEA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873" y="643467"/>
            <a:ext cx="383010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EBD5E4-E475-47D5-A670-96D604A2A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90" y="643467"/>
            <a:ext cx="45125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C9DBA-323E-46F0-9C95-62560370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Těžba rudných surovin  </a:t>
            </a:r>
            <a:br>
              <a:rPr lang="cs-CZ" altLang="cs-CZ">
                <a:solidFill>
                  <a:srgbClr val="FFFFFF"/>
                </a:solidFill>
              </a:rPr>
            </a:br>
            <a:r>
              <a:rPr lang="cs-CZ" altLang="cs-CZ">
                <a:solidFill>
                  <a:srgbClr val="FFFFFF"/>
                </a:solidFill>
              </a:rPr>
              <a:t>železná ruda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08C9877-4A75-48E9-8264-1C35E6F8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581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87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Těžba nerostných surovin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A7C0618-160F-4EBD-928F-038CDC7D8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9183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2A2E8-A3C9-4FFC-981B-5FFF0F33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 Měď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743ADF-84BC-4DE0-A95C-917231FF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80" y="1749183"/>
            <a:ext cx="6415295" cy="3101983"/>
          </a:xfrm>
        </p:spPr>
        <p:txBody>
          <a:bodyPr>
            <a:normAutofit/>
          </a:bodyPr>
          <a:lstStyle/>
          <a:p>
            <a:r>
              <a:rPr lang="cs-CZ" dirty="0"/>
              <a:t>Jedním z nejdéle využívaných kovů </a:t>
            </a:r>
          </a:p>
          <a:p>
            <a:pPr marL="571500" lvl="1" indent="-342900"/>
            <a:r>
              <a:rPr lang="cs-CZ" dirty="0"/>
              <a:t> ve slitině s cínem (bronz) sloužila od starověku k výrobě šperků, nástrojů a zbraní</a:t>
            </a:r>
          </a:p>
          <a:p>
            <a:r>
              <a:rPr lang="cs-CZ" dirty="0"/>
              <a:t>V 2. pol. 20. stol. – růst významu díky rozvoji elektrotechnického průmyslu (vodič)</a:t>
            </a:r>
          </a:p>
          <a:p>
            <a:pPr marL="571500" lvl="1" indent="-342900"/>
            <a:r>
              <a:rPr lang="cs-CZ" dirty="0"/>
              <a:t>Světová produkce roste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676px-Copper_-_world_production_trend.svg.png">
            <a:extLst>
              <a:ext uri="{FF2B5EF4-FFF2-40B4-BE49-F238E27FC236}">
                <a16:creationId xmlns:a16="http://schemas.microsoft.com/office/drawing/2014/main" id="{1649A347-28B3-40D5-9EA7-B3E2A081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2962690"/>
            <a:ext cx="5241527" cy="34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FF9DA54-270C-43DB-81CE-5D45E615610B}"/>
              </a:ext>
            </a:extLst>
          </p:cNvPr>
          <p:cNvSpPr txBox="1"/>
          <p:nvPr/>
        </p:nvSpPr>
        <p:spPr>
          <a:xfrm>
            <a:off x="9144000" y="9144"/>
            <a:ext cx="3048000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Více než 1/3 světových zásob v Chile</a:t>
            </a:r>
          </a:p>
          <a:p>
            <a:pPr algn="ctr"/>
            <a:r>
              <a:rPr lang="cs-CZ" dirty="0"/>
              <a:t>Další producenti:</a:t>
            </a:r>
          </a:p>
          <a:p>
            <a:pPr algn="ctr"/>
            <a:r>
              <a:rPr lang="cs-CZ" dirty="0"/>
              <a:t>USA, Peru, Čína, Austrálie, Indonésie</a:t>
            </a:r>
          </a:p>
          <a:p>
            <a:pPr algn="ctr"/>
            <a:r>
              <a:rPr lang="cs-CZ" dirty="0"/>
              <a:t>Rusko, Polsko</a:t>
            </a:r>
          </a:p>
        </p:txBody>
      </p:sp>
    </p:spTree>
    <p:extLst>
      <p:ext uri="{BB962C8B-B14F-4D97-AF65-F5344CB8AC3E}">
        <p14:creationId xmlns:p14="http://schemas.microsoft.com/office/powerpoint/2010/main" val="104001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1CACE-8D8A-4659-BEFA-8B453CF0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Bauxit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E39F5-C3F6-4411-AF2E-8699EB3C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69" y="1614280"/>
            <a:ext cx="6050032" cy="4538870"/>
          </a:xfrm>
        </p:spPr>
        <p:txBody>
          <a:bodyPr>
            <a:normAutofit/>
          </a:bodyPr>
          <a:lstStyle/>
          <a:p>
            <a:r>
              <a:rPr lang="cs-CZ" dirty="0"/>
              <a:t>Výchozí surovina pro výrobu hliníku (nejvyužívanější barevný kov)</a:t>
            </a:r>
          </a:p>
          <a:p>
            <a:pPr marL="571500" lvl="1" indent="-342900"/>
            <a:r>
              <a:rPr lang="cs-CZ" dirty="0"/>
              <a:t>Využití nejvíce v automobilovém a leteckém průmyslu</a:t>
            </a:r>
          </a:p>
          <a:p>
            <a:r>
              <a:rPr lang="cs-CZ" dirty="0"/>
              <a:t>Zásoby:  především v tropickém pásu</a:t>
            </a:r>
          </a:p>
          <a:p>
            <a:pPr marL="571500" lvl="1" indent="-342900"/>
            <a:r>
              <a:rPr lang="cs-CZ" dirty="0"/>
              <a:t>Těžba roste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160BB2-BF07-44E3-B3F6-E7B0BEAF6DC6}"/>
              </a:ext>
            </a:extLst>
          </p:cNvPr>
          <p:cNvSpPr txBox="1"/>
          <p:nvPr/>
        </p:nvSpPr>
        <p:spPr>
          <a:xfrm>
            <a:off x="9144000" y="20194"/>
            <a:ext cx="3048000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Karibská oblast (Jamajka, Guyana, Surinam)</a:t>
            </a:r>
          </a:p>
          <a:p>
            <a:pPr algn="ctr"/>
            <a:r>
              <a:rPr lang="cs-CZ" dirty="0"/>
              <a:t>Z Afrika (Guinea, </a:t>
            </a:r>
            <a:r>
              <a:rPr lang="cs-CZ" dirty="0" err="1"/>
              <a:t>Siera</a:t>
            </a:r>
            <a:r>
              <a:rPr lang="cs-CZ" dirty="0"/>
              <a:t> Leone)</a:t>
            </a:r>
          </a:p>
          <a:p>
            <a:pPr algn="ctr"/>
            <a:r>
              <a:rPr lang="cs-CZ" dirty="0"/>
              <a:t>Austrálie</a:t>
            </a:r>
          </a:p>
          <a:p>
            <a:pPr algn="ctr"/>
            <a:r>
              <a:rPr lang="cs-CZ" dirty="0"/>
              <a:t>Čína</a:t>
            </a:r>
          </a:p>
          <a:p>
            <a:pPr algn="ctr"/>
            <a:r>
              <a:rPr lang="cs-CZ" dirty="0"/>
              <a:t>Brazílie </a:t>
            </a:r>
          </a:p>
        </p:txBody>
      </p:sp>
      <p:pic>
        <p:nvPicPr>
          <p:cNvPr id="5" name="Obrázek 4" descr="bauxite-pisolitic-14.jpg">
            <a:extLst>
              <a:ext uri="{FF2B5EF4-FFF2-40B4-BE49-F238E27FC236}">
                <a16:creationId xmlns:a16="http://schemas.microsoft.com/office/drawing/2014/main" id="{C570A13D-DCCA-423E-B4CC-B30365B4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60" y="4037895"/>
            <a:ext cx="3422863" cy="256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8EF8D391-AAC2-4AB4-A801-5C527FADE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751"/>
          <a:stretch/>
        </p:blipFill>
        <p:spPr>
          <a:xfrm>
            <a:off x="8083517" y="2364488"/>
            <a:ext cx="3975961" cy="44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1E6C1-D31D-423C-92A8-066B1AF9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962" y="384777"/>
            <a:ext cx="1519229" cy="118872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cs-CZ" altLang="cs-CZ" dirty="0"/>
              <a:t>Nikl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97818-7AD6-456A-972C-CBAA1C51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85" y="1915417"/>
            <a:ext cx="3432313" cy="4080808"/>
          </a:xfrm>
        </p:spPr>
        <p:txBody>
          <a:bodyPr>
            <a:normAutofit/>
          </a:bodyPr>
          <a:lstStyle/>
          <a:p>
            <a:r>
              <a:rPr lang="cs-CZ" altLang="cs-CZ" sz="1600" dirty="0"/>
              <a:t>Využití k zušlechťování železa (zejména na výrobu nerezové oceli) a jako legovací kov v barevné metalurgii a na elektrolytické pokovování </a:t>
            </a:r>
            <a:r>
              <a:rPr lang="cs-CZ" altLang="cs-CZ" sz="1600" i="1" dirty="0"/>
              <a:t>(tzn. přidávání do základního kovu jiný kov pro zlepšení jeho mechanických vlastností)</a:t>
            </a:r>
          </a:p>
          <a:p>
            <a:r>
              <a:rPr lang="cs-CZ" altLang="cs-CZ" sz="1600" dirty="0"/>
              <a:t>Koncové použití niklových slitin zejména v dopravě, chemickém průmyslu a elektrotechnice</a:t>
            </a:r>
          </a:p>
          <a:p>
            <a:r>
              <a:rPr lang="cs-CZ" altLang="cs-CZ" sz="1600" dirty="0"/>
              <a:t>Těžba roste</a:t>
            </a:r>
          </a:p>
          <a:p>
            <a:r>
              <a:rPr lang="cs-CZ" altLang="cs-CZ" sz="1600" dirty="0"/>
              <a:t>Největší rezervy má Austrálie, Kuba, Kanada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D0B40A0-A480-4224-8E43-D632BD4B3FFB}"/>
              </a:ext>
            </a:extLst>
          </p:cNvPr>
          <p:cNvSpPr txBox="1">
            <a:spLocks/>
          </p:cNvSpPr>
          <p:nvPr/>
        </p:nvSpPr>
        <p:spPr bwMode="black">
          <a:xfrm>
            <a:off x="8983119" y="384777"/>
            <a:ext cx="189691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Olovo</a:t>
            </a: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9320580-91F9-40CA-A468-A2300F5D6C44}"/>
              </a:ext>
            </a:extLst>
          </p:cNvPr>
          <p:cNvSpPr txBox="1">
            <a:spLocks/>
          </p:cNvSpPr>
          <p:nvPr/>
        </p:nvSpPr>
        <p:spPr bwMode="black">
          <a:xfrm>
            <a:off x="4835189" y="384777"/>
            <a:ext cx="1519229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Zinek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481092-4FCE-47D4-9B66-FDBC5E369075}"/>
              </a:ext>
            </a:extLst>
          </p:cNvPr>
          <p:cNvSpPr txBox="1"/>
          <p:nvPr/>
        </p:nvSpPr>
        <p:spPr>
          <a:xfrm>
            <a:off x="410617" y="5969577"/>
            <a:ext cx="3039917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Rusko, Kanada, Austrálie</a:t>
            </a:r>
          </a:p>
          <a:p>
            <a:pPr algn="ctr"/>
            <a:r>
              <a:rPr lang="cs-CZ" dirty="0"/>
              <a:t>Růst v Číně, Brazílii, Kolumbii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B43686C-42E7-4236-AA33-6EE9C30D3F5F}"/>
              </a:ext>
            </a:extLst>
          </p:cNvPr>
          <p:cNvSpPr txBox="1">
            <a:spLocks/>
          </p:cNvSpPr>
          <p:nvPr/>
        </p:nvSpPr>
        <p:spPr>
          <a:xfrm>
            <a:off x="4379843" y="1915417"/>
            <a:ext cx="3432313" cy="408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/>
              <a:t>Využití na výrobu plechů, ochranu železa před korozí a výrobu slitin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8D7776E-3DBB-4CF7-9AAB-E00D6C2477D5}"/>
              </a:ext>
            </a:extLst>
          </p:cNvPr>
          <p:cNvSpPr txBox="1">
            <a:spLocks/>
          </p:cNvSpPr>
          <p:nvPr/>
        </p:nvSpPr>
        <p:spPr>
          <a:xfrm>
            <a:off x="8526846" y="1915417"/>
            <a:ext cx="3432313" cy="408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/>
              <a:t>Výskyt společně s dalšími kovy v polymetalických rudách, často jako vedlejší produkt při těžbě zinku</a:t>
            </a:r>
          </a:p>
          <a:p>
            <a:r>
              <a:rPr lang="cs-CZ" altLang="cs-CZ" sz="1600" dirty="0"/>
              <a:t>Využití v automobilovém průmyslu (baterie), telekomunikacích a elektrotechnickém průmyslu</a:t>
            </a:r>
          </a:p>
          <a:p>
            <a:r>
              <a:rPr lang="cs-CZ" altLang="cs-CZ" sz="1600" dirty="0"/>
              <a:t>Největší zásoby: Austrálie, Čína, Kazachstán</a:t>
            </a:r>
          </a:p>
          <a:p>
            <a:r>
              <a:rPr lang="cs-CZ" altLang="cs-CZ" sz="1600" dirty="0"/>
              <a:t>Růst těžby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EFA868-85AE-4443-B350-F962A8905481}"/>
              </a:ext>
            </a:extLst>
          </p:cNvPr>
          <p:cNvSpPr txBox="1"/>
          <p:nvPr/>
        </p:nvSpPr>
        <p:spPr>
          <a:xfrm>
            <a:off x="4576040" y="5200107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dirty="0"/>
              <a:t>Čína, Peru, USA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615C89-4A98-43B2-A272-ADE6D17220CE}"/>
              </a:ext>
            </a:extLst>
          </p:cNvPr>
          <p:cNvSpPr txBox="1"/>
          <p:nvPr/>
        </p:nvSpPr>
        <p:spPr>
          <a:xfrm>
            <a:off x="8526846" y="5962567"/>
            <a:ext cx="3039917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/>
              <a:t>Čína, Austrálie, USA, Peru</a:t>
            </a:r>
          </a:p>
          <a:p>
            <a:pPr algn="ctr"/>
            <a:r>
              <a:rPr lang="cs-CZ"/>
              <a:t>Švédsko, Irsko, Polsko</a:t>
            </a:r>
            <a:endParaRPr lang="cs-CZ" dirty="0"/>
          </a:p>
        </p:txBody>
      </p:sp>
      <p:pic>
        <p:nvPicPr>
          <p:cNvPr id="11" name="Obrázek 10" descr="800px-World_Zinc_Production_2006.svg.png">
            <a:extLst>
              <a:ext uri="{FF2B5EF4-FFF2-40B4-BE49-F238E27FC236}">
                <a16:creationId xmlns:a16="http://schemas.microsoft.com/office/drawing/2014/main" id="{C8B25FF3-A8B8-47C8-9223-00050983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61" y="3003279"/>
            <a:ext cx="4244878" cy="18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0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19D1-5693-4BD1-9355-46003228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890" y="74559"/>
            <a:ext cx="4394951" cy="1188720"/>
          </a:xfrm>
        </p:spPr>
        <p:txBody>
          <a:bodyPr/>
          <a:lstStyle/>
          <a:p>
            <a:r>
              <a:rPr lang="cs-CZ" altLang="cs-CZ" b="1" dirty="0"/>
              <a:t>DRAHÉ KOVY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C2CDD5-6F93-4B7B-BF4D-AEE6735C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26" y="2398638"/>
            <a:ext cx="4969565" cy="2268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Často v polymetalických ložiscích</a:t>
            </a:r>
          </a:p>
          <a:p>
            <a:pPr marL="0" indent="0">
              <a:buNone/>
            </a:pPr>
            <a:r>
              <a:rPr lang="cs-CZ" dirty="0"/>
              <a:t>Surovinou pro fotografický průmyslu a šperkařství</a:t>
            </a:r>
          </a:p>
          <a:p>
            <a:pPr marL="0" indent="0">
              <a:buNone/>
            </a:pPr>
            <a:r>
              <a:rPr lang="cs-CZ" dirty="0"/>
              <a:t>Zásoby: Polsko, Čína, USA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44F6780-4F72-4FA6-AED7-F827ECC5539C}"/>
              </a:ext>
            </a:extLst>
          </p:cNvPr>
          <p:cNvSpPr txBox="1">
            <a:spLocks/>
          </p:cNvSpPr>
          <p:nvPr/>
        </p:nvSpPr>
        <p:spPr bwMode="black">
          <a:xfrm>
            <a:off x="1359144" y="1449324"/>
            <a:ext cx="194064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Stříbro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6EACED-F92E-42BD-9D81-C7A4FF1163D1}"/>
              </a:ext>
            </a:extLst>
          </p:cNvPr>
          <p:cNvSpPr txBox="1">
            <a:spLocks/>
          </p:cNvSpPr>
          <p:nvPr/>
        </p:nvSpPr>
        <p:spPr bwMode="black">
          <a:xfrm>
            <a:off x="9385718" y="1449324"/>
            <a:ext cx="194064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Zlato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B36E6B-6600-4E17-AFF3-286C8254A614}"/>
              </a:ext>
            </a:extLst>
          </p:cNvPr>
          <p:cNvSpPr txBox="1"/>
          <p:nvPr/>
        </p:nvSpPr>
        <p:spPr>
          <a:xfrm>
            <a:off x="711177" y="6239423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Peru, Mexiko, Čína, Austrálie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7D1462-8896-4980-A12A-2DCD69ED8CEA}"/>
              </a:ext>
            </a:extLst>
          </p:cNvPr>
          <p:cNvSpPr txBox="1"/>
          <p:nvPr/>
        </p:nvSpPr>
        <p:spPr>
          <a:xfrm>
            <a:off x="8547653" y="6239423"/>
            <a:ext cx="303991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JAR, Austrálie, Čína, USA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AF2D8B-0529-4C71-96AA-57236547E241}"/>
              </a:ext>
            </a:extLst>
          </p:cNvPr>
          <p:cNvSpPr txBox="1">
            <a:spLocks/>
          </p:cNvSpPr>
          <p:nvPr/>
        </p:nvSpPr>
        <p:spPr>
          <a:xfrm>
            <a:off x="8132163" y="2736341"/>
            <a:ext cx="3870896" cy="1385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Vnímáno jako ekonomický kov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Využití: elektrotechnika, výroba šperků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cs-CZ" sz="2100" dirty="0"/>
              <a:t>Zásoby: JAR, Austrálie, Peru, Rusko</a:t>
            </a:r>
          </a:p>
          <a:p>
            <a:endParaRPr lang="cs-CZ" dirty="0"/>
          </a:p>
        </p:txBody>
      </p:sp>
      <p:pic>
        <p:nvPicPr>
          <p:cNvPr id="9" name="Obrázek 8" descr="676px-Silver_-_world_production_trend.svg.png">
            <a:extLst>
              <a:ext uri="{FF2B5EF4-FFF2-40B4-BE49-F238E27FC236}">
                <a16:creationId xmlns:a16="http://schemas.microsoft.com/office/drawing/2014/main" id="{702AA279-E056-4EEA-860C-A2FB90B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7" y="4492567"/>
            <a:ext cx="2618450" cy="17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Gold_(mined)2.png">
            <a:extLst>
              <a:ext uri="{FF2B5EF4-FFF2-40B4-BE49-F238E27FC236}">
                <a16:creationId xmlns:a16="http://schemas.microsoft.com/office/drawing/2014/main" id="{D902B622-469D-48CC-BF47-516E150E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0" y="4219954"/>
            <a:ext cx="4311200" cy="189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Těžba nerostných surovin Současnost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Nárůst spotřeby a těžby surovin díky rozvoji rozvíjejících se ekonomik (Čína, Indie, Taiwan, Mexiko…) </a:t>
            </a:r>
          </a:p>
          <a:p>
            <a:pPr marL="228600" lvl="1" indent="0">
              <a:buNone/>
            </a:pPr>
            <a:r>
              <a:rPr lang="cs-CZ" dirty="0"/>
              <a:t>-&gt; růst cen komodit</a:t>
            </a:r>
          </a:p>
          <a:p>
            <a:pPr marL="0" indent="0">
              <a:buNone/>
            </a:pPr>
            <a:r>
              <a:rPr lang="cs-CZ" sz="2400"/>
              <a:t>Změna teritoriálního rozmístění těžby surovin</a:t>
            </a:r>
          </a:p>
          <a:p>
            <a:pPr marL="228600" lvl="1" indent="0">
              <a:buNone/>
            </a:pPr>
            <a:r>
              <a:rPr lang="cs-CZ" dirty="0"/>
              <a:t>Problém – ekologické aspekty těžby surovin – vliv na vývoj a vzhled krajiny – dominance antropogenních tvarů reliéfu (haldy, lomy…), při chemickém způsobu těžby – ohrožení povrchových i podzemních vod</a:t>
            </a:r>
          </a:p>
        </p:txBody>
      </p:sp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2800"/>
              <a:t>Těžba energetických surovin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/>
              <a:t>Fosilní paliva:</a:t>
            </a:r>
          </a:p>
          <a:p>
            <a:pPr marL="228600" lvl="1" indent="0">
              <a:buNone/>
            </a:pPr>
            <a:r>
              <a:rPr lang="cs-CZ" sz="1900"/>
              <a:t>Uhelná řada: rašelina, lignit, hnědé uhlí, černé uhlí, antracit</a:t>
            </a:r>
          </a:p>
          <a:p>
            <a:pPr marL="228600" lvl="1" indent="0">
              <a:buNone/>
            </a:pPr>
            <a:r>
              <a:rPr lang="cs-CZ" sz="1900"/>
              <a:t>Živičná řada: ropa, roponosné písky, roponosné břidlice, zemní plyn, hydráty metanu, ozokerit, minerální vosky, asfalt</a:t>
            </a:r>
          </a:p>
          <a:p>
            <a:pPr marL="0" indent="0">
              <a:buNone/>
            </a:pPr>
            <a:r>
              <a:rPr lang="cs-CZ" sz="1900" b="1"/>
              <a:t>Radioaktivní suroviny:</a:t>
            </a:r>
          </a:p>
          <a:p>
            <a:pPr marL="228600" lvl="1" indent="0">
              <a:buNone/>
            </a:pPr>
            <a:r>
              <a:rPr lang="cs-CZ" sz="1900"/>
              <a:t>Uran, thorium, radium</a:t>
            </a:r>
          </a:p>
          <a:p>
            <a:endParaRPr lang="cs-CZ" sz="190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D2851D7F-3CD3-4C1E-A092-D81A533D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321768"/>
            <a:ext cx="6250769" cy="205359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EEB8EBB-4B82-48D9-AB76-7CADB2D33F78}"/>
              </a:ext>
            </a:extLst>
          </p:cNvPr>
          <p:cNvSpPr/>
          <p:nvPr/>
        </p:nvSpPr>
        <p:spPr>
          <a:xfrm>
            <a:off x="5371484" y="4374460"/>
            <a:ext cx="70580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Pramen: Sestaveno podle Der Fischer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Weltalmanach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93, Frankfurt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Main</a:t>
            </a: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1992.</a:t>
            </a:r>
            <a:endParaRPr lang="cs-CZ" altLang="cs-CZ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Poznámka: x) Především energie mořského dmutí, geotermické zdroje, sluneční energie (příp. energie větru), o nichž se předpokládá, že k r. 2000 budou mít reálný ekonomický význam.</a:t>
            </a: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cs-CZ" altLang="cs-CZ" sz="4000">
                <a:solidFill>
                  <a:srgbClr val="FFFFFF"/>
                </a:solidFill>
              </a:rPr>
              <a:t>Černé uhlí</a:t>
            </a:r>
            <a:endParaRPr lang="cs-CZ" sz="4000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6DDAC24-01F6-4230-89ED-AB6B93AC4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20632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08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Černé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987826"/>
            <a:ext cx="7606619" cy="4492487"/>
          </a:xfrm>
        </p:spPr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err="1"/>
              <a:t>posl</a:t>
            </a:r>
            <a:r>
              <a:rPr lang="cs-CZ" dirty="0"/>
              <a:t>. desetiletích – teritoriální restrukturalizace</a:t>
            </a:r>
          </a:p>
          <a:p>
            <a:r>
              <a:rPr lang="cs-CZ" dirty="0"/>
              <a:t>Státy Z Evropy (Francie, Belgie, V. Británie, Německo, ČR, Polsko …) ustupují od těžby a zavírají doly &lt;- zvyšování ceny práce na </a:t>
            </a:r>
            <a:r>
              <a:rPr lang="cs-CZ" dirty="0" err="1"/>
              <a:t>evr</a:t>
            </a:r>
            <a:r>
              <a:rPr lang="cs-CZ" dirty="0"/>
              <a:t>. trzích a snižování cen dovozců</a:t>
            </a:r>
          </a:p>
          <a:p>
            <a:r>
              <a:rPr lang="cs-CZ" dirty="0"/>
              <a:t>Rusko, Kazachstán, USA, Kanada – po poklesu v 90. letech mírný nárůst</a:t>
            </a:r>
          </a:p>
          <a:p>
            <a:r>
              <a:rPr lang="cs-CZ" dirty="0"/>
              <a:t>Největší nárůst – Čína, Indie, Austrálie, Indonésie, JAR, Kolumbie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26041E7-3D03-4995-A417-C5ECBD47C3D5}"/>
              </a:ext>
            </a:extLst>
          </p:cNvPr>
          <p:cNvSpPr txBox="1"/>
          <p:nvPr/>
        </p:nvSpPr>
        <p:spPr>
          <a:xfrm>
            <a:off x="5353879" y="0"/>
            <a:ext cx="6838121" cy="175432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Hl. oblasti těžby:</a:t>
            </a:r>
          </a:p>
          <a:p>
            <a:r>
              <a:rPr lang="cs-CZ" dirty="0"/>
              <a:t>SV Číny						SV Indie</a:t>
            </a:r>
          </a:p>
          <a:p>
            <a:r>
              <a:rPr lang="cs-CZ" dirty="0"/>
              <a:t>Pánev Newcastle v Austrálie		Apalačské pohoří a SV USA</a:t>
            </a:r>
          </a:p>
          <a:p>
            <a:r>
              <a:rPr lang="cs-CZ" dirty="0"/>
              <a:t>JAR – </a:t>
            </a:r>
            <a:r>
              <a:rPr lang="cs-CZ" dirty="0" err="1"/>
              <a:t>Transvaal</a:t>
            </a:r>
            <a:r>
              <a:rPr lang="cs-CZ" dirty="0"/>
              <a:t> (Johannesburg)	Německo – Porúří a Sársko</a:t>
            </a:r>
          </a:p>
          <a:p>
            <a:r>
              <a:rPr lang="cs-CZ" dirty="0"/>
              <a:t>Hornoslezská pánev v Polsku		Kuzbas</a:t>
            </a:r>
          </a:p>
          <a:p>
            <a:r>
              <a:rPr lang="cs-CZ" dirty="0"/>
              <a:t>Rusko – Pečorská, Lenská,		Ukrajina – Donbas </a:t>
            </a:r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C77B-0C99-48C5-A4D6-F68C7217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Černé uhlí v ČR</a:t>
            </a:r>
          </a:p>
        </p:txBody>
      </p:sp>
      <p:pic>
        <p:nvPicPr>
          <p:cNvPr id="4" name="Zástupný symbol pro obsah 3" descr="tezba_uhli_graf.jpg">
            <a:extLst>
              <a:ext uri="{FF2B5EF4-FFF2-40B4-BE49-F238E27FC236}">
                <a16:creationId xmlns:a16="http://schemas.microsoft.com/office/drawing/2014/main" id="{F646B5F4-26B5-4678-B3B2-D6F91FE5D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892300"/>
            <a:ext cx="5175250" cy="4216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img11.gif">
            <a:extLst>
              <a:ext uri="{FF2B5EF4-FFF2-40B4-BE49-F238E27FC236}">
                <a16:creationId xmlns:a16="http://schemas.microsoft.com/office/drawing/2014/main" id="{28D2E995-B84A-40DE-8C21-77D82DA8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892300"/>
            <a:ext cx="5183188" cy="3125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FA156284-CB8D-4519-B7C2-3500BC5F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0" y="5100638"/>
            <a:ext cx="5183188" cy="10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img12.gif">
            <a:extLst>
              <a:ext uri="{FF2B5EF4-FFF2-40B4-BE49-F238E27FC236}">
                <a16:creationId xmlns:a16="http://schemas.microsoft.com/office/drawing/2014/main" id="{3F8A6030-1C15-4C19-9D12-E7677F5B445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0" y="3055776"/>
            <a:ext cx="4409995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2585FA10-C902-410A-B686-B69106FB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8" y="1562367"/>
            <a:ext cx="4671595" cy="64403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Hnědé uhlí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Energetická surovina, těžba objemově menší než ČU, povrchové doly</a:t>
            </a:r>
          </a:p>
          <a:p>
            <a:pPr marL="228600" lvl="1" indent="0">
              <a:buNone/>
            </a:pPr>
            <a:r>
              <a:rPr lang="cs-CZ" dirty="0">
                <a:solidFill>
                  <a:srgbClr val="FFFFFF"/>
                </a:solidFill>
              </a:rPr>
              <a:t>Max. světové těžby v r. 1989, v 90. l. – snížení</a:t>
            </a: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Těžba důležitá ve státech, kde je jedinou surovinou – balkánské země – Řecko, Srbsko, Bulharsko, Makedonie, </a:t>
            </a:r>
            <a:r>
              <a:rPr lang="cs-CZ" dirty="0" err="1">
                <a:solidFill>
                  <a:srgbClr val="FFFFFF"/>
                </a:solidFill>
              </a:rPr>
              <a:t>BiH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DFC612-7DE8-419C-8440-AB0899CF4EB1}"/>
              </a:ext>
            </a:extLst>
          </p:cNvPr>
          <p:cNvSpPr txBox="1"/>
          <p:nvPr/>
        </p:nvSpPr>
        <p:spPr>
          <a:xfrm>
            <a:off x="7277742" y="5247486"/>
            <a:ext cx="3538331" cy="1200329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Největší producent Německo, 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další: USA, Rusko, Austrálie, 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ČR (v první 10)</a:t>
            </a:r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41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58387E-BACC-4927-9755-8B1DDB36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5277-1FAD-4298-BCB0-8B40BD02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500"/>
              <a:t>Výskyt v pórovitých horninách mezi nepropustnými vrstvami, cca 85 % z písčitých a 15 % z vápencových vrstev</a:t>
            </a:r>
          </a:p>
          <a:p>
            <a:pPr marL="0" indent="0">
              <a:buNone/>
            </a:pPr>
            <a:r>
              <a:rPr lang="cs-CZ" sz="1500"/>
              <a:t>Těžba pomocí vrtů – obtížná – </a:t>
            </a:r>
            <a:r>
              <a:rPr lang="cs-CZ" sz="1500" err="1"/>
              <a:t>prům</a:t>
            </a:r>
            <a:r>
              <a:rPr lang="cs-CZ" sz="1500"/>
              <a:t>. výtěžnost cca 35 % (zbytek nevytěžen), začátek v 2. pol. 19. stol. – Rusko a USA</a:t>
            </a:r>
          </a:p>
          <a:p>
            <a:pPr marL="0" indent="0">
              <a:buNone/>
            </a:pPr>
            <a:r>
              <a:rPr lang="cs-CZ" sz="1500"/>
              <a:t>Po r. 1900 nárůst těžby – vyšší využití motorů (auta, letadla) během 1. sv. v., 2. sv. v.</a:t>
            </a:r>
          </a:p>
          <a:p>
            <a:pPr marL="0" indent="0">
              <a:buNone/>
            </a:pPr>
            <a:r>
              <a:rPr lang="cs-CZ" sz="1500"/>
              <a:t>V současnosti hl. energetický zdroj a široké využití v chemickém průmyslu</a:t>
            </a:r>
          </a:p>
          <a:p>
            <a:pPr marL="0" indent="0">
              <a:buNone/>
            </a:pPr>
            <a:r>
              <a:rPr lang="cs-CZ" sz="1500"/>
              <a:t>Vliv těžby na mezinárodní vztahy – rozvojové země bohaté na ropu začaly vyvíjet politický tlak skrze OPEC (*1960, Bagdád)</a:t>
            </a:r>
          </a:p>
          <a:p>
            <a:r>
              <a:rPr lang="cs-CZ" sz="1500"/>
              <a:t>V současné době 12 států – Alžírsko, Angola, Indonésie, Irák, Írán, Kuvajt, Libye, Nigerie, Katar, Saudská Arábie, 	SAE, Venezuela – sídlo ve Vídni</a:t>
            </a:r>
          </a:p>
          <a:p>
            <a:r>
              <a:rPr lang="cs-CZ" sz="1500"/>
              <a:t>Kartel určující objem a cenu exportované ropy pomocí těžebních kvót</a:t>
            </a:r>
          </a:p>
          <a:p>
            <a:r>
              <a:rPr lang="cs-CZ" sz="1500"/>
              <a:t>V 70. letech – kontrola ropného průmyslu státy Středního východu, snaha o zajištění většího vlivu rozvojových 	zemí na světových záležitostech – problémy pro země dovážející ropu – nedostatek paliva na světových trzích</a:t>
            </a:r>
          </a:p>
          <a:p>
            <a:r>
              <a:rPr lang="cs-CZ" sz="1500"/>
              <a:t>Od 80. let – rozvinuté země hledají nová naleziště, zavádění úsporných opatření, snižování spotřeby ropy („3. průmyslová revoluce“) =&gt; opětovný pokles cen ropy, který nastal znovu v 90. letech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92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1804</Words>
  <Application>Microsoft Office PowerPoint</Application>
  <PresentationFormat>Širokoúhlá obrazovka</PresentationFormat>
  <Paragraphs>193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8. PŘEDNÁŠKA: TĚŽEBNÍ A ENERGETICKÝ PRŮMYSL</vt:lpstr>
      <vt:lpstr>Těžba nerostných surovin</vt:lpstr>
      <vt:lpstr>Těžba nerostných surovin Současnost</vt:lpstr>
      <vt:lpstr>Těžba energetických surovin</vt:lpstr>
      <vt:lpstr>Černé uhlí</vt:lpstr>
      <vt:lpstr>Černé uhlí</vt:lpstr>
      <vt:lpstr>Černé uhlí v ČR</vt:lpstr>
      <vt:lpstr>Hnědé uhlí</vt:lpstr>
      <vt:lpstr>Ropa</vt:lpstr>
      <vt:lpstr>Ropa</vt:lpstr>
      <vt:lpstr>Zemní plyn</vt:lpstr>
      <vt:lpstr>Uran</vt:lpstr>
      <vt:lpstr>Výroba elektrické energie</vt:lpstr>
      <vt:lpstr>Prezentace aplikace PowerPoint</vt:lpstr>
      <vt:lpstr>Jaderná energetika</vt:lpstr>
      <vt:lpstr>Alternativní zdroje energie</vt:lpstr>
      <vt:lpstr>Hydroelektrárny Fotovoltaika</vt:lpstr>
      <vt:lpstr>Prezentace aplikace PowerPoint</vt:lpstr>
      <vt:lpstr>Těžba rudných surovin   železná ruda</vt:lpstr>
      <vt:lpstr> Měď</vt:lpstr>
      <vt:lpstr>Bauxit</vt:lpstr>
      <vt:lpstr>Nikl</vt:lpstr>
      <vt:lpstr>DRAHÉ KOVY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PŘEDNÁŠKA: TĚŽEBNÍ, HUTNICKÝ A ENERGETICKÝ PRŮMYSL</dc:title>
  <dc:creator>Geoadmin</dc:creator>
  <cp:lastModifiedBy>Geoadmin</cp:lastModifiedBy>
  <cp:revision>2</cp:revision>
  <dcterms:created xsi:type="dcterms:W3CDTF">2020-01-31T16:42:32Z</dcterms:created>
  <dcterms:modified xsi:type="dcterms:W3CDTF">2020-01-31T16:45:15Z</dcterms:modified>
</cp:coreProperties>
</file>