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86" r:id="rId6"/>
    <p:sldId id="287" r:id="rId7"/>
    <p:sldId id="262" r:id="rId8"/>
    <p:sldId id="263" r:id="rId9"/>
    <p:sldId id="267" r:id="rId10"/>
    <p:sldId id="288" r:id="rId11"/>
    <p:sldId id="289" r:id="rId12"/>
    <p:sldId id="290" r:id="rId13"/>
    <p:sldId id="291" r:id="rId14"/>
    <p:sldId id="268" r:id="rId15"/>
    <p:sldId id="292" r:id="rId16"/>
    <p:sldId id="276" r:id="rId17"/>
    <p:sldId id="277" r:id="rId18"/>
    <p:sldId id="258" r:id="rId19"/>
    <p:sldId id="278" r:id="rId20"/>
    <p:sldId id="279" r:id="rId21"/>
    <p:sldId id="257" r:id="rId22"/>
    <p:sldId id="293" r:id="rId23"/>
    <p:sldId id="282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21.png"/><Relationship Id="rId6" Type="http://schemas.openxmlformats.org/officeDocument/2006/relationships/image" Target="../media/image14.sv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34.png"/><Relationship Id="rId6" Type="http://schemas.openxmlformats.org/officeDocument/2006/relationships/image" Target="../media/image31.svg"/><Relationship Id="rId5" Type="http://schemas.openxmlformats.org/officeDocument/2006/relationships/image" Target="../media/image36.png"/><Relationship Id="rId4" Type="http://schemas.openxmlformats.org/officeDocument/2006/relationships/image" Target="../media/image2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49.png"/><Relationship Id="rId6" Type="http://schemas.openxmlformats.org/officeDocument/2006/relationships/image" Target="../media/image42.sv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F6E2D-7D2C-4831-843B-4EDD69EFB71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6FB4B71-645B-4643-AAF7-6C7D67603F23}">
      <dgm:prSet/>
      <dgm:spPr/>
      <dgm:t>
        <a:bodyPr/>
        <a:lstStyle/>
        <a:p>
          <a:r>
            <a:rPr lang="cs-CZ"/>
            <a:t>JV pobřeží Číny		SZ Indie</a:t>
          </a:r>
          <a:endParaRPr lang="en-US"/>
        </a:p>
      </dgm:t>
    </dgm:pt>
    <dgm:pt modelId="{2B6CA54C-FA09-4B09-8EC3-95EE7E2A60DC}" type="parTrans" cxnId="{9E011C63-D953-45CF-A3E1-FC9EE0B9D3FF}">
      <dgm:prSet/>
      <dgm:spPr/>
      <dgm:t>
        <a:bodyPr/>
        <a:lstStyle/>
        <a:p>
          <a:endParaRPr lang="en-US"/>
        </a:p>
      </dgm:t>
    </dgm:pt>
    <dgm:pt modelId="{C923CBCD-8232-42C5-8388-C7BF7600EFE4}" type="sibTrans" cxnId="{9E011C63-D953-45CF-A3E1-FC9EE0B9D3FF}">
      <dgm:prSet/>
      <dgm:spPr/>
      <dgm:t>
        <a:bodyPr/>
        <a:lstStyle/>
        <a:p>
          <a:endParaRPr lang="en-US"/>
        </a:p>
      </dgm:t>
    </dgm:pt>
    <dgm:pt modelId="{7E1390A1-050D-4B33-934C-7A38817FB9D5}">
      <dgm:prSet/>
      <dgm:spPr/>
      <dgm:t>
        <a:bodyPr/>
        <a:lstStyle/>
        <a:p>
          <a:r>
            <a:rPr lang="cs-CZ"/>
            <a:t>J Korea			Tchaj-wan</a:t>
          </a:r>
          <a:endParaRPr lang="en-US"/>
        </a:p>
      </dgm:t>
    </dgm:pt>
    <dgm:pt modelId="{0B2E7F8F-18A4-4A89-B5DF-0EC8690A74C7}" type="parTrans" cxnId="{B3FA76EA-FD6C-460C-AF65-9CF18C115A90}">
      <dgm:prSet/>
      <dgm:spPr/>
      <dgm:t>
        <a:bodyPr/>
        <a:lstStyle/>
        <a:p>
          <a:endParaRPr lang="en-US"/>
        </a:p>
      </dgm:t>
    </dgm:pt>
    <dgm:pt modelId="{A3AC3065-FC7F-4266-A704-AD38DED30B1A}" type="sibTrans" cxnId="{B3FA76EA-FD6C-460C-AF65-9CF18C115A90}">
      <dgm:prSet/>
      <dgm:spPr/>
      <dgm:t>
        <a:bodyPr/>
        <a:lstStyle/>
        <a:p>
          <a:endParaRPr lang="en-US"/>
        </a:p>
      </dgm:t>
    </dgm:pt>
    <dgm:pt modelId="{4656E0C2-504E-4A78-B48F-D1521D8D3D56}">
      <dgm:prSet/>
      <dgm:spPr/>
      <dgm:t>
        <a:bodyPr/>
        <a:lstStyle/>
        <a:p>
          <a:r>
            <a:rPr lang="cs-CZ"/>
            <a:t>Stř. Rusko (Jaroslav)	S Itálie</a:t>
          </a:r>
          <a:endParaRPr lang="en-US"/>
        </a:p>
      </dgm:t>
    </dgm:pt>
    <dgm:pt modelId="{806BAD6C-3867-4D03-9835-1FDACD22598C}" type="parTrans" cxnId="{ECF713EF-8AE6-4FC5-8092-46C209999D12}">
      <dgm:prSet/>
      <dgm:spPr/>
      <dgm:t>
        <a:bodyPr/>
        <a:lstStyle/>
        <a:p>
          <a:endParaRPr lang="en-US"/>
        </a:p>
      </dgm:t>
    </dgm:pt>
    <dgm:pt modelId="{B8AC39E0-D789-45AE-AD43-615DF07C5630}" type="sibTrans" cxnId="{ECF713EF-8AE6-4FC5-8092-46C209999D12}">
      <dgm:prSet/>
      <dgm:spPr/>
      <dgm:t>
        <a:bodyPr/>
        <a:lstStyle/>
        <a:p>
          <a:endParaRPr lang="en-US"/>
        </a:p>
      </dgm:t>
    </dgm:pt>
    <dgm:pt modelId="{00E38F9B-D21D-45BE-848D-2FA65C8525CC}">
      <dgm:prSet/>
      <dgm:spPr/>
      <dgm:t>
        <a:bodyPr/>
        <a:lstStyle/>
        <a:p>
          <a:r>
            <a:rPr lang="cs-CZ"/>
            <a:t>Stř. Anglie		Stř. Polsko</a:t>
          </a:r>
          <a:endParaRPr lang="en-US"/>
        </a:p>
      </dgm:t>
    </dgm:pt>
    <dgm:pt modelId="{FF715492-C61D-4645-A575-0BA3FF61E450}" type="parTrans" cxnId="{A7597EA5-A42A-427D-9843-1A027C3EA756}">
      <dgm:prSet/>
      <dgm:spPr/>
      <dgm:t>
        <a:bodyPr/>
        <a:lstStyle/>
        <a:p>
          <a:endParaRPr lang="en-US"/>
        </a:p>
      </dgm:t>
    </dgm:pt>
    <dgm:pt modelId="{B8F019E9-EF50-489C-9176-005018E425AF}" type="sibTrans" cxnId="{A7597EA5-A42A-427D-9843-1A027C3EA756}">
      <dgm:prSet/>
      <dgm:spPr/>
      <dgm:t>
        <a:bodyPr/>
        <a:lstStyle/>
        <a:p>
          <a:endParaRPr lang="en-US"/>
        </a:p>
      </dgm:t>
    </dgm:pt>
    <dgm:pt modelId="{B61C4366-67CC-47A3-82E4-25EA829F8A4F}">
      <dgm:prSet/>
      <dgm:spPr/>
      <dgm:t>
        <a:bodyPr/>
        <a:lstStyle/>
        <a:p>
          <a:r>
            <a:rPr lang="cs-CZ"/>
            <a:t>Porúří			JV USA</a:t>
          </a:r>
          <a:endParaRPr lang="en-US"/>
        </a:p>
      </dgm:t>
    </dgm:pt>
    <dgm:pt modelId="{EF64B2E0-4130-4745-8B7E-4AABD06D01D3}" type="parTrans" cxnId="{49226441-AC2C-4BFE-B932-EEE1D18B976A}">
      <dgm:prSet/>
      <dgm:spPr/>
      <dgm:t>
        <a:bodyPr/>
        <a:lstStyle/>
        <a:p>
          <a:endParaRPr lang="en-US"/>
        </a:p>
      </dgm:t>
    </dgm:pt>
    <dgm:pt modelId="{C6DB0E51-D6FF-408B-91C6-5EDB84B73540}" type="sibTrans" cxnId="{49226441-AC2C-4BFE-B932-EEE1D18B976A}">
      <dgm:prSet/>
      <dgm:spPr/>
      <dgm:t>
        <a:bodyPr/>
        <a:lstStyle/>
        <a:p>
          <a:endParaRPr lang="en-US"/>
        </a:p>
      </dgm:t>
    </dgm:pt>
    <dgm:pt modelId="{B6DEF2E6-5ED7-480A-978E-F49D3BE3B906}">
      <dgm:prSet/>
      <dgm:spPr/>
      <dgm:t>
        <a:bodyPr/>
        <a:lstStyle/>
        <a:p>
          <a:r>
            <a:rPr lang="cs-CZ"/>
            <a:t>Japonsko</a:t>
          </a:r>
          <a:endParaRPr lang="en-US"/>
        </a:p>
      </dgm:t>
    </dgm:pt>
    <dgm:pt modelId="{39C98CB8-0DBE-4517-A108-3F5668AAE134}" type="parTrans" cxnId="{712423C2-6F50-452D-883F-16EBAF41FC28}">
      <dgm:prSet/>
      <dgm:spPr/>
      <dgm:t>
        <a:bodyPr/>
        <a:lstStyle/>
        <a:p>
          <a:endParaRPr lang="en-US"/>
        </a:p>
      </dgm:t>
    </dgm:pt>
    <dgm:pt modelId="{E6B7C78D-5F3B-47AF-B6E6-C62BC933BA04}" type="sibTrans" cxnId="{712423C2-6F50-452D-883F-16EBAF41FC28}">
      <dgm:prSet/>
      <dgm:spPr/>
      <dgm:t>
        <a:bodyPr/>
        <a:lstStyle/>
        <a:p>
          <a:endParaRPr lang="en-US"/>
        </a:p>
      </dgm:t>
    </dgm:pt>
    <dgm:pt modelId="{6792315A-6DCF-4B6D-BDD5-189F44C09E0E}" type="pres">
      <dgm:prSet presAssocID="{59BF6E2D-7D2C-4831-843B-4EDD69EFB715}" presName="root" presStyleCnt="0">
        <dgm:presLayoutVars>
          <dgm:dir/>
          <dgm:resizeHandles val="exact"/>
        </dgm:presLayoutVars>
      </dgm:prSet>
      <dgm:spPr/>
    </dgm:pt>
    <dgm:pt modelId="{6614DE06-BF1C-4113-A614-AE72CE61C2EF}" type="pres">
      <dgm:prSet presAssocID="{16FB4B71-645B-4643-AAF7-6C7D67603F23}" presName="compNode" presStyleCnt="0"/>
      <dgm:spPr/>
    </dgm:pt>
    <dgm:pt modelId="{688D7217-7D87-48DF-AFFE-73DB3EFD66BA}" type="pres">
      <dgm:prSet presAssocID="{16FB4B71-645B-4643-AAF7-6C7D67603F23}" presName="bgRect" presStyleLbl="bgShp" presStyleIdx="0" presStyleCnt="6"/>
      <dgm:spPr/>
    </dgm:pt>
    <dgm:pt modelId="{300E91CF-7144-4245-975A-D5444072C11F}" type="pres">
      <dgm:prSet presAssocID="{16FB4B71-645B-4643-AAF7-6C7D67603F2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4CB74E6A-4945-47F7-93B2-9BFA5B60C4BD}" type="pres">
      <dgm:prSet presAssocID="{16FB4B71-645B-4643-AAF7-6C7D67603F23}" presName="spaceRect" presStyleCnt="0"/>
      <dgm:spPr/>
    </dgm:pt>
    <dgm:pt modelId="{39616076-0941-4020-A219-E072F03544D2}" type="pres">
      <dgm:prSet presAssocID="{16FB4B71-645B-4643-AAF7-6C7D67603F23}" presName="parTx" presStyleLbl="revTx" presStyleIdx="0" presStyleCnt="6">
        <dgm:presLayoutVars>
          <dgm:chMax val="0"/>
          <dgm:chPref val="0"/>
        </dgm:presLayoutVars>
      </dgm:prSet>
      <dgm:spPr/>
    </dgm:pt>
    <dgm:pt modelId="{1A8C4FBF-5F58-457F-8AAD-BBB6AC3E5F0A}" type="pres">
      <dgm:prSet presAssocID="{C923CBCD-8232-42C5-8388-C7BF7600EFE4}" presName="sibTrans" presStyleCnt="0"/>
      <dgm:spPr/>
    </dgm:pt>
    <dgm:pt modelId="{CF97D6F6-F081-4D50-B227-A6FA9498009C}" type="pres">
      <dgm:prSet presAssocID="{7E1390A1-050D-4B33-934C-7A38817FB9D5}" presName="compNode" presStyleCnt="0"/>
      <dgm:spPr/>
    </dgm:pt>
    <dgm:pt modelId="{70ADD1D6-6D40-48BB-8545-13E593922D29}" type="pres">
      <dgm:prSet presAssocID="{7E1390A1-050D-4B33-934C-7A38817FB9D5}" presName="bgRect" presStyleLbl="bgShp" presStyleIdx="1" presStyleCnt="6"/>
      <dgm:spPr/>
    </dgm:pt>
    <dgm:pt modelId="{864A8E6E-82B0-45B6-A9D0-76B78611A737}" type="pres">
      <dgm:prSet presAssocID="{7E1390A1-050D-4B33-934C-7A38817FB9D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6D4DC3F5-82CC-48CE-B999-FEA3702B48CF}" type="pres">
      <dgm:prSet presAssocID="{7E1390A1-050D-4B33-934C-7A38817FB9D5}" presName="spaceRect" presStyleCnt="0"/>
      <dgm:spPr/>
    </dgm:pt>
    <dgm:pt modelId="{E7551D51-EE08-4CFC-A45F-21373FAC1E9B}" type="pres">
      <dgm:prSet presAssocID="{7E1390A1-050D-4B33-934C-7A38817FB9D5}" presName="parTx" presStyleLbl="revTx" presStyleIdx="1" presStyleCnt="6">
        <dgm:presLayoutVars>
          <dgm:chMax val="0"/>
          <dgm:chPref val="0"/>
        </dgm:presLayoutVars>
      </dgm:prSet>
      <dgm:spPr/>
    </dgm:pt>
    <dgm:pt modelId="{EE42D24E-94E0-42E3-A710-CB28A96ED498}" type="pres">
      <dgm:prSet presAssocID="{A3AC3065-FC7F-4266-A704-AD38DED30B1A}" presName="sibTrans" presStyleCnt="0"/>
      <dgm:spPr/>
    </dgm:pt>
    <dgm:pt modelId="{47C5D639-DFE2-408F-85E1-C75E53E83DD2}" type="pres">
      <dgm:prSet presAssocID="{4656E0C2-504E-4A78-B48F-D1521D8D3D56}" presName="compNode" presStyleCnt="0"/>
      <dgm:spPr/>
    </dgm:pt>
    <dgm:pt modelId="{36F5653B-0393-4AA3-A5D6-1FCD24D9753C}" type="pres">
      <dgm:prSet presAssocID="{4656E0C2-504E-4A78-B48F-D1521D8D3D56}" presName="bgRect" presStyleLbl="bgShp" presStyleIdx="2" presStyleCnt="6"/>
      <dgm:spPr/>
    </dgm:pt>
    <dgm:pt modelId="{769D14C3-5C46-4D3B-9540-AF84769C1C87}" type="pres">
      <dgm:prSet presAssocID="{4656E0C2-504E-4A78-B48F-D1521D8D3D5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7240BA7A-3392-41CE-A8D2-04079A8D3FAA}" type="pres">
      <dgm:prSet presAssocID="{4656E0C2-504E-4A78-B48F-D1521D8D3D56}" presName="spaceRect" presStyleCnt="0"/>
      <dgm:spPr/>
    </dgm:pt>
    <dgm:pt modelId="{C8AF423E-3741-4A17-B0D5-C3F5665809C3}" type="pres">
      <dgm:prSet presAssocID="{4656E0C2-504E-4A78-B48F-D1521D8D3D56}" presName="parTx" presStyleLbl="revTx" presStyleIdx="2" presStyleCnt="6">
        <dgm:presLayoutVars>
          <dgm:chMax val="0"/>
          <dgm:chPref val="0"/>
        </dgm:presLayoutVars>
      </dgm:prSet>
      <dgm:spPr/>
    </dgm:pt>
    <dgm:pt modelId="{6DA4456A-B0E3-43AF-A04A-452B4CC6E6CC}" type="pres">
      <dgm:prSet presAssocID="{B8AC39E0-D789-45AE-AD43-615DF07C5630}" presName="sibTrans" presStyleCnt="0"/>
      <dgm:spPr/>
    </dgm:pt>
    <dgm:pt modelId="{F26DF744-3B1C-4A03-8008-7BDC256CAF0A}" type="pres">
      <dgm:prSet presAssocID="{00E38F9B-D21D-45BE-848D-2FA65C8525CC}" presName="compNode" presStyleCnt="0"/>
      <dgm:spPr/>
    </dgm:pt>
    <dgm:pt modelId="{08C8CED6-B506-4A9A-9C1C-C94258575009}" type="pres">
      <dgm:prSet presAssocID="{00E38F9B-D21D-45BE-848D-2FA65C8525CC}" presName="bgRect" presStyleLbl="bgShp" presStyleIdx="3" presStyleCnt="6"/>
      <dgm:spPr/>
    </dgm:pt>
    <dgm:pt modelId="{E6BAC47E-E1CA-443D-A58A-51BBBCFAD312}" type="pres">
      <dgm:prSet presAssocID="{00E38F9B-D21D-45BE-848D-2FA65C8525C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"/>
        </a:ext>
      </dgm:extLst>
    </dgm:pt>
    <dgm:pt modelId="{AC48FA21-D9F8-484B-B422-D9DBB360BB6A}" type="pres">
      <dgm:prSet presAssocID="{00E38F9B-D21D-45BE-848D-2FA65C8525CC}" presName="spaceRect" presStyleCnt="0"/>
      <dgm:spPr/>
    </dgm:pt>
    <dgm:pt modelId="{9A548BB8-6981-4C99-B149-7B8C9732BB84}" type="pres">
      <dgm:prSet presAssocID="{00E38F9B-D21D-45BE-848D-2FA65C8525CC}" presName="parTx" presStyleLbl="revTx" presStyleIdx="3" presStyleCnt="6">
        <dgm:presLayoutVars>
          <dgm:chMax val="0"/>
          <dgm:chPref val="0"/>
        </dgm:presLayoutVars>
      </dgm:prSet>
      <dgm:spPr/>
    </dgm:pt>
    <dgm:pt modelId="{D9609B54-82A5-4E39-9CE0-C677AF672F82}" type="pres">
      <dgm:prSet presAssocID="{B8F019E9-EF50-489C-9176-005018E425AF}" presName="sibTrans" presStyleCnt="0"/>
      <dgm:spPr/>
    </dgm:pt>
    <dgm:pt modelId="{7EC12148-8C32-4785-A76C-EDF95279B1A5}" type="pres">
      <dgm:prSet presAssocID="{B61C4366-67CC-47A3-82E4-25EA829F8A4F}" presName="compNode" presStyleCnt="0"/>
      <dgm:spPr/>
    </dgm:pt>
    <dgm:pt modelId="{9BB00372-BF6B-49C0-9B67-C6F2350330DB}" type="pres">
      <dgm:prSet presAssocID="{B61C4366-67CC-47A3-82E4-25EA829F8A4F}" presName="bgRect" presStyleLbl="bgShp" presStyleIdx="4" presStyleCnt="6"/>
      <dgm:spPr/>
    </dgm:pt>
    <dgm:pt modelId="{E5F6460D-022E-4DE9-85FA-B6C8698E3D3C}" type="pres">
      <dgm:prSet presAssocID="{B61C4366-67CC-47A3-82E4-25EA829F8A4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85B871D-C083-4E43-BC8A-B831558A0667}" type="pres">
      <dgm:prSet presAssocID="{B61C4366-67CC-47A3-82E4-25EA829F8A4F}" presName="spaceRect" presStyleCnt="0"/>
      <dgm:spPr/>
    </dgm:pt>
    <dgm:pt modelId="{BE867E94-4392-4716-960B-E9B19F438CE0}" type="pres">
      <dgm:prSet presAssocID="{B61C4366-67CC-47A3-82E4-25EA829F8A4F}" presName="parTx" presStyleLbl="revTx" presStyleIdx="4" presStyleCnt="6">
        <dgm:presLayoutVars>
          <dgm:chMax val="0"/>
          <dgm:chPref val="0"/>
        </dgm:presLayoutVars>
      </dgm:prSet>
      <dgm:spPr/>
    </dgm:pt>
    <dgm:pt modelId="{C284B5FD-3DC6-461D-9D3F-FC11CB71EA1C}" type="pres">
      <dgm:prSet presAssocID="{C6DB0E51-D6FF-408B-91C6-5EDB84B73540}" presName="sibTrans" presStyleCnt="0"/>
      <dgm:spPr/>
    </dgm:pt>
    <dgm:pt modelId="{4A701D81-CED6-466D-B9EC-2853B271D720}" type="pres">
      <dgm:prSet presAssocID="{B6DEF2E6-5ED7-480A-978E-F49D3BE3B906}" presName="compNode" presStyleCnt="0"/>
      <dgm:spPr/>
    </dgm:pt>
    <dgm:pt modelId="{BED04553-7D85-4C25-BAD8-50142B367546}" type="pres">
      <dgm:prSet presAssocID="{B6DEF2E6-5ED7-480A-978E-F49D3BE3B906}" presName="bgRect" presStyleLbl="bgShp" presStyleIdx="5" presStyleCnt="6"/>
      <dgm:spPr/>
    </dgm:pt>
    <dgm:pt modelId="{58032074-20FC-496E-82D1-AC60338631BD}" type="pres">
      <dgm:prSet presAssocID="{B6DEF2E6-5ED7-480A-978E-F49D3BE3B90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48FDB74B-6EC3-454C-822E-D92E802283F8}" type="pres">
      <dgm:prSet presAssocID="{B6DEF2E6-5ED7-480A-978E-F49D3BE3B906}" presName="spaceRect" presStyleCnt="0"/>
      <dgm:spPr/>
    </dgm:pt>
    <dgm:pt modelId="{630D272D-EC84-4686-9217-F22488FBB1DF}" type="pres">
      <dgm:prSet presAssocID="{B6DEF2E6-5ED7-480A-978E-F49D3BE3B90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68AFB06-3A9F-4449-A741-4027BF210E6F}" type="presOf" srcId="{00E38F9B-D21D-45BE-848D-2FA65C8525CC}" destId="{9A548BB8-6981-4C99-B149-7B8C9732BB84}" srcOrd="0" destOrd="0" presId="urn:microsoft.com/office/officeart/2018/2/layout/IconVerticalSolidList"/>
    <dgm:cxn modelId="{D18F0810-746F-4FF2-9E27-C0ED680D58DE}" type="presOf" srcId="{B61C4366-67CC-47A3-82E4-25EA829F8A4F}" destId="{BE867E94-4392-4716-960B-E9B19F438CE0}" srcOrd="0" destOrd="0" presId="urn:microsoft.com/office/officeart/2018/2/layout/IconVerticalSolidList"/>
    <dgm:cxn modelId="{49226441-AC2C-4BFE-B932-EEE1D18B976A}" srcId="{59BF6E2D-7D2C-4831-843B-4EDD69EFB715}" destId="{B61C4366-67CC-47A3-82E4-25EA829F8A4F}" srcOrd="4" destOrd="0" parTransId="{EF64B2E0-4130-4745-8B7E-4AABD06D01D3}" sibTransId="{C6DB0E51-D6FF-408B-91C6-5EDB84B73540}"/>
    <dgm:cxn modelId="{9E011C63-D953-45CF-A3E1-FC9EE0B9D3FF}" srcId="{59BF6E2D-7D2C-4831-843B-4EDD69EFB715}" destId="{16FB4B71-645B-4643-AAF7-6C7D67603F23}" srcOrd="0" destOrd="0" parTransId="{2B6CA54C-FA09-4B09-8EC3-95EE7E2A60DC}" sibTransId="{C923CBCD-8232-42C5-8388-C7BF7600EFE4}"/>
    <dgm:cxn modelId="{0378FB4B-873C-4A01-931F-8C3BF929C6E6}" type="presOf" srcId="{16FB4B71-645B-4643-AAF7-6C7D67603F23}" destId="{39616076-0941-4020-A219-E072F03544D2}" srcOrd="0" destOrd="0" presId="urn:microsoft.com/office/officeart/2018/2/layout/IconVerticalSolidList"/>
    <dgm:cxn modelId="{A7DE8C6E-AD57-4EE0-A7EA-61C1D053413C}" type="presOf" srcId="{59BF6E2D-7D2C-4831-843B-4EDD69EFB715}" destId="{6792315A-6DCF-4B6D-BDD5-189F44C09E0E}" srcOrd="0" destOrd="0" presId="urn:microsoft.com/office/officeart/2018/2/layout/IconVerticalSolidList"/>
    <dgm:cxn modelId="{A7597EA5-A42A-427D-9843-1A027C3EA756}" srcId="{59BF6E2D-7D2C-4831-843B-4EDD69EFB715}" destId="{00E38F9B-D21D-45BE-848D-2FA65C8525CC}" srcOrd="3" destOrd="0" parTransId="{FF715492-C61D-4645-A575-0BA3FF61E450}" sibTransId="{B8F019E9-EF50-489C-9176-005018E425AF}"/>
    <dgm:cxn modelId="{B94402AD-102A-4360-B848-CC314892FE35}" type="presOf" srcId="{B6DEF2E6-5ED7-480A-978E-F49D3BE3B906}" destId="{630D272D-EC84-4686-9217-F22488FBB1DF}" srcOrd="0" destOrd="0" presId="urn:microsoft.com/office/officeart/2018/2/layout/IconVerticalSolidList"/>
    <dgm:cxn modelId="{712423C2-6F50-452D-883F-16EBAF41FC28}" srcId="{59BF6E2D-7D2C-4831-843B-4EDD69EFB715}" destId="{B6DEF2E6-5ED7-480A-978E-F49D3BE3B906}" srcOrd="5" destOrd="0" parTransId="{39C98CB8-0DBE-4517-A108-3F5668AAE134}" sibTransId="{E6B7C78D-5F3B-47AF-B6E6-C62BC933BA04}"/>
    <dgm:cxn modelId="{DCAD01DD-7C05-4819-8F04-F807B468A5E0}" type="presOf" srcId="{7E1390A1-050D-4B33-934C-7A38817FB9D5}" destId="{E7551D51-EE08-4CFC-A45F-21373FAC1E9B}" srcOrd="0" destOrd="0" presId="urn:microsoft.com/office/officeart/2018/2/layout/IconVerticalSolidList"/>
    <dgm:cxn modelId="{F437FCDF-4055-41AB-9123-91558AC4139C}" type="presOf" srcId="{4656E0C2-504E-4A78-B48F-D1521D8D3D56}" destId="{C8AF423E-3741-4A17-B0D5-C3F5665809C3}" srcOrd="0" destOrd="0" presId="urn:microsoft.com/office/officeart/2018/2/layout/IconVerticalSolidList"/>
    <dgm:cxn modelId="{B3FA76EA-FD6C-460C-AF65-9CF18C115A90}" srcId="{59BF6E2D-7D2C-4831-843B-4EDD69EFB715}" destId="{7E1390A1-050D-4B33-934C-7A38817FB9D5}" srcOrd="1" destOrd="0" parTransId="{0B2E7F8F-18A4-4A89-B5DF-0EC8690A74C7}" sibTransId="{A3AC3065-FC7F-4266-A704-AD38DED30B1A}"/>
    <dgm:cxn modelId="{ECF713EF-8AE6-4FC5-8092-46C209999D12}" srcId="{59BF6E2D-7D2C-4831-843B-4EDD69EFB715}" destId="{4656E0C2-504E-4A78-B48F-D1521D8D3D56}" srcOrd="2" destOrd="0" parTransId="{806BAD6C-3867-4D03-9835-1FDACD22598C}" sibTransId="{B8AC39E0-D789-45AE-AD43-615DF07C5630}"/>
    <dgm:cxn modelId="{2D978F80-E418-44C9-BF39-5F3C9EC275A3}" type="presParOf" srcId="{6792315A-6DCF-4B6D-BDD5-189F44C09E0E}" destId="{6614DE06-BF1C-4113-A614-AE72CE61C2EF}" srcOrd="0" destOrd="0" presId="urn:microsoft.com/office/officeart/2018/2/layout/IconVerticalSolidList"/>
    <dgm:cxn modelId="{2F308C86-7AD1-4368-8FE5-8528E170B6B3}" type="presParOf" srcId="{6614DE06-BF1C-4113-A614-AE72CE61C2EF}" destId="{688D7217-7D87-48DF-AFFE-73DB3EFD66BA}" srcOrd="0" destOrd="0" presId="urn:microsoft.com/office/officeart/2018/2/layout/IconVerticalSolidList"/>
    <dgm:cxn modelId="{5340E093-7B4E-485F-9298-44D672C85880}" type="presParOf" srcId="{6614DE06-BF1C-4113-A614-AE72CE61C2EF}" destId="{300E91CF-7144-4245-975A-D5444072C11F}" srcOrd="1" destOrd="0" presId="urn:microsoft.com/office/officeart/2018/2/layout/IconVerticalSolidList"/>
    <dgm:cxn modelId="{D2DEE489-FC54-428F-9B15-60B98E958CD3}" type="presParOf" srcId="{6614DE06-BF1C-4113-A614-AE72CE61C2EF}" destId="{4CB74E6A-4945-47F7-93B2-9BFA5B60C4BD}" srcOrd="2" destOrd="0" presId="urn:microsoft.com/office/officeart/2018/2/layout/IconVerticalSolidList"/>
    <dgm:cxn modelId="{806EF996-8143-40D2-8ED4-A13EB51E3CCE}" type="presParOf" srcId="{6614DE06-BF1C-4113-A614-AE72CE61C2EF}" destId="{39616076-0941-4020-A219-E072F03544D2}" srcOrd="3" destOrd="0" presId="urn:microsoft.com/office/officeart/2018/2/layout/IconVerticalSolidList"/>
    <dgm:cxn modelId="{709AB9EC-9727-4804-9716-5A9A7DFD54A9}" type="presParOf" srcId="{6792315A-6DCF-4B6D-BDD5-189F44C09E0E}" destId="{1A8C4FBF-5F58-457F-8AAD-BBB6AC3E5F0A}" srcOrd="1" destOrd="0" presId="urn:microsoft.com/office/officeart/2018/2/layout/IconVerticalSolidList"/>
    <dgm:cxn modelId="{6C27E44A-B5BB-4D34-B015-FE62B91D395E}" type="presParOf" srcId="{6792315A-6DCF-4B6D-BDD5-189F44C09E0E}" destId="{CF97D6F6-F081-4D50-B227-A6FA9498009C}" srcOrd="2" destOrd="0" presId="urn:microsoft.com/office/officeart/2018/2/layout/IconVerticalSolidList"/>
    <dgm:cxn modelId="{FDA01208-08C7-4C2C-A3F6-E801583AB08A}" type="presParOf" srcId="{CF97D6F6-F081-4D50-B227-A6FA9498009C}" destId="{70ADD1D6-6D40-48BB-8545-13E593922D29}" srcOrd="0" destOrd="0" presId="urn:microsoft.com/office/officeart/2018/2/layout/IconVerticalSolidList"/>
    <dgm:cxn modelId="{6370336A-D022-4768-B7AB-9FDA2C08C7DE}" type="presParOf" srcId="{CF97D6F6-F081-4D50-B227-A6FA9498009C}" destId="{864A8E6E-82B0-45B6-A9D0-76B78611A737}" srcOrd="1" destOrd="0" presId="urn:microsoft.com/office/officeart/2018/2/layout/IconVerticalSolidList"/>
    <dgm:cxn modelId="{1CBE3B80-F41A-467C-8D6A-B4DB16A4928D}" type="presParOf" srcId="{CF97D6F6-F081-4D50-B227-A6FA9498009C}" destId="{6D4DC3F5-82CC-48CE-B999-FEA3702B48CF}" srcOrd="2" destOrd="0" presId="urn:microsoft.com/office/officeart/2018/2/layout/IconVerticalSolidList"/>
    <dgm:cxn modelId="{D466A0EE-4DE9-45D6-9F80-C7FE2725B360}" type="presParOf" srcId="{CF97D6F6-F081-4D50-B227-A6FA9498009C}" destId="{E7551D51-EE08-4CFC-A45F-21373FAC1E9B}" srcOrd="3" destOrd="0" presId="urn:microsoft.com/office/officeart/2018/2/layout/IconVerticalSolidList"/>
    <dgm:cxn modelId="{4E20717B-96EA-4C2A-B924-6458CA333D51}" type="presParOf" srcId="{6792315A-6DCF-4B6D-BDD5-189F44C09E0E}" destId="{EE42D24E-94E0-42E3-A710-CB28A96ED498}" srcOrd="3" destOrd="0" presId="urn:microsoft.com/office/officeart/2018/2/layout/IconVerticalSolidList"/>
    <dgm:cxn modelId="{5B0CB1F4-DA43-4F29-8483-17635F99DB33}" type="presParOf" srcId="{6792315A-6DCF-4B6D-BDD5-189F44C09E0E}" destId="{47C5D639-DFE2-408F-85E1-C75E53E83DD2}" srcOrd="4" destOrd="0" presId="urn:microsoft.com/office/officeart/2018/2/layout/IconVerticalSolidList"/>
    <dgm:cxn modelId="{2D12D137-53C3-4325-996A-17CC29F12972}" type="presParOf" srcId="{47C5D639-DFE2-408F-85E1-C75E53E83DD2}" destId="{36F5653B-0393-4AA3-A5D6-1FCD24D9753C}" srcOrd="0" destOrd="0" presId="urn:microsoft.com/office/officeart/2018/2/layout/IconVerticalSolidList"/>
    <dgm:cxn modelId="{EBD0F08D-772F-424C-9B9E-1EB4A5136A26}" type="presParOf" srcId="{47C5D639-DFE2-408F-85E1-C75E53E83DD2}" destId="{769D14C3-5C46-4D3B-9540-AF84769C1C87}" srcOrd="1" destOrd="0" presId="urn:microsoft.com/office/officeart/2018/2/layout/IconVerticalSolidList"/>
    <dgm:cxn modelId="{FCA53537-5C04-409D-95CE-48E8C6120562}" type="presParOf" srcId="{47C5D639-DFE2-408F-85E1-C75E53E83DD2}" destId="{7240BA7A-3392-41CE-A8D2-04079A8D3FAA}" srcOrd="2" destOrd="0" presId="urn:microsoft.com/office/officeart/2018/2/layout/IconVerticalSolidList"/>
    <dgm:cxn modelId="{248DAC81-E458-4C24-AA32-6084665184CA}" type="presParOf" srcId="{47C5D639-DFE2-408F-85E1-C75E53E83DD2}" destId="{C8AF423E-3741-4A17-B0D5-C3F5665809C3}" srcOrd="3" destOrd="0" presId="urn:microsoft.com/office/officeart/2018/2/layout/IconVerticalSolidList"/>
    <dgm:cxn modelId="{F42343CF-8627-4A44-A095-6DE942798A8A}" type="presParOf" srcId="{6792315A-6DCF-4B6D-BDD5-189F44C09E0E}" destId="{6DA4456A-B0E3-43AF-A04A-452B4CC6E6CC}" srcOrd="5" destOrd="0" presId="urn:microsoft.com/office/officeart/2018/2/layout/IconVerticalSolidList"/>
    <dgm:cxn modelId="{385A388F-E9D9-458F-ABDD-AAE02C788405}" type="presParOf" srcId="{6792315A-6DCF-4B6D-BDD5-189F44C09E0E}" destId="{F26DF744-3B1C-4A03-8008-7BDC256CAF0A}" srcOrd="6" destOrd="0" presId="urn:microsoft.com/office/officeart/2018/2/layout/IconVerticalSolidList"/>
    <dgm:cxn modelId="{44C9052B-6409-461E-A09A-738BA613362E}" type="presParOf" srcId="{F26DF744-3B1C-4A03-8008-7BDC256CAF0A}" destId="{08C8CED6-B506-4A9A-9C1C-C94258575009}" srcOrd="0" destOrd="0" presId="urn:microsoft.com/office/officeart/2018/2/layout/IconVerticalSolidList"/>
    <dgm:cxn modelId="{8F88B3A0-451E-4A19-99A2-155C8806E917}" type="presParOf" srcId="{F26DF744-3B1C-4A03-8008-7BDC256CAF0A}" destId="{E6BAC47E-E1CA-443D-A58A-51BBBCFAD312}" srcOrd="1" destOrd="0" presId="urn:microsoft.com/office/officeart/2018/2/layout/IconVerticalSolidList"/>
    <dgm:cxn modelId="{51F44EFE-A21B-4290-B020-2FA005CC7478}" type="presParOf" srcId="{F26DF744-3B1C-4A03-8008-7BDC256CAF0A}" destId="{AC48FA21-D9F8-484B-B422-D9DBB360BB6A}" srcOrd="2" destOrd="0" presId="urn:microsoft.com/office/officeart/2018/2/layout/IconVerticalSolidList"/>
    <dgm:cxn modelId="{DBEFC412-C2F1-4361-9EF2-72287125A16B}" type="presParOf" srcId="{F26DF744-3B1C-4A03-8008-7BDC256CAF0A}" destId="{9A548BB8-6981-4C99-B149-7B8C9732BB84}" srcOrd="3" destOrd="0" presId="urn:microsoft.com/office/officeart/2018/2/layout/IconVerticalSolidList"/>
    <dgm:cxn modelId="{9D77B687-E206-4605-894B-C488D99FCD7D}" type="presParOf" srcId="{6792315A-6DCF-4B6D-BDD5-189F44C09E0E}" destId="{D9609B54-82A5-4E39-9CE0-C677AF672F82}" srcOrd="7" destOrd="0" presId="urn:microsoft.com/office/officeart/2018/2/layout/IconVerticalSolidList"/>
    <dgm:cxn modelId="{96365D01-9D3F-4FA4-890B-519A1EC75467}" type="presParOf" srcId="{6792315A-6DCF-4B6D-BDD5-189F44C09E0E}" destId="{7EC12148-8C32-4785-A76C-EDF95279B1A5}" srcOrd="8" destOrd="0" presId="urn:microsoft.com/office/officeart/2018/2/layout/IconVerticalSolidList"/>
    <dgm:cxn modelId="{FF6058E8-4178-43CE-BD38-98AC555F456C}" type="presParOf" srcId="{7EC12148-8C32-4785-A76C-EDF95279B1A5}" destId="{9BB00372-BF6B-49C0-9B67-C6F2350330DB}" srcOrd="0" destOrd="0" presId="urn:microsoft.com/office/officeart/2018/2/layout/IconVerticalSolidList"/>
    <dgm:cxn modelId="{A1A7A7AA-6273-43C2-9193-7B8D76804A16}" type="presParOf" srcId="{7EC12148-8C32-4785-A76C-EDF95279B1A5}" destId="{E5F6460D-022E-4DE9-85FA-B6C8698E3D3C}" srcOrd="1" destOrd="0" presId="urn:microsoft.com/office/officeart/2018/2/layout/IconVerticalSolidList"/>
    <dgm:cxn modelId="{7D38CDE1-3982-493B-8650-ECF25CEDAA55}" type="presParOf" srcId="{7EC12148-8C32-4785-A76C-EDF95279B1A5}" destId="{D85B871D-C083-4E43-BC8A-B831558A0667}" srcOrd="2" destOrd="0" presId="urn:microsoft.com/office/officeart/2018/2/layout/IconVerticalSolidList"/>
    <dgm:cxn modelId="{69F0B79A-4F8C-4972-9F70-A26CC328E61F}" type="presParOf" srcId="{7EC12148-8C32-4785-A76C-EDF95279B1A5}" destId="{BE867E94-4392-4716-960B-E9B19F438CE0}" srcOrd="3" destOrd="0" presId="urn:microsoft.com/office/officeart/2018/2/layout/IconVerticalSolidList"/>
    <dgm:cxn modelId="{89252C6A-FDE6-459A-B97C-764693A89ED1}" type="presParOf" srcId="{6792315A-6DCF-4B6D-BDD5-189F44C09E0E}" destId="{C284B5FD-3DC6-461D-9D3F-FC11CB71EA1C}" srcOrd="9" destOrd="0" presId="urn:microsoft.com/office/officeart/2018/2/layout/IconVerticalSolidList"/>
    <dgm:cxn modelId="{1C02D397-A3E7-475E-AD80-4F2B37841EF0}" type="presParOf" srcId="{6792315A-6DCF-4B6D-BDD5-189F44C09E0E}" destId="{4A701D81-CED6-466D-B9EC-2853B271D720}" srcOrd="10" destOrd="0" presId="urn:microsoft.com/office/officeart/2018/2/layout/IconVerticalSolidList"/>
    <dgm:cxn modelId="{8ADD49CE-39C1-451F-9FF3-C2779652C6E7}" type="presParOf" srcId="{4A701D81-CED6-466D-B9EC-2853B271D720}" destId="{BED04553-7D85-4C25-BAD8-50142B367546}" srcOrd="0" destOrd="0" presId="urn:microsoft.com/office/officeart/2018/2/layout/IconVerticalSolidList"/>
    <dgm:cxn modelId="{6FE19CEC-D56D-4D0F-AD35-5C5055609B5E}" type="presParOf" srcId="{4A701D81-CED6-466D-B9EC-2853B271D720}" destId="{58032074-20FC-496E-82D1-AC60338631BD}" srcOrd="1" destOrd="0" presId="urn:microsoft.com/office/officeart/2018/2/layout/IconVerticalSolidList"/>
    <dgm:cxn modelId="{F491BAAE-3C2A-4DF3-8FD1-3D6935C4329F}" type="presParOf" srcId="{4A701D81-CED6-466D-B9EC-2853B271D720}" destId="{48FDB74B-6EC3-454C-822E-D92E802283F8}" srcOrd="2" destOrd="0" presId="urn:microsoft.com/office/officeart/2018/2/layout/IconVerticalSolidList"/>
    <dgm:cxn modelId="{53744F7E-7450-4DB3-BA62-F11EB4F20427}" type="presParOf" srcId="{4A701D81-CED6-466D-B9EC-2853B271D720}" destId="{630D272D-EC84-4686-9217-F22488FBB1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3FA564-CC38-411E-BB5E-F9E321A3880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6BF032D-CB8F-4627-8824-2A341437305A}">
      <dgm:prSet/>
      <dgm:spPr/>
      <dgm:t>
        <a:bodyPr/>
        <a:lstStyle/>
        <a:p>
          <a:r>
            <a:rPr lang="cs-CZ" b="1"/>
            <a:t>Průmysl cukrovarnický </a:t>
          </a:r>
          <a:endParaRPr lang="en-US"/>
        </a:p>
      </dgm:t>
    </dgm:pt>
    <dgm:pt modelId="{A5735D09-9B19-4B4A-99BF-C46A01950645}" type="parTrans" cxnId="{79CAC798-BF42-4252-9A1A-8FF6BAF5C88C}">
      <dgm:prSet/>
      <dgm:spPr/>
      <dgm:t>
        <a:bodyPr/>
        <a:lstStyle/>
        <a:p>
          <a:endParaRPr lang="en-US"/>
        </a:p>
      </dgm:t>
    </dgm:pt>
    <dgm:pt modelId="{26971D37-6053-40B4-BF27-193602292F7C}" type="sibTrans" cxnId="{79CAC798-BF42-4252-9A1A-8FF6BAF5C88C}">
      <dgm:prSet/>
      <dgm:spPr/>
      <dgm:t>
        <a:bodyPr/>
        <a:lstStyle/>
        <a:p>
          <a:endParaRPr lang="en-US"/>
        </a:p>
      </dgm:t>
    </dgm:pt>
    <dgm:pt modelId="{DBEEC560-1EDF-4CF5-82B0-52FB29186002}">
      <dgm:prSet/>
      <dgm:spPr/>
      <dgm:t>
        <a:bodyPr/>
        <a:lstStyle/>
        <a:p>
          <a:r>
            <a:rPr lang="cs-CZ"/>
            <a:t>zpracování objemných surovin, proto orientace do spotřebních oblastí</a:t>
          </a:r>
          <a:endParaRPr lang="en-US"/>
        </a:p>
      </dgm:t>
    </dgm:pt>
    <dgm:pt modelId="{3EB58DAC-A013-4B73-A08F-AA79DC9AE81E}" type="parTrans" cxnId="{B62AEA43-5DB6-4728-AE29-1429ED217AF3}">
      <dgm:prSet/>
      <dgm:spPr/>
      <dgm:t>
        <a:bodyPr/>
        <a:lstStyle/>
        <a:p>
          <a:endParaRPr lang="en-US"/>
        </a:p>
      </dgm:t>
    </dgm:pt>
    <dgm:pt modelId="{963AE01D-214C-4998-9102-3B64EA126C29}" type="sibTrans" cxnId="{B62AEA43-5DB6-4728-AE29-1429ED217AF3}">
      <dgm:prSet/>
      <dgm:spPr/>
      <dgm:t>
        <a:bodyPr/>
        <a:lstStyle/>
        <a:p>
          <a:endParaRPr lang="en-US"/>
        </a:p>
      </dgm:t>
    </dgm:pt>
    <dgm:pt modelId="{AC282655-CEDF-46DF-949C-C9733CD839CF}">
      <dgm:prSet/>
      <dgm:spPr/>
      <dgm:t>
        <a:bodyPr/>
        <a:lstStyle/>
        <a:p>
          <a:r>
            <a:rPr lang="cs-CZ"/>
            <a:t>Zpracování ve 2 fázích: 1. výroba surového cukru, 2. konečná úprava (rafinace)</a:t>
          </a:r>
          <a:endParaRPr lang="en-US"/>
        </a:p>
      </dgm:t>
    </dgm:pt>
    <dgm:pt modelId="{53D02EF8-A1CE-4A4F-933C-3D9A08EBD8EC}" type="parTrans" cxnId="{A425DAEB-F775-4672-ADE8-F1C61735B5E7}">
      <dgm:prSet/>
      <dgm:spPr/>
      <dgm:t>
        <a:bodyPr/>
        <a:lstStyle/>
        <a:p>
          <a:endParaRPr lang="en-US"/>
        </a:p>
      </dgm:t>
    </dgm:pt>
    <dgm:pt modelId="{8A91D2F9-B867-44A5-AD29-4D7F7D982802}" type="sibTrans" cxnId="{A425DAEB-F775-4672-ADE8-F1C61735B5E7}">
      <dgm:prSet/>
      <dgm:spPr/>
      <dgm:t>
        <a:bodyPr/>
        <a:lstStyle/>
        <a:p>
          <a:endParaRPr lang="en-US"/>
        </a:p>
      </dgm:t>
    </dgm:pt>
    <dgm:pt modelId="{8F0BD98C-F920-42DB-B693-33992C4DB0BB}">
      <dgm:prSet/>
      <dgm:spPr/>
      <dgm:t>
        <a:bodyPr/>
        <a:lstStyle/>
        <a:p>
          <a:r>
            <a:rPr lang="cs-CZ" b="1"/>
            <a:t>Průmysl tukový</a:t>
          </a:r>
          <a:endParaRPr lang="en-US"/>
        </a:p>
      </dgm:t>
    </dgm:pt>
    <dgm:pt modelId="{1D67CE34-D45B-463A-86E4-215BE002DCE9}" type="parTrans" cxnId="{4BDD201E-5A6B-4018-BA26-9B66BDCC5B84}">
      <dgm:prSet/>
      <dgm:spPr/>
      <dgm:t>
        <a:bodyPr/>
        <a:lstStyle/>
        <a:p>
          <a:endParaRPr lang="en-US"/>
        </a:p>
      </dgm:t>
    </dgm:pt>
    <dgm:pt modelId="{E87FAEAD-991F-43D4-B452-BC8CACE3FAE6}" type="sibTrans" cxnId="{4BDD201E-5A6B-4018-BA26-9B66BDCC5B84}">
      <dgm:prSet/>
      <dgm:spPr/>
      <dgm:t>
        <a:bodyPr/>
        <a:lstStyle/>
        <a:p>
          <a:endParaRPr lang="en-US"/>
        </a:p>
      </dgm:t>
    </dgm:pt>
    <dgm:pt modelId="{122813F9-6BC7-4C01-9F8F-A2F55C2B1BD4}">
      <dgm:prSet/>
      <dgm:spPr/>
      <dgm:t>
        <a:bodyPr/>
        <a:lstStyle/>
        <a:p>
          <a:r>
            <a:rPr lang="cs-CZ"/>
            <a:t>Nejsoustředěnější v celém potravinářství</a:t>
          </a:r>
          <a:endParaRPr lang="en-US"/>
        </a:p>
      </dgm:t>
    </dgm:pt>
    <dgm:pt modelId="{3AEF4D44-C346-4CB4-9A3A-219DE3E50632}" type="parTrans" cxnId="{4FB681F6-CD44-4BC5-ACA8-7E85FF55D58F}">
      <dgm:prSet/>
      <dgm:spPr/>
      <dgm:t>
        <a:bodyPr/>
        <a:lstStyle/>
        <a:p>
          <a:endParaRPr lang="en-US"/>
        </a:p>
      </dgm:t>
    </dgm:pt>
    <dgm:pt modelId="{CBCF385F-58E0-4726-AFB0-6A6BDB874A93}" type="sibTrans" cxnId="{4FB681F6-CD44-4BC5-ACA8-7E85FF55D58F}">
      <dgm:prSet/>
      <dgm:spPr/>
      <dgm:t>
        <a:bodyPr/>
        <a:lstStyle/>
        <a:p>
          <a:endParaRPr lang="en-US"/>
        </a:p>
      </dgm:t>
    </dgm:pt>
    <dgm:pt modelId="{09048C9F-A508-4ECA-B4A0-2349B566F129}">
      <dgm:prSet/>
      <dgm:spPr/>
      <dgm:t>
        <a:bodyPr/>
        <a:lstStyle/>
        <a:p>
          <a:r>
            <a:rPr lang="cs-CZ"/>
            <a:t>Spotřeba rozložena nerovnoměrně – vysoká v nejbohatších, hosp. vyspělých zemích</a:t>
          </a:r>
          <a:endParaRPr lang="en-US"/>
        </a:p>
      </dgm:t>
    </dgm:pt>
    <dgm:pt modelId="{B4F38C9E-2F72-4D51-BDBB-2D8558D3739E}" type="parTrans" cxnId="{6AFCB1AC-E142-4975-B8F3-478732C54C69}">
      <dgm:prSet/>
      <dgm:spPr/>
      <dgm:t>
        <a:bodyPr/>
        <a:lstStyle/>
        <a:p>
          <a:endParaRPr lang="en-US"/>
        </a:p>
      </dgm:t>
    </dgm:pt>
    <dgm:pt modelId="{15D748CF-13D1-435E-9101-DFFD84FADE34}" type="sibTrans" cxnId="{6AFCB1AC-E142-4975-B8F3-478732C54C69}">
      <dgm:prSet/>
      <dgm:spPr/>
      <dgm:t>
        <a:bodyPr/>
        <a:lstStyle/>
        <a:p>
          <a:endParaRPr lang="en-US"/>
        </a:p>
      </dgm:t>
    </dgm:pt>
    <dgm:pt modelId="{5A89A108-281E-4DD6-B41F-D27DE9336CE0}">
      <dgm:prSet/>
      <dgm:spPr/>
      <dgm:t>
        <a:bodyPr/>
        <a:lstStyle/>
        <a:p>
          <a:r>
            <a:rPr lang="cs-CZ"/>
            <a:t>Výroba umělých tuků se neustále zvyšuje</a:t>
          </a:r>
          <a:endParaRPr lang="en-US"/>
        </a:p>
      </dgm:t>
    </dgm:pt>
    <dgm:pt modelId="{B15A6F4F-4DFC-4A8C-945C-582B788EC6F5}" type="parTrans" cxnId="{EC0358D0-E553-47F8-9F3A-B7D915B50FB0}">
      <dgm:prSet/>
      <dgm:spPr/>
      <dgm:t>
        <a:bodyPr/>
        <a:lstStyle/>
        <a:p>
          <a:endParaRPr lang="en-US"/>
        </a:p>
      </dgm:t>
    </dgm:pt>
    <dgm:pt modelId="{3ADAA8F5-B6A5-470F-8C50-43FC6902A3B0}" type="sibTrans" cxnId="{EC0358D0-E553-47F8-9F3A-B7D915B50FB0}">
      <dgm:prSet/>
      <dgm:spPr/>
      <dgm:t>
        <a:bodyPr/>
        <a:lstStyle/>
        <a:p>
          <a:endParaRPr lang="en-US"/>
        </a:p>
      </dgm:t>
    </dgm:pt>
    <dgm:pt modelId="{9D16D540-B3C2-451A-9A7A-E9960B0A4E10}">
      <dgm:prSet/>
      <dgm:spPr/>
      <dgm:t>
        <a:bodyPr/>
        <a:lstStyle/>
        <a:p>
          <a:r>
            <a:rPr lang="cs-CZ" b="1"/>
            <a:t>Mlékárenský průmysl</a:t>
          </a:r>
          <a:endParaRPr lang="en-US"/>
        </a:p>
      </dgm:t>
    </dgm:pt>
    <dgm:pt modelId="{CA837F34-7B02-45C1-A60D-02034EC6EFC7}" type="parTrans" cxnId="{CA457FF2-5D9D-48BD-AE1D-D21CA9A9B7F9}">
      <dgm:prSet/>
      <dgm:spPr/>
      <dgm:t>
        <a:bodyPr/>
        <a:lstStyle/>
        <a:p>
          <a:endParaRPr lang="en-US"/>
        </a:p>
      </dgm:t>
    </dgm:pt>
    <dgm:pt modelId="{E3FC37C5-AA9C-4F67-B4F7-E28456273E7B}" type="sibTrans" cxnId="{CA457FF2-5D9D-48BD-AE1D-D21CA9A9B7F9}">
      <dgm:prSet/>
      <dgm:spPr/>
      <dgm:t>
        <a:bodyPr/>
        <a:lstStyle/>
        <a:p>
          <a:endParaRPr lang="en-US"/>
        </a:p>
      </dgm:t>
    </dgm:pt>
    <dgm:pt modelId="{C4DB04E0-656C-40F0-81C3-1CFB33E9DF6B}">
      <dgm:prSet/>
      <dgm:spPr/>
      <dgm:t>
        <a:bodyPr/>
        <a:lstStyle/>
        <a:p>
          <a:r>
            <a:rPr lang="cs-CZ"/>
            <a:t>Soustředění blízko chovatelských oblastí (omezené možnosti transportu mléka) a v nich v centrech spotřeby</a:t>
          </a:r>
          <a:endParaRPr lang="en-US"/>
        </a:p>
      </dgm:t>
    </dgm:pt>
    <dgm:pt modelId="{576CEB55-57E9-4C81-8ECF-FCE2ACAC10FB}" type="parTrans" cxnId="{F984AF0B-3BF6-4987-A92E-B1B321949A6E}">
      <dgm:prSet/>
      <dgm:spPr/>
      <dgm:t>
        <a:bodyPr/>
        <a:lstStyle/>
        <a:p>
          <a:endParaRPr lang="en-US"/>
        </a:p>
      </dgm:t>
    </dgm:pt>
    <dgm:pt modelId="{3FB25EDA-3B44-49A2-BC7F-B6FEE416A1F7}" type="sibTrans" cxnId="{F984AF0B-3BF6-4987-A92E-B1B321949A6E}">
      <dgm:prSet/>
      <dgm:spPr/>
      <dgm:t>
        <a:bodyPr/>
        <a:lstStyle/>
        <a:p>
          <a:endParaRPr lang="en-US"/>
        </a:p>
      </dgm:t>
    </dgm:pt>
    <dgm:pt modelId="{5600A7EA-7A96-4BE5-8EBC-461DD59951E6}">
      <dgm:prSet/>
      <dgm:spPr/>
      <dgm:t>
        <a:bodyPr/>
        <a:lstStyle/>
        <a:p>
          <a:r>
            <a:rPr lang="cs-CZ" b="1"/>
            <a:t>Masný průmysl</a:t>
          </a:r>
          <a:endParaRPr lang="en-US"/>
        </a:p>
      </dgm:t>
    </dgm:pt>
    <dgm:pt modelId="{4D2E8CF6-C2C1-40A2-B3FA-ECC4C02DEBC5}" type="parTrans" cxnId="{65033DBF-83F4-4326-B1AD-0881D1ADB411}">
      <dgm:prSet/>
      <dgm:spPr/>
      <dgm:t>
        <a:bodyPr/>
        <a:lstStyle/>
        <a:p>
          <a:endParaRPr lang="en-US"/>
        </a:p>
      </dgm:t>
    </dgm:pt>
    <dgm:pt modelId="{EB06CED1-FD3B-4137-B1C6-F2590AEA3D5D}" type="sibTrans" cxnId="{65033DBF-83F4-4326-B1AD-0881D1ADB411}">
      <dgm:prSet/>
      <dgm:spPr/>
      <dgm:t>
        <a:bodyPr/>
        <a:lstStyle/>
        <a:p>
          <a:endParaRPr lang="en-US"/>
        </a:p>
      </dgm:t>
    </dgm:pt>
    <dgm:pt modelId="{E486ED23-3513-4F7A-9163-1FEC9B1B8658}">
      <dgm:prSet/>
      <dgm:spPr/>
      <dgm:t>
        <a:bodyPr/>
        <a:lstStyle/>
        <a:p>
          <a:r>
            <a:rPr lang="cs-CZ"/>
            <a:t>Zpracování masa na uzeniny, konzervy apod.</a:t>
          </a:r>
          <a:endParaRPr lang="en-US"/>
        </a:p>
      </dgm:t>
    </dgm:pt>
    <dgm:pt modelId="{1EA25445-860B-4C60-9101-DDD2E5524130}" type="parTrans" cxnId="{A2F57AC7-5EF0-476E-8C9F-9C1CD6BCCF12}">
      <dgm:prSet/>
      <dgm:spPr/>
      <dgm:t>
        <a:bodyPr/>
        <a:lstStyle/>
        <a:p>
          <a:endParaRPr lang="en-US"/>
        </a:p>
      </dgm:t>
    </dgm:pt>
    <dgm:pt modelId="{4D0B8503-1191-40BC-B068-36B5590504BF}" type="sibTrans" cxnId="{A2F57AC7-5EF0-476E-8C9F-9C1CD6BCCF12}">
      <dgm:prSet/>
      <dgm:spPr/>
      <dgm:t>
        <a:bodyPr/>
        <a:lstStyle/>
        <a:p>
          <a:endParaRPr lang="en-US"/>
        </a:p>
      </dgm:t>
    </dgm:pt>
    <dgm:pt modelId="{424E15D1-1E19-4214-9CCA-CAD183DFC8F9}">
      <dgm:prSet/>
      <dgm:spPr/>
      <dgm:t>
        <a:bodyPr/>
        <a:lstStyle/>
        <a:p>
          <a:r>
            <a:rPr lang="cs-CZ"/>
            <a:t>Značná číst se konzervuje v mrazírnách</a:t>
          </a:r>
          <a:endParaRPr lang="en-US"/>
        </a:p>
      </dgm:t>
    </dgm:pt>
    <dgm:pt modelId="{F88E704D-6A8C-45FF-8D93-881570694C40}" type="parTrans" cxnId="{9858BF1A-FF6A-445F-9762-3B4AF19B49F4}">
      <dgm:prSet/>
      <dgm:spPr/>
      <dgm:t>
        <a:bodyPr/>
        <a:lstStyle/>
        <a:p>
          <a:endParaRPr lang="en-US"/>
        </a:p>
      </dgm:t>
    </dgm:pt>
    <dgm:pt modelId="{C2028E77-F4FD-4A1C-BE87-56054DD9ABF8}" type="sibTrans" cxnId="{9858BF1A-FF6A-445F-9762-3B4AF19B49F4}">
      <dgm:prSet/>
      <dgm:spPr/>
      <dgm:t>
        <a:bodyPr/>
        <a:lstStyle/>
        <a:p>
          <a:endParaRPr lang="en-US"/>
        </a:p>
      </dgm:t>
    </dgm:pt>
    <dgm:pt modelId="{553ACB80-25B1-424E-A973-E8E7F2A4DD7C}">
      <dgm:prSet/>
      <dgm:spPr/>
      <dgm:t>
        <a:bodyPr/>
        <a:lstStyle/>
        <a:p>
          <a:r>
            <a:rPr lang="cs-CZ"/>
            <a:t>Lokalizace v oblastech s možností zásobování masem</a:t>
          </a:r>
          <a:endParaRPr lang="en-US"/>
        </a:p>
      </dgm:t>
    </dgm:pt>
    <dgm:pt modelId="{DFFA67B9-812B-4038-BC7E-331F2F99BE40}" type="parTrans" cxnId="{E3411211-CA3A-4254-900D-4B484244A86C}">
      <dgm:prSet/>
      <dgm:spPr/>
      <dgm:t>
        <a:bodyPr/>
        <a:lstStyle/>
        <a:p>
          <a:endParaRPr lang="en-US"/>
        </a:p>
      </dgm:t>
    </dgm:pt>
    <dgm:pt modelId="{AF56BF14-F95E-42B2-8D01-C07F800DD3D9}" type="sibTrans" cxnId="{E3411211-CA3A-4254-900D-4B484244A86C}">
      <dgm:prSet/>
      <dgm:spPr/>
      <dgm:t>
        <a:bodyPr/>
        <a:lstStyle/>
        <a:p>
          <a:endParaRPr lang="en-US"/>
        </a:p>
      </dgm:t>
    </dgm:pt>
    <dgm:pt modelId="{04929E7F-1E7B-4EFA-B940-C71171D3373C}" type="pres">
      <dgm:prSet presAssocID="{1D3FA564-CC38-411E-BB5E-F9E321A38805}" presName="root" presStyleCnt="0">
        <dgm:presLayoutVars>
          <dgm:dir/>
          <dgm:resizeHandles val="exact"/>
        </dgm:presLayoutVars>
      </dgm:prSet>
      <dgm:spPr/>
    </dgm:pt>
    <dgm:pt modelId="{0816D6F5-0AED-4615-9E43-30A7ED48E6E1}" type="pres">
      <dgm:prSet presAssocID="{16BF032D-CB8F-4627-8824-2A341437305A}" presName="compNode" presStyleCnt="0"/>
      <dgm:spPr/>
    </dgm:pt>
    <dgm:pt modelId="{B06BEB9F-2545-4802-B659-9770AAB76255}" type="pres">
      <dgm:prSet presAssocID="{16BF032D-CB8F-4627-8824-2A341437305A}" presName="bgRect" presStyleLbl="bgShp" presStyleIdx="0" presStyleCnt="4"/>
      <dgm:spPr/>
    </dgm:pt>
    <dgm:pt modelId="{1E3EFACF-92D4-489A-9111-BFA7A0737543}" type="pres">
      <dgm:prSet presAssocID="{16BF032D-CB8F-4627-8824-2A341437305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ufacturing"/>
        </a:ext>
      </dgm:extLst>
    </dgm:pt>
    <dgm:pt modelId="{1048F0D8-95AB-4E50-BC03-E8D8BAC6A084}" type="pres">
      <dgm:prSet presAssocID="{16BF032D-CB8F-4627-8824-2A341437305A}" presName="spaceRect" presStyleCnt="0"/>
      <dgm:spPr/>
    </dgm:pt>
    <dgm:pt modelId="{E637ADB2-3C71-4444-8F4D-BEC2AFCFB37E}" type="pres">
      <dgm:prSet presAssocID="{16BF032D-CB8F-4627-8824-2A341437305A}" presName="parTx" presStyleLbl="revTx" presStyleIdx="0" presStyleCnt="8">
        <dgm:presLayoutVars>
          <dgm:chMax val="0"/>
          <dgm:chPref val="0"/>
        </dgm:presLayoutVars>
      </dgm:prSet>
      <dgm:spPr/>
    </dgm:pt>
    <dgm:pt modelId="{F82869CE-7930-4865-B17E-5E677BEF6DE7}" type="pres">
      <dgm:prSet presAssocID="{16BF032D-CB8F-4627-8824-2A341437305A}" presName="desTx" presStyleLbl="revTx" presStyleIdx="1" presStyleCnt="8">
        <dgm:presLayoutVars/>
      </dgm:prSet>
      <dgm:spPr/>
    </dgm:pt>
    <dgm:pt modelId="{F94BBA1E-8B0F-4DBF-9F27-AD22A3A7D647}" type="pres">
      <dgm:prSet presAssocID="{26971D37-6053-40B4-BF27-193602292F7C}" presName="sibTrans" presStyleCnt="0"/>
      <dgm:spPr/>
    </dgm:pt>
    <dgm:pt modelId="{4DAAE9D5-22BD-41B6-AF25-FE5AD19730FD}" type="pres">
      <dgm:prSet presAssocID="{8F0BD98C-F920-42DB-B693-33992C4DB0BB}" presName="compNode" presStyleCnt="0"/>
      <dgm:spPr/>
    </dgm:pt>
    <dgm:pt modelId="{688157B3-E245-4C9D-B073-F3A69A84EBF3}" type="pres">
      <dgm:prSet presAssocID="{8F0BD98C-F920-42DB-B693-33992C4DB0BB}" presName="bgRect" presStyleLbl="bgShp" presStyleIdx="1" presStyleCnt="4"/>
      <dgm:spPr/>
    </dgm:pt>
    <dgm:pt modelId="{F3418C53-F58E-4E14-9368-1CDF9CCCBF51}" type="pres">
      <dgm:prSet presAssocID="{8F0BD98C-F920-42DB-B693-33992C4DB0B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port"/>
        </a:ext>
      </dgm:extLst>
    </dgm:pt>
    <dgm:pt modelId="{866A37B3-D0DB-4EAC-BD96-D26EEC80EA3B}" type="pres">
      <dgm:prSet presAssocID="{8F0BD98C-F920-42DB-B693-33992C4DB0BB}" presName="spaceRect" presStyleCnt="0"/>
      <dgm:spPr/>
    </dgm:pt>
    <dgm:pt modelId="{73026570-0946-409A-813D-93350674337C}" type="pres">
      <dgm:prSet presAssocID="{8F0BD98C-F920-42DB-B693-33992C4DB0BB}" presName="parTx" presStyleLbl="revTx" presStyleIdx="2" presStyleCnt="8">
        <dgm:presLayoutVars>
          <dgm:chMax val="0"/>
          <dgm:chPref val="0"/>
        </dgm:presLayoutVars>
      </dgm:prSet>
      <dgm:spPr/>
    </dgm:pt>
    <dgm:pt modelId="{CB82B731-F965-4B5C-AF4D-8A00B4C96DAA}" type="pres">
      <dgm:prSet presAssocID="{8F0BD98C-F920-42DB-B693-33992C4DB0BB}" presName="desTx" presStyleLbl="revTx" presStyleIdx="3" presStyleCnt="8">
        <dgm:presLayoutVars/>
      </dgm:prSet>
      <dgm:spPr/>
    </dgm:pt>
    <dgm:pt modelId="{314892F2-76A8-4BE5-87E3-F942E91A0229}" type="pres">
      <dgm:prSet presAssocID="{E87FAEAD-991F-43D4-B452-BC8CACE3FAE6}" presName="sibTrans" presStyleCnt="0"/>
      <dgm:spPr/>
    </dgm:pt>
    <dgm:pt modelId="{B4C075FC-011F-46E6-84FD-952F9888A1A1}" type="pres">
      <dgm:prSet presAssocID="{9D16D540-B3C2-451A-9A7A-E9960B0A4E10}" presName="compNode" presStyleCnt="0"/>
      <dgm:spPr/>
    </dgm:pt>
    <dgm:pt modelId="{078786F7-91B6-477F-A26C-A9F3D3F0D2E2}" type="pres">
      <dgm:prSet presAssocID="{9D16D540-B3C2-451A-9A7A-E9960B0A4E10}" presName="bgRect" presStyleLbl="bgShp" presStyleIdx="2" presStyleCnt="4"/>
      <dgm:spPr/>
    </dgm:pt>
    <dgm:pt modelId="{3C3B008A-CEEE-4579-AEB1-8649FE89CA2B}" type="pres">
      <dgm:prSet presAssocID="{9D16D540-B3C2-451A-9A7A-E9960B0A4E1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1DDA5E79-FAAE-49B9-8D35-13D5CC96BFD7}" type="pres">
      <dgm:prSet presAssocID="{9D16D540-B3C2-451A-9A7A-E9960B0A4E10}" presName="spaceRect" presStyleCnt="0"/>
      <dgm:spPr/>
    </dgm:pt>
    <dgm:pt modelId="{ED21EEB5-349E-4469-B611-018ADF8F12EE}" type="pres">
      <dgm:prSet presAssocID="{9D16D540-B3C2-451A-9A7A-E9960B0A4E10}" presName="parTx" presStyleLbl="revTx" presStyleIdx="4" presStyleCnt="8">
        <dgm:presLayoutVars>
          <dgm:chMax val="0"/>
          <dgm:chPref val="0"/>
        </dgm:presLayoutVars>
      </dgm:prSet>
      <dgm:spPr/>
    </dgm:pt>
    <dgm:pt modelId="{36A06835-913D-4B7E-98D7-DDDF812E28ED}" type="pres">
      <dgm:prSet presAssocID="{9D16D540-B3C2-451A-9A7A-E9960B0A4E10}" presName="desTx" presStyleLbl="revTx" presStyleIdx="5" presStyleCnt="8">
        <dgm:presLayoutVars/>
      </dgm:prSet>
      <dgm:spPr/>
    </dgm:pt>
    <dgm:pt modelId="{EB6965AF-0AA1-405A-86B8-E3F670C22C4F}" type="pres">
      <dgm:prSet presAssocID="{E3FC37C5-AA9C-4F67-B4F7-E28456273E7B}" presName="sibTrans" presStyleCnt="0"/>
      <dgm:spPr/>
    </dgm:pt>
    <dgm:pt modelId="{94C9DA95-CCCD-449A-B93E-AFE0924C0946}" type="pres">
      <dgm:prSet presAssocID="{5600A7EA-7A96-4BE5-8EBC-461DD59951E6}" presName="compNode" presStyleCnt="0"/>
      <dgm:spPr/>
    </dgm:pt>
    <dgm:pt modelId="{3CD310DB-D8FB-4B50-AFEB-13AC6F00A32B}" type="pres">
      <dgm:prSet presAssocID="{5600A7EA-7A96-4BE5-8EBC-461DD59951E6}" presName="bgRect" presStyleLbl="bgShp" presStyleIdx="3" presStyleCnt="4"/>
      <dgm:spPr/>
    </dgm:pt>
    <dgm:pt modelId="{AF2D2AB6-00D2-4366-95BA-6A47FAED6A58}" type="pres">
      <dgm:prSet presAssocID="{5600A7EA-7A96-4BE5-8EBC-461DD59951E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85E2324D-625E-4242-B6E4-550758607649}" type="pres">
      <dgm:prSet presAssocID="{5600A7EA-7A96-4BE5-8EBC-461DD59951E6}" presName="spaceRect" presStyleCnt="0"/>
      <dgm:spPr/>
    </dgm:pt>
    <dgm:pt modelId="{EB5E92B2-87B1-4BD1-A794-6876A5B57018}" type="pres">
      <dgm:prSet presAssocID="{5600A7EA-7A96-4BE5-8EBC-461DD59951E6}" presName="parTx" presStyleLbl="revTx" presStyleIdx="6" presStyleCnt="8">
        <dgm:presLayoutVars>
          <dgm:chMax val="0"/>
          <dgm:chPref val="0"/>
        </dgm:presLayoutVars>
      </dgm:prSet>
      <dgm:spPr/>
    </dgm:pt>
    <dgm:pt modelId="{16EA0A52-2757-4D2B-B2D0-9E9DEECAE99C}" type="pres">
      <dgm:prSet presAssocID="{5600A7EA-7A96-4BE5-8EBC-461DD59951E6}" presName="desTx" presStyleLbl="revTx" presStyleIdx="7" presStyleCnt="8">
        <dgm:presLayoutVars/>
      </dgm:prSet>
      <dgm:spPr/>
    </dgm:pt>
  </dgm:ptLst>
  <dgm:cxnLst>
    <dgm:cxn modelId="{AF1F2602-80A5-4A5A-8D98-CADA135A7D77}" type="presOf" srcId="{553ACB80-25B1-424E-A973-E8E7F2A4DD7C}" destId="{16EA0A52-2757-4D2B-B2D0-9E9DEECAE99C}" srcOrd="0" destOrd="2" presId="urn:microsoft.com/office/officeart/2018/2/layout/IconVerticalSolidList"/>
    <dgm:cxn modelId="{F984AF0B-3BF6-4987-A92E-B1B321949A6E}" srcId="{9D16D540-B3C2-451A-9A7A-E9960B0A4E10}" destId="{C4DB04E0-656C-40F0-81C3-1CFB33E9DF6B}" srcOrd="0" destOrd="0" parTransId="{576CEB55-57E9-4C81-8ECF-FCE2ACAC10FB}" sibTransId="{3FB25EDA-3B44-49A2-BC7F-B6FEE416A1F7}"/>
    <dgm:cxn modelId="{8C7D350F-910A-4E00-B83F-A95DDF462681}" type="presOf" srcId="{122813F9-6BC7-4C01-9F8F-A2F55C2B1BD4}" destId="{CB82B731-F965-4B5C-AF4D-8A00B4C96DAA}" srcOrd="0" destOrd="0" presId="urn:microsoft.com/office/officeart/2018/2/layout/IconVerticalSolidList"/>
    <dgm:cxn modelId="{E3411211-CA3A-4254-900D-4B484244A86C}" srcId="{5600A7EA-7A96-4BE5-8EBC-461DD59951E6}" destId="{553ACB80-25B1-424E-A973-E8E7F2A4DD7C}" srcOrd="2" destOrd="0" parTransId="{DFFA67B9-812B-4038-BC7E-331F2F99BE40}" sibTransId="{AF56BF14-F95E-42B2-8D01-C07F800DD3D9}"/>
    <dgm:cxn modelId="{9858BF1A-FF6A-445F-9762-3B4AF19B49F4}" srcId="{5600A7EA-7A96-4BE5-8EBC-461DD59951E6}" destId="{424E15D1-1E19-4214-9CCA-CAD183DFC8F9}" srcOrd="1" destOrd="0" parTransId="{F88E704D-6A8C-45FF-8D93-881570694C40}" sibTransId="{C2028E77-F4FD-4A1C-BE87-56054DD9ABF8}"/>
    <dgm:cxn modelId="{4BDD201E-5A6B-4018-BA26-9B66BDCC5B84}" srcId="{1D3FA564-CC38-411E-BB5E-F9E321A38805}" destId="{8F0BD98C-F920-42DB-B693-33992C4DB0BB}" srcOrd="1" destOrd="0" parTransId="{1D67CE34-D45B-463A-86E4-215BE002DCE9}" sibTransId="{E87FAEAD-991F-43D4-B452-BC8CACE3FAE6}"/>
    <dgm:cxn modelId="{7DE9295D-B59E-4E96-9296-FC5722825994}" type="presOf" srcId="{C4DB04E0-656C-40F0-81C3-1CFB33E9DF6B}" destId="{36A06835-913D-4B7E-98D7-DDDF812E28ED}" srcOrd="0" destOrd="0" presId="urn:microsoft.com/office/officeart/2018/2/layout/IconVerticalSolidList"/>
    <dgm:cxn modelId="{B62AEA43-5DB6-4728-AE29-1429ED217AF3}" srcId="{16BF032D-CB8F-4627-8824-2A341437305A}" destId="{DBEEC560-1EDF-4CF5-82B0-52FB29186002}" srcOrd="0" destOrd="0" parTransId="{3EB58DAC-A013-4B73-A08F-AA79DC9AE81E}" sibTransId="{963AE01D-214C-4998-9102-3B64EA126C29}"/>
    <dgm:cxn modelId="{15F8C447-0A6C-4137-B77B-20811578FD8C}" type="presOf" srcId="{09048C9F-A508-4ECA-B4A0-2349B566F129}" destId="{CB82B731-F965-4B5C-AF4D-8A00B4C96DAA}" srcOrd="0" destOrd="1" presId="urn:microsoft.com/office/officeart/2018/2/layout/IconVerticalSolidList"/>
    <dgm:cxn modelId="{ADF3BC6E-3D4E-4BBB-9DB4-B5589C9EAEF0}" type="presOf" srcId="{DBEEC560-1EDF-4CF5-82B0-52FB29186002}" destId="{F82869CE-7930-4865-B17E-5E677BEF6DE7}" srcOrd="0" destOrd="0" presId="urn:microsoft.com/office/officeart/2018/2/layout/IconVerticalSolidList"/>
    <dgm:cxn modelId="{3530C771-C2D5-402A-9A00-B3CAF9299867}" type="presOf" srcId="{424E15D1-1E19-4214-9CCA-CAD183DFC8F9}" destId="{16EA0A52-2757-4D2B-B2D0-9E9DEECAE99C}" srcOrd="0" destOrd="1" presId="urn:microsoft.com/office/officeart/2018/2/layout/IconVerticalSolidList"/>
    <dgm:cxn modelId="{A5D9B78B-75AD-481A-9B68-D397879E5126}" type="presOf" srcId="{5A89A108-281E-4DD6-B41F-D27DE9336CE0}" destId="{CB82B731-F965-4B5C-AF4D-8A00B4C96DAA}" srcOrd="0" destOrd="2" presId="urn:microsoft.com/office/officeart/2018/2/layout/IconVerticalSolidList"/>
    <dgm:cxn modelId="{9C2BC094-D18F-4406-A94D-B358537E928F}" type="presOf" srcId="{16BF032D-CB8F-4627-8824-2A341437305A}" destId="{E637ADB2-3C71-4444-8F4D-BEC2AFCFB37E}" srcOrd="0" destOrd="0" presId="urn:microsoft.com/office/officeart/2018/2/layout/IconVerticalSolidList"/>
    <dgm:cxn modelId="{79CAC798-BF42-4252-9A1A-8FF6BAF5C88C}" srcId="{1D3FA564-CC38-411E-BB5E-F9E321A38805}" destId="{16BF032D-CB8F-4627-8824-2A341437305A}" srcOrd="0" destOrd="0" parTransId="{A5735D09-9B19-4B4A-99BF-C46A01950645}" sibTransId="{26971D37-6053-40B4-BF27-193602292F7C}"/>
    <dgm:cxn modelId="{993E32A3-6BDE-4CCB-91D3-8163E794ACB3}" type="presOf" srcId="{5600A7EA-7A96-4BE5-8EBC-461DD59951E6}" destId="{EB5E92B2-87B1-4BD1-A794-6876A5B57018}" srcOrd="0" destOrd="0" presId="urn:microsoft.com/office/officeart/2018/2/layout/IconVerticalSolidList"/>
    <dgm:cxn modelId="{6AFCB1AC-E142-4975-B8F3-478732C54C69}" srcId="{8F0BD98C-F920-42DB-B693-33992C4DB0BB}" destId="{09048C9F-A508-4ECA-B4A0-2349B566F129}" srcOrd="1" destOrd="0" parTransId="{B4F38C9E-2F72-4D51-BDBB-2D8558D3739E}" sibTransId="{15D748CF-13D1-435E-9101-DFFD84FADE34}"/>
    <dgm:cxn modelId="{65033DBF-83F4-4326-B1AD-0881D1ADB411}" srcId="{1D3FA564-CC38-411E-BB5E-F9E321A38805}" destId="{5600A7EA-7A96-4BE5-8EBC-461DD59951E6}" srcOrd="3" destOrd="0" parTransId="{4D2E8CF6-C2C1-40A2-B3FA-ECC4C02DEBC5}" sibTransId="{EB06CED1-FD3B-4137-B1C6-F2590AEA3D5D}"/>
    <dgm:cxn modelId="{A2F57AC7-5EF0-476E-8C9F-9C1CD6BCCF12}" srcId="{5600A7EA-7A96-4BE5-8EBC-461DD59951E6}" destId="{E486ED23-3513-4F7A-9163-1FEC9B1B8658}" srcOrd="0" destOrd="0" parTransId="{1EA25445-860B-4C60-9101-DDD2E5524130}" sibTransId="{4D0B8503-1191-40BC-B068-36B5590504BF}"/>
    <dgm:cxn modelId="{80153DCF-A6FD-4CE7-93DF-DEE4B5C8E2A5}" type="presOf" srcId="{9D16D540-B3C2-451A-9A7A-E9960B0A4E10}" destId="{ED21EEB5-349E-4469-B611-018ADF8F12EE}" srcOrd="0" destOrd="0" presId="urn:microsoft.com/office/officeart/2018/2/layout/IconVerticalSolidList"/>
    <dgm:cxn modelId="{EC0358D0-E553-47F8-9F3A-B7D915B50FB0}" srcId="{8F0BD98C-F920-42DB-B693-33992C4DB0BB}" destId="{5A89A108-281E-4DD6-B41F-D27DE9336CE0}" srcOrd="2" destOrd="0" parTransId="{B15A6F4F-4DFC-4A8C-945C-582B788EC6F5}" sibTransId="{3ADAA8F5-B6A5-470F-8C50-43FC6902A3B0}"/>
    <dgm:cxn modelId="{BDA545EA-883B-4398-8CE2-FE5AA84B4593}" type="presOf" srcId="{1D3FA564-CC38-411E-BB5E-F9E321A38805}" destId="{04929E7F-1E7B-4EFA-B940-C71171D3373C}" srcOrd="0" destOrd="0" presId="urn:microsoft.com/office/officeart/2018/2/layout/IconVerticalSolidList"/>
    <dgm:cxn modelId="{A425DAEB-F775-4672-ADE8-F1C61735B5E7}" srcId="{16BF032D-CB8F-4627-8824-2A341437305A}" destId="{AC282655-CEDF-46DF-949C-C9733CD839CF}" srcOrd="1" destOrd="0" parTransId="{53D02EF8-A1CE-4A4F-933C-3D9A08EBD8EC}" sibTransId="{8A91D2F9-B867-44A5-AD29-4D7F7D982802}"/>
    <dgm:cxn modelId="{CA457FF2-5D9D-48BD-AE1D-D21CA9A9B7F9}" srcId="{1D3FA564-CC38-411E-BB5E-F9E321A38805}" destId="{9D16D540-B3C2-451A-9A7A-E9960B0A4E10}" srcOrd="2" destOrd="0" parTransId="{CA837F34-7B02-45C1-A60D-02034EC6EFC7}" sibTransId="{E3FC37C5-AA9C-4F67-B4F7-E28456273E7B}"/>
    <dgm:cxn modelId="{8ECA56F4-DDB5-4F8A-BC59-4A14FC070668}" type="presOf" srcId="{E486ED23-3513-4F7A-9163-1FEC9B1B8658}" destId="{16EA0A52-2757-4D2B-B2D0-9E9DEECAE99C}" srcOrd="0" destOrd="0" presId="urn:microsoft.com/office/officeart/2018/2/layout/IconVerticalSolidList"/>
    <dgm:cxn modelId="{34715DF6-4F94-4D24-BCE0-7B23576979E5}" type="presOf" srcId="{8F0BD98C-F920-42DB-B693-33992C4DB0BB}" destId="{73026570-0946-409A-813D-93350674337C}" srcOrd="0" destOrd="0" presId="urn:microsoft.com/office/officeart/2018/2/layout/IconVerticalSolidList"/>
    <dgm:cxn modelId="{4FB681F6-CD44-4BC5-ACA8-7E85FF55D58F}" srcId="{8F0BD98C-F920-42DB-B693-33992C4DB0BB}" destId="{122813F9-6BC7-4C01-9F8F-A2F55C2B1BD4}" srcOrd="0" destOrd="0" parTransId="{3AEF4D44-C346-4CB4-9A3A-219DE3E50632}" sibTransId="{CBCF385F-58E0-4726-AFB0-6A6BDB874A93}"/>
    <dgm:cxn modelId="{3F7CBCF9-E057-4630-91DA-2AC1044DA1BE}" type="presOf" srcId="{AC282655-CEDF-46DF-949C-C9733CD839CF}" destId="{F82869CE-7930-4865-B17E-5E677BEF6DE7}" srcOrd="0" destOrd="1" presId="urn:microsoft.com/office/officeart/2018/2/layout/IconVerticalSolidList"/>
    <dgm:cxn modelId="{A4E0884C-9251-4156-ACB3-4D30D20666F4}" type="presParOf" srcId="{04929E7F-1E7B-4EFA-B940-C71171D3373C}" destId="{0816D6F5-0AED-4615-9E43-30A7ED48E6E1}" srcOrd="0" destOrd="0" presId="urn:microsoft.com/office/officeart/2018/2/layout/IconVerticalSolidList"/>
    <dgm:cxn modelId="{4F327808-FA09-4D66-956D-E00EE32D68B4}" type="presParOf" srcId="{0816D6F5-0AED-4615-9E43-30A7ED48E6E1}" destId="{B06BEB9F-2545-4802-B659-9770AAB76255}" srcOrd="0" destOrd="0" presId="urn:microsoft.com/office/officeart/2018/2/layout/IconVerticalSolidList"/>
    <dgm:cxn modelId="{3C2BD88B-6ED8-4019-8DAA-9DC41C4CCCAA}" type="presParOf" srcId="{0816D6F5-0AED-4615-9E43-30A7ED48E6E1}" destId="{1E3EFACF-92D4-489A-9111-BFA7A0737543}" srcOrd="1" destOrd="0" presId="urn:microsoft.com/office/officeart/2018/2/layout/IconVerticalSolidList"/>
    <dgm:cxn modelId="{178DBAF8-5997-4322-A9C0-358A50C3054F}" type="presParOf" srcId="{0816D6F5-0AED-4615-9E43-30A7ED48E6E1}" destId="{1048F0D8-95AB-4E50-BC03-E8D8BAC6A084}" srcOrd="2" destOrd="0" presId="urn:microsoft.com/office/officeart/2018/2/layout/IconVerticalSolidList"/>
    <dgm:cxn modelId="{86C85C7A-54CE-42BC-ADEA-F93398E23FB5}" type="presParOf" srcId="{0816D6F5-0AED-4615-9E43-30A7ED48E6E1}" destId="{E637ADB2-3C71-4444-8F4D-BEC2AFCFB37E}" srcOrd="3" destOrd="0" presId="urn:microsoft.com/office/officeart/2018/2/layout/IconVerticalSolidList"/>
    <dgm:cxn modelId="{C23084DB-ECC1-48E0-A6F1-0C3C845ACBE9}" type="presParOf" srcId="{0816D6F5-0AED-4615-9E43-30A7ED48E6E1}" destId="{F82869CE-7930-4865-B17E-5E677BEF6DE7}" srcOrd="4" destOrd="0" presId="urn:microsoft.com/office/officeart/2018/2/layout/IconVerticalSolidList"/>
    <dgm:cxn modelId="{53491C37-BB4D-423E-8DFC-8403ECAC55E3}" type="presParOf" srcId="{04929E7F-1E7B-4EFA-B940-C71171D3373C}" destId="{F94BBA1E-8B0F-4DBF-9F27-AD22A3A7D647}" srcOrd="1" destOrd="0" presId="urn:microsoft.com/office/officeart/2018/2/layout/IconVerticalSolidList"/>
    <dgm:cxn modelId="{8D08F07C-B9B3-4CF0-A4F4-2406CC054A16}" type="presParOf" srcId="{04929E7F-1E7B-4EFA-B940-C71171D3373C}" destId="{4DAAE9D5-22BD-41B6-AF25-FE5AD19730FD}" srcOrd="2" destOrd="0" presId="urn:microsoft.com/office/officeart/2018/2/layout/IconVerticalSolidList"/>
    <dgm:cxn modelId="{4A25EAF8-F13A-44C2-92A0-37DA70DB3A8E}" type="presParOf" srcId="{4DAAE9D5-22BD-41B6-AF25-FE5AD19730FD}" destId="{688157B3-E245-4C9D-B073-F3A69A84EBF3}" srcOrd="0" destOrd="0" presId="urn:microsoft.com/office/officeart/2018/2/layout/IconVerticalSolidList"/>
    <dgm:cxn modelId="{CA80674B-ED45-45EF-B52D-FF50ADD5F697}" type="presParOf" srcId="{4DAAE9D5-22BD-41B6-AF25-FE5AD19730FD}" destId="{F3418C53-F58E-4E14-9368-1CDF9CCCBF51}" srcOrd="1" destOrd="0" presId="urn:microsoft.com/office/officeart/2018/2/layout/IconVerticalSolidList"/>
    <dgm:cxn modelId="{61D3DDD7-04E9-4B3E-B8CF-15D40104727C}" type="presParOf" srcId="{4DAAE9D5-22BD-41B6-AF25-FE5AD19730FD}" destId="{866A37B3-D0DB-4EAC-BD96-D26EEC80EA3B}" srcOrd="2" destOrd="0" presId="urn:microsoft.com/office/officeart/2018/2/layout/IconVerticalSolidList"/>
    <dgm:cxn modelId="{96D3D9F3-0506-4385-AF83-60DA724AC95C}" type="presParOf" srcId="{4DAAE9D5-22BD-41B6-AF25-FE5AD19730FD}" destId="{73026570-0946-409A-813D-93350674337C}" srcOrd="3" destOrd="0" presId="urn:microsoft.com/office/officeart/2018/2/layout/IconVerticalSolidList"/>
    <dgm:cxn modelId="{9AD7B772-E17E-4661-B2EC-EC7BDFDB4DC2}" type="presParOf" srcId="{4DAAE9D5-22BD-41B6-AF25-FE5AD19730FD}" destId="{CB82B731-F965-4B5C-AF4D-8A00B4C96DAA}" srcOrd="4" destOrd="0" presId="urn:microsoft.com/office/officeart/2018/2/layout/IconVerticalSolidList"/>
    <dgm:cxn modelId="{39436BBC-5F05-4485-A6BE-376A7A81FDE5}" type="presParOf" srcId="{04929E7F-1E7B-4EFA-B940-C71171D3373C}" destId="{314892F2-76A8-4BE5-87E3-F942E91A0229}" srcOrd="3" destOrd="0" presId="urn:microsoft.com/office/officeart/2018/2/layout/IconVerticalSolidList"/>
    <dgm:cxn modelId="{A6BF99BF-577B-4B10-AB67-5C8A770F571F}" type="presParOf" srcId="{04929E7F-1E7B-4EFA-B940-C71171D3373C}" destId="{B4C075FC-011F-46E6-84FD-952F9888A1A1}" srcOrd="4" destOrd="0" presId="urn:microsoft.com/office/officeart/2018/2/layout/IconVerticalSolidList"/>
    <dgm:cxn modelId="{B200B7E3-8629-4083-8B7F-E5B1A8E91CC6}" type="presParOf" srcId="{B4C075FC-011F-46E6-84FD-952F9888A1A1}" destId="{078786F7-91B6-477F-A26C-A9F3D3F0D2E2}" srcOrd="0" destOrd="0" presId="urn:microsoft.com/office/officeart/2018/2/layout/IconVerticalSolidList"/>
    <dgm:cxn modelId="{F3FEE95E-E3F6-46B4-8050-DBE761559F9F}" type="presParOf" srcId="{B4C075FC-011F-46E6-84FD-952F9888A1A1}" destId="{3C3B008A-CEEE-4579-AEB1-8649FE89CA2B}" srcOrd="1" destOrd="0" presId="urn:microsoft.com/office/officeart/2018/2/layout/IconVerticalSolidList"/>
    <dgm:cxn modelId="{1D1F7B33-DD4C-43B0-9C0E-8BB171369C97}" type="presParOf" srcId="{B4C075FC-011F-46E6-84FD-952F9888A1A1}" destId="{1DDA5E79-FAAE-49B9-8D35-13D5CC96BFD7}" srcOrd="2" destOrd="0" presId="urn:microsoft.com/office/officeart/2018/2/layout/IconVerticalSolidList"/>
    <dgm:cxn modelId="{EE66F595-94A0-4F27-A93A-9ACF75042BB8}" type="presParOf" srcId="{B4C075FC-011F-46E6-84FD-952F9888A1A1}" destId="{ED21EEB5-349E-4469-B611-018ADF8F12EE}" srcOrd="3" destOrd="0" presId="urn:microsoft.com/office/officeart/2018/2/layout/IconVerticalSolidList"/>
    <dgm:cxn modelId="{1F211085-76A3-4469-9744-F905B2715C83}" type="presParOf" srcId="{B4C075FC-011F-46E6-84FD-952F9888A1A1}" destId="{36A06835-913D-4B7E-98D7-DDDF812E28ED}" srcOrd="4" destOrd="0" presId="urn:microsoft.com/office/officeart/2018/2/layout/IconVerticalSolidList"/>
    <dgm:cxn modelId="{B199464F-12C4-482B-97FC-4BB333FB8981}" type="presParOf" srcId="{04929E7F-1E7B-4EFA-B940-C71171D3373C}" destId="{EB6965AF-0AA1-405A-86B8-E3F670C22C4F}" srcOrd="5" destOrd="0" presId="urn:microsoft.com/office/officeart/2018/2/layout/IconVerticalSolidList"/>
    <dgm:cxn modelId="{61CD6475-C615-4694-978B-DAAF02C2AC47}" type="presParOf" srcId="{04929E7F-1E7B-4EFA-B940-C71171D3373C}" destId="{94C9DA95-CCCD-449A-B93E-AFE0924C0946}" srcOrd="6" destOrd="0" presId="urn:microsoft.com/office/officeart/2018/2/layout/IconVerticalSolidList"/>
    <dgm:cxn modelId="{A43AAF17-C7D5-4521-AF6C-044FA29AF776}" type="presParOf" srcId="{94C9DA95-CCCD-449A-B93E-AFE0924C0946}" destId="{3CD310DB-D8FB-4B50-AFEB-13AC6F00A32B}" srcOrd="0" destOrd="0" presId="urn:microsoft.com/office/officeart/2018/2/layout/IconVerticalSolidList"/>
    <dgm:cxn modelId="{02D2CF94-EF20-4227-B3E0-19143E13D2C9}" type="presParOf" srcId="{94C9DA95-CCCD-449A-B93E-AFE0924C0946}" destId="{AF2D2AB6-00D2-4366-95BA-6A47FAED6A58}" srcOrd="1" destOrd="0" presId="urn:microsoft.com/office/officeart/2018/2/layout/IconVerticalSolidList"/>
    <dgm:cxn modelId="{2ED9F7ED-CA2A-4C3E-8AC6-362E3DAFDCD4}" type="presParOf" srcId="{94C9DA95-CCCD-449A-B93E-AFE0924C0946}" destId="{85E2324D-625E-4242-B6E4-550758607649}" srcOrd="2" destOrd="0" presId="urn:microsoft.com/office/officeart/2018/2/layout/IconVerticalSolidList"/>
    <dgm:cxn modelId="{47BDDEB3-BF9F-405B-8EA8-4E6817863735}" type="presParOf" srcId="{94C9DA95-CCCD-449A-B93E-AFE0924C0946}" destId="{EB5E92B2-87B1-4BD1-A794-6876A5B57018}" srcOrd="3" destOrd="0" presId="urn:microsoft.com/office/officeart/2018/2/layout/IconVerticalSolidList"/>
    <dgm:cxn modelId="{2B3A6887-76DC-4D0D-8A8C-D48AC21DDFC9}" type="presParOf" srcId="{94C9DA95-CCCD-449A-B93E-AFE0924C0946}" destId="{16EA0A52-2757-4D2B-B2D0-9E9DEECAE99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43971D-75EB-40BC-80EB-D338BB5B14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5D18DB-E17C-4CA6-827D-ABC95403E207}">
      <dgm:prSet/>
      <dgm:spPr/>
      <dgm:t>
        <a:bodyPr/>
        <a:lstStyle/>
        <a:p>
          <a:r>
            <a:rPr lang="cs-CZ" b="1"/>
            <a:t>Rybný průmysl</a:t>
          </a:r>
          <a:endParaRPr lang="en-US"/>
        </a:p>
      </dgm:t>
    </dgm:pt>
    <dgm:pt modelId="{8DEB3CD4-D960-4C1F-A16D-CA492742B785}" type="parTrans" cxnId="{94A4CD96-75ED-4DAA-BB80-8D14B1AE4284}">
      <dgm:prSet/>
      <dgm:spPr/>
      <dgm:t>
        <a:bodyPr/>
        <a:lstStyle/>
        <a:p>
          <a:endParaRPr lang="en-US"/>
        </a:p>
      </dgm:t>
    </dgm:pt>
    <dgm:pt modelId="{27EA9245-956A-4800-82A3-DD971C71876C}" type="sibTrans" cxnId="{94A4CD96-75ED-4DAA-BB80-8D14B1AE4284}">
      <dgm:prSet/>
      <dgm:spPr/>
      <dgm:t>
        <a:bodyPr/>
        <a:lstStyle/>
        <a:p>
          <a:endParaRPr lang="en-US"/>
        </a:p>
      </dgm:t>
    </dgm:pt>
    <dgm:pt modelId="{97221D24-8CCE-4D43-A381-908A92EBDDC2}">
      <dgm:prSet/>
      <dgm:spPr/>
      <dgm:t>
        <a:bodyPr/>
        <a:lstStyle/>
        <a:p>
          <a:r>
            <a:rPr lang="cs-CZ"/>
            <a:t>Zpracování cca ½ světového výlovu ryb, přesto značný význam, protože v přímořských oblastech tvoří ryby často hl. složku potravy</a:t>
          </a:r>
          <a:endParaRPr lang="en-US"/>
        </a:p>
      </dgm:t>
    </dgm:pt>
    <dgm:pt modelId="{2CA29B2A-061A-490C-86FE-0BB5ED27BA6F}" type="parTrans" cxnId="{0EE2F848-0379-407B-BCC9-46E1A20B3A25}">
      <dgm:prSet/>
      <dgm:spPr/>
      <dgm:t>
        <a:bodyPr/>
        <a:lstStyle/>
        <a:p>
          <a:endParaRPr lang="en-US"/>
        </a:p>
      </dgm:t>
    </dgm:pt>
    <dgm:pt modelId="{4FFD081F-4376-4E68-9625-EA15041E81A4}" type="sibTrans" cxnId="{0EE2F848-0379-407B-BCC9-46E1A20B3A25}">
      <dgm:prSet/>
      <dgm:spPr/>
      <dgm:t>
        <a:bodyPr/>
        <a:lstStyle/>
        <a:p>
          <a:endParaRPr lang="en-US"/>
        </a:p>
      </dgm:t>
    </dgm:pt>
    <dgm:pt modelId="{840E317F-C670-429D-9E65-BC57205ADF60}">
      <dgm:prSet/>
      <dgm:spPr/>
      <dgm:t>
        <a:bodyPr/>
        <a:lstStyle/>
        <a:p>
          <a:r>
            <a:rPr lang="cs-CZ"/>
            <a:t>Důležitý obor exportu</a:t>
          </a:r>
          <a:endParaRPr lang="en-US"/>
        </a:p>
      </dgm:t>
    </dgm:pt>
    <dgm:pt modelId="{670CECBD-EAA8-4323-B1E1-3365B08E6B24}" type="parTrans" cxnId="{A898BF6A-3F61-45F1-A1D4-C481086F68AE}">
      <dgm:prSet/>
      <dgm:spPr/>
      <dgm:t>
        <a:bodyPr/>
        <a:lstStyle/>
        <a:p>
          <a:endParaRPr lang="en-US"/>
        </a:p>
      </dgm:t>
    </dgm:pt>
    <dgm:pt modelId="{1BF64975-531E-43C8-9260-A4756396A386}" type="sibTrans" cxnId="{A898BF6A-3F61-45F1-A1D4-C481086F68AE}">
      <dgm:prSet/>
      <dgm:spPr/>
      <dgm:t>
        <a:bodyPr/>
        <a:lstStyle/>
        <a:p>
          <a:endParaRPr lang="en-US"/>
        </a:p>
      </dgm:t>
    </dgm:pt>
    <dgm:pt modelId="{8FD21FB0-171C-49B7-8D0A-99ACF03E1D4E}">
      <dgm:prSet/>
      <dgm:spPr/>
      <dgm:t>
        <a:bodyPr/>
        <a:lstStyle/>
        <a:p>
          <a:r>
            <a:rPr lang="cs-CZ"/>
            <a:t>Koncentrace a specializace podle možností výlovu, zpracování ryb především v přístavech</a:t>
          </a:r>
          <a:endParaRPr lang="en-US"/>
        </a:p>
      </dgm:t>
    </dgm:pt>
    <dgm:pt modelId="{775F9961-93C0-4B2D-AC21-0CCC97E46EFF}" type="parTrans" cxnId="{A59F7DFB-4254-4598-A86F-0B7629D5EB01}">
      <dgm:prSet/>
      <dgm:spPr/>
      <dgm:t>
        <a:bodyPr/>
        <a:lstStyle/>
        <a:p>
          <a:endParaRPr lang="en-US"/>
        </a:p>
      </dgm:t>
    </dgm:pt>
    <dgm:pt modelId="{4F6F427C-6A35-4777-9F62-1626D737CCCA}" type="sibTrans" cxnId="{A59F7DFB-4254-4598-A86F-0B7629D5EB01}">
      <dgm:prSet/>
      <dgm:spPr/>
      <dgm:t>
        <a:bodyPr/>
        <a:lstStyle/>
        <a:p>
          <a:endParaRPr lang="en-US"/>
        </a:p>
      </dgm:t>
    </dgm:pt>
    <dgm:pt modelId="{1FAC46DC-DC02-446C-B768-97D4888A26B8}">
      <dgm:prSet/>
      <dgm:spPr/>
      <dgm:t>
        <a:bodyPr/>
        <a:lstStyle/>
        <a:p>
          <a:r>
            <a:rPr lang="cs-CZ" b="1"/>
            <a:t>Konzervárenství</a:t>
          </a:r>
          <a:endParaRPr lang="en-US"/>
        </a:p>
      </dgm:t>
    </dgm:pt>
    <dgm:pt modelId="{9E54CDDA-26E7-4484-B7F4-E6DEF7856950}" type="parTrans" cxnId="{B11986B7-B9EA-49EF-8C38-F2CBF62C3C94}">
      <dgm:prSet/>
      <dgm:spPr/>
      <dgm:t>
        <a:bodyPr/>
        <a:lstStyle/>
        <a:p>
          <a:endParaRPr lang="en-US"/>
        </a:p>
      </dgm:t>
    </dgm:pt>
    <dgm:pt modelId="{3BF4DF10-DE83-4131-AAE9-7673C05C0F5E}" type="sibTrans" cxnId="{B11986B7-B9EA-49EF-8C38-F2CBF62C3C94}">
      <dgm:prSet/>
      <dgm:spPr/>
      <dgm:t>
        <a:bodyPr/>
        <a:lstStyle/>
        <a:p>
          <a:endParaRPr lang="en-US"/>
        </a:p>
      </dgm:t>
    </dgm:pt>
    <dgm:pt modelId="{2EC95B22-7AA4-4A52-8438-6EFCE2BDBA45}">
      <dgm:prSet/>
      <dgm:spPr/>
      <dgm:t>
        <a:bodyPr/>
        <a:lstStyle/>
        <a:p>
          <a:r>
            <a:rPr lang="cs-CZ"/>
            <a:t>Překryv se zpracováním masa, včetně rybího</a:t>
          </a:r>
          <a:endParaRPr lang="en-US"/>
        </a:p>
      </dgm:t>
    </dgm:pt>
    <dgm:pt modelId="{4DBBA688-79B2-4B93-A670-940B44B7D155}" type="parTrans" cxnId="{9C8F9DDF-2075-439A-8C56-277537FEBBC0}">
      <dgm:prSet/>
      <dgm:spPr/>
      <dgm:t>
        <a:bodyPr/>
        <a:lstStyle/>
        <a:p>
          <a:endParaRPr lang="en-US"/>
        </a:p>
      </dgm:t>
    </dgm:pt>
    <dgm:pt modelId="{D850ABC6-8D76-40D8-8973-1DBDFCDEDE68}" type="sibTrans" cxnId="{9C8F9DDF-2075-439A-8C56-277537FEBBC0}">
      <dgm:prSet/>
      <dgm:spPr/>
      <dgm:t>
        <a:bodyPr/>
        <a:lstStyle/>
        <a:p>
          <a:endParaRPr lang="en-US"/>
        </a:p>
      </dgm:t>
    </dgm:pt>
    <dgm:pt modelId="{88788046-B299-464D-A2FC-C2D3B0ABE2C3}">
      <dgm:prSet/>
      <dgm:spPr/>
      <dgm:t>
        <a:bodyPr/>
        <a:lstStyle/>
        <a:p>
          <a:r>
            <a:rPr lang="cs-CZ"/>
            <a:t>Zpracování o produktů RV (ovoce, zelenina)</a:t>
          </a:r>
          <a:endParaRPr lang="en-US"/>
        </a:p>
      </dgm:t>
    </dgm:pt>
    <dgm:pt modelId="{69E86C31-62B6-4519-9E16-F906154EDEB1}" type="parTrans" cxnId="{39A3F3CB-2628-40C9-AFF7-52614E7A2D07}">
      <dgm:prSet/>
      <dgm:spPr/>
      <dgm:t>
        <a:bodyPr/>
        <a:lstStyle/>
        <a:p>
          <a:endParaRPr lang="en-US"/>
        </a:p>
      </dgm:t>
    </dgm:pt>
    <dgm:pt modelId="{97F175D3-7B27-44B4-9BAC-8DFFFBD2B38B}" type="sibTrans" cxnId="{39A3F3CB-2628-40C9-AFF7-52614E7A2D07}">
      <dgm:prSet/>
      <dgm:spPr/>
      <dgm:t>
        <a:bodyPr/>
        <a:lstStyle/>
        <a:p>
          <a:endParaRPr lang="en-US"/>
        </a:p>
      </dgm:t>
    </dgm:pt>
    <dgm:pt modelId="{6BCC7C71-B07E-4654-86E9-88F59BD19157}">
      <dgm:prSet/>
      <dgm:spPr/>
      <dgm:t>
        <a:bodyPr/>
        <a:lstStyle/>
        <a:p>
          <a:r>
            <a:rPr lang="cs-CZ"/>
            <a:t>Urbanizace světa při stoupající spotřebě vyžaduje rychlý růst potravinářských oborů</a:t>
          </a:r>
          <a:endParaRPr lang="en-US"/>
        </a:p>
      </dgm:t>
    </dgm:pt>
    <dgm:pt modelId="{DF877BC3-A15F-473B-96CF-E1A206CAE779}" type="parTrans" cxnId="{9101B179-1AC0-4C03-8B07-9C819809013E}">
      <dgm:prSet/>
      <dgm:spPr/>
      <dgm:t>
        <a:bodyPr/>
        <a:lstStyle/>
        <a:p>
          <a:endParaRPr lang="en-US"/>
        </a:p>
      </dgm:t>
    </dgm:pt>
    <dgm:pt modelId="{1399177D-EE28-447F-9C53-3B03D6C1F546}" type="sibTrans" cxnId="{9101B179-1AC0-4C03-8B07-9C819809013E}">
      <dgm:prSet/>
      <dgm:spPr/>
      <dgm:t>
        <a:bodyPr/>
        <a:lstStyle/>
        <a:p>
          <a:endParaRPr lang="en-US"/>
        </a:p>
      </dgm:t>
    </dgm:pt>
    <dgm:pt modelId="{D2179CA8-A6E9-4B83-B252-F04DFB80AB19}">
      <dgm:prSet/>
      <dgm:spPr/>
      <dgm:t>
        <a:bodyPr/>
        <a:lstStyle/>
        <a:p>
          <a:r>
            <a:rPr lang="cs-CZ"/>
            <a:t>Spíše oborem menších závodů, často polořemeslný charakter</a:t>
          </a:r>
          <a:endParaRPr lang="en-US"/>
        </a:p>
      </dgm:t>
    </dgm:pt>
    <dgm:pt modelId="{3BAF28CD-9903-4D3B-9F5D-C71A32D67FDE}" type="parTrans" cxnId="{2B1B80F3-5662-4538-A492-CE52331BCDB1}">
      <dgm:prSet/>
      <dgm:spPr/>
      <dgm:t>
        <a:bodyPr/>
        <a:lstStyle/>
        <a:p>
          <a:endParaRPr lang="en-US"/>
        </a:p>
      </dgm:t>
    </dgm:pt>
    <dgm:pt modelId="{65735359-165F-4981-A867-4D91942B02D9}" type="sibTrans" cxnId="{2B1B80F3-5662-4538-A492-CE52331BCDB1}">
      <dgm:prSet/>
      <dgm:spPr/>
      <dgm:t>
        <a:bodyPr/>
        <a:lstStyle/>
        <a:p>
          <a:endParaRPr lang="en-US"/>
        </a:p>
      </dgm:t>
    </dgm:pt>
    <dgm:pt modelId="{B4CC275C-97DE-4A2F-A55C-FF9832542493}">
      <dgm:prSet/>
      <dgm:spPr/>
      <dgm:t>
        <a:bodyPr/>
        <a:lstStyle/>
        <a:p>
          <a:r>
            <a:rPr lang="cs-CZ"/>
            <a:t>Rozmístění orientováno na hlavní produkční oblasti, někdy přístavy</a:t>
          </a:r>
          <a:endParaRPr lang="en-US"/>
        </a:p>
      </dgm:t>
    </dgm:pt>
    <dgm:pt modelId="{24AB2DD9-A9BB-402A-B407-B0E0188076EF}" type="parTrans" cxnId="{2ED98ED2-40EF-4A8D-9315-98F4CEAE67A5}">
      <dgm:prSet/>
      <dgm:spPr/>
      <dgm:t>
        <a:bodyPr/>
        <a:lstStyle/>
        <a:p>
          <a:endParaRPr lang="en-US"/>
        </a:p>
      </dgm:t>
    </dgm:pt>
    <dgm:pt modelId="{70BA2375-9A79-47D7-A305-2AFCF0F91911}" type="sibTrans" cxnId="{2ED98ED2-40EF-4A8D-9315-98F4CEAE67A5}">
      <dgm:prSet/>
      <dgm:spPr/>
      <dgm:t>
        <a:bodyPr/>
        <a:lstStyle/>
        <a:p>
          <a:endParaRPr lang="en-US"/>
        </a:p>
      </dgm:t>
    </dgm:pt>
    <dgm:pt modelId="{A761D102-DBF8-4C66-A151-7A289150197D}">
      <dgm:prSet/>
      <dgm:spPr/>
      <dgm:t>
        <a:bodyPr/>
        <a:lstStyle/>
        <a:p>
          <a:r>
            <a:rPr lang="cs-CZ"/>
            <a:t>Většina konzerváren umístěna do hl. koncentrací spotřebitelů</a:t>
          </a:r>
          <a:endParaRPr lang="en-US"/>
        </a:p>
      </dgm:t>
    </dgm:pt>
    <dgm:pt modelId="{1C23A56B-9BBB-4947-A775-F3128E325568}" type="parTrans" cxnId="{39A238C7-9D32-4FF5-9509-EFED9C466C0C}">
      <dgm:prSet/>
      <dgm:spPr/>
      <dgm:t>
        <a:bodyPr/>
        <a:lstStyle/>
        <a:p>
          <a:endParaRPr lang="en-US"/>
        </a:p>
      </dgm:t>
    </dgm:pt>
    <dgm:pt modelId="{A773BC66-CCC3-408F-8D78-F22E7B800B84}" type="sibTrans" cxnId="{39A238C7-9D32-4FF5-9509-EFED9C466C0C}">
      <dgm:prSet/>
      <dgm:spPr/>
      <dgm:t>
        <a:bodyPr/>
        <a:lstStyle/>
        <a:p>
          <a:endParaRPr lang="en-US"/>
        </a:p>
      </dgm:t>
    </dgm:pt>
    <dgm:pt modelId="{4F180F38-339C-4367-9D5C-75407B85421D}">
      <dgm:prSet/>
      <dgm:spPr/>
      <dgm:t>
        <a:bodyPr/>
        <a:lstStyle/>
        <a:p>
          <a:r>
            <a:rPr lang="cs-CZ" b="1"/>
            <a:t>Pivovarnictví</a:t>
          </a:r>
          <a:endParaRPr lang="en-US"/>
        </a:p>
      </dgm:t>
    </dgm:pt>
    <dgm:pt modelId="{0FCCD75E-EFE2-45BB-96DC-DC2A4A93AC53}" type="parTrans" cxnId="{1A14B6D4-B1D8-42D9-A4E1-1CEC350D0885}">
      <dgm:prSet/>
      <dgm:spPr/>
      <dgm:t>
        <a:bodyPr/>
        <a:lstStyle/>
        <a:p>
          <a:endParaRPr lang="en-US"/>
        </a:p>
      </dgm:t>
    </dgm:pt>
    <dgm:pt modelId="{97BA4E90-FCCD-4BE5-83A7-45DD275655A2}" type="sibTrans" cxnId="{1A14B6D4-B1D8-42D9-A4E1-1CEC350D0885}">
      <dgm:prSet/>
      <dgm:spPr/>
      <dgm:t>
        <a:bodyPr/>
        <a:lstStyle/>
        <a:p>
          <a:endParaRPr lang="en-US"/>
        </a:p>
      </dgm:t>
    </dgm:pt>
    <dgm:pt modelId="{6C8A8816-68CF-477A-A4EC-48DC949810C0}">
      <dgm:prSet/>
      <dgm:spPr/>
      <dgm:t>
        <a:bodyPr/>
        <a:lstStyle/>
        <a:p>
          <a:r>
            <a:rPr lang="cs-CZ"/>
            <a:t>Zvyšující se spotřeba a nové technologie umožňují koncentraci do velkých závodů ve spotřebních centrech</a:t>
          </a:r>
          <a:endParaRPr lang="en-US"/>
        </a:p>
      </dgm:t>
    </dgm:pt>
    <dgm:pt modelId="{32A11579-8590-41A1-8601-A322D73A831B}" type="parTrans" cxnId="{E2D18C57-DB52-49C3-879C-DA2B619B6D60}">
      <dgm:prSet/>
      <dgm:spPr/>
      <dgm:t>
        <a:bodyPr/>
        <a:lstStyle/>
        <a:p>
          <a:endParaRPr lang="en-US"/>
        </a:p>
      </dgm:t>
    </dgm:pt>
    <dgm:pt modelId="{9ABFEC5D-43BC-49C4-B87C-3C53A80AA625}" type="sibTrans" cxnId="{E2D18C57-DB52-49C3-879C-DA2B619B6D60}">
      <dgm:prSet/>
      <dgm:spPr/>
      <dgm:t>
        <a:bodyPr/>
        <a:lstStyle/>
        <a:p>
          <a:endParaRPr lang="en-US"/>
        </a:p>
      </dgm:t>
    </dgm:pt>
    <dgm:pt modelId="{D60270EA-4CE4-4D3F-A1E6-F5756CB53208}">
      <dgm:prSet/>
      <dgm:spPr/>
      <dgm:t>
        <a:bodyPr/>
        <a:lstStyle/>
        <a:p>
          <a:r>
            <a:rPr lang="cs-CZ"/>
            <a:t>Spotřeba piva menší v zemích s produkcí vína, např. ve Středomoří</a:t>
          </a:r>
          <a:endParaRPr lang="en-US"/>
        </a:p>
      </dgm:t>
    </dgm:pt>
    <dgm:pt modelId="{1880BD09-CA70-4B27-86A0-AFD5D6351B42}" type="parTrans" cxnId="{B42F7344-7787-4C86-8C41-BF6C43B7A355}">
      <dgm:prSet/>
      <dgm:spPr/>
      <dgm:t>
        <a:bodyPr/>
        <a:lstStyle/>
        <a:p>
          <a:endParaRPr lang="en-US"/>
        </a:p>
      </dgm:t>
    </dgm:pt>
    <dgm:pt modelId="{6CE2396C-DBFE-46EA-B1F6-45444E414412}" type="sibTrans" cxnId="{B42F7344-7787-4C86-8C41-BF6C43B7A355}">
      <dgm:prSet/>
      <dgm:spPr/>
      <dgm:t>
        <a:bodyPr/>
        <a:lstStyle/>
        <a:p>
          <a:endParaRPr lang="en-US"/>
        </a:p>
      </dgm:t>
    </dgm:pt>
    <dgm:pt modelId="{A3E5A0BD-2829-45BA-AB97-266132B65F0B}" type="pres">
      <dgm:prSet presAssocID="{9043971D-75EB-40BC-80EB-D338BB5B1493}" presName="linear" presStyleCnt="0">
        <dgm:presLayoutVars>
          <dgm:animLvl val="lvl"/>
          <dgm:resizeHandles val="exact"/>
        </dgm:presLayoutVars>
      </dgm:prSet>
      <dgm:spPr/>
    </dgm:pt>
    <dgm:pt modelId="{92AA0ABF-61A9-4E2A-A01F-09F588A9B44D}" type="pres">
      <dgm:prSet presAssocID="{365D18DB-E17C-4CA6-827D-ABC95403E2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8E59EC-1E5A-46B3-988F-73B716F0AA9D}" type="pres">
      <dgm:prSet presAssocID="{365D18DB-E17C-4CA6-827D-ABC95403E207}" presName="childText" presStyleLbl="revTx" presStyleIdx="0" presStyleCnt="3">
        <dgm:presLayoutVars>
          <dgm:bulletEnabled val="1"/>
        </dgm:presLayoutVars>
      </dgm:prSet>
      <dgm:spPr/>
    </dgm:pt>
    <dgm:pt modelId="{F05025E2-8D40-453E-A28A-587FDECDD9CC}" type="pres">
      <dgm:prSet presAssocID="{1FAC46DC-DC02-446C-B768-97D4888A26B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B82BE5-6C36-4C41-80DF-13A2FE249024}" type="pres">
      <dgm:prSet presAssocID="{1FAC46DC-DC02-446C-B768-97D4888A26B8}" presName="childText" presStyleLbl="revTx" presStyleIdx="1" presStyleCnt="3">
        <dgm:presLayoutVars>
          <dgm:bulletEnabled val="1"/>
        </dgm:presLayoutVars>
      </dgm:prSet>
      <dgm:spPr/>
    </dgm:pt>
    <dgm:pt modelId="{D93D9780-0EC9-4E09-9BF8-FA3C943B2A59}" type="pres">
      <dgm:prSet presAssocID="{4F180F38-339C-4367-9D5C-75407B85421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066CEAE-8C2A-4D08-B374-6C03026B2616}" type="pres">
      <dgm:prSet presAssocID="{4F180F38-339C-4367-9D5C-75407B85421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9113F2C-B85D-40EB-B9E9-2EBEA809643A}" type="presOf" srcId="{6BCC7C71-B07E-4654-86E9-88F59BD19157}" destId="{0DB82BE5-6C36-4C41-80DF-13A2FE249024}" srcOrd="0" destOrd="2" presId="urn:microsoft.com/office/officeart/2005/8/layout/vList2"/>
    <dgm:cxn modelId="{5B68382D-AA16-44DE-A05B-41C39CC8B480}" type="presOf" srcId="{1FAC46DC-DC02-446C-B768-97D4888A26B8}" destId="{F05025E2-8D40-453E-A28A-587FDECDD9CC}" srcOrd="0" destOrd="0" presId="urn:microsoft.com/office/officeart/2005/8/layout/vList2"/>
    <dgm:cxn modelId="{7983EB31-2AEB-413E-A92B-67BAD35906CE}" type="presOf" srcId="{8FD21FB0-171C-49B7-8D0A-99ACF03E1D4E}" destId="{DA8E59EC-1E5A-46B3-988F-73B716F0AA9D}" srcOrd="0" destOrd="2" presId="urn:microsoft.com/office/officeart/2005/8/layout/vList2"/>
    <dgm:cxn modelId="{0453543E-494F-4405-B54D-A5FF258E2102}" type="presOf" srcId="{D2179CA8-A6E9-4B83-B252-F04DFB80AB19}" destId="{0DB82BE5-6C36-4C41-80DF-13A2FE249024}" srcOrd="0" destOrd="3" presId="urn:microsoft.com/office/officeart/2005/8/layout/vList2"/>
    <dgm:cxn modelId="{33DC5141-C84E-4DC0-9ABB-19D753FE2F1E}" type="presOf" srcId="{D60270EA-4CE4-4D3F-A1E6-F5756CB53208}" destId="{F066CEAE-8C2A-4D08-B374-6C03026B2616}" srcOrd="0" destOrd="1" presId="urn:microsoft.com/office/officeart/2005/8/layout/vList2"/>
    <dgm:cxn modelId="{9C470263-99A7-4AF6-A267-F3DA2B17598D}" type="presOf" srcId="{97221D24-8CCE-4D43-A381-908A92EBDDC2}" destId="{DA8E59EC-1E5A-46B3-988F-73B716F0AA9D}" srcOrd="0" destOrd="0" presId="urn:microsoft.com/office/officeart/2005/8/layout/vList2"/>
    <dgm:cxn modelId="{B42F7344-7787-4C86-8C41-BF6C43B7A355}" srcId="{4F180F38-339C-4367-9D5C-75407B85421D}" destId="{D60270EA-4CE4-4D3F-A1E6-F5756CB53208}" srcOrd="1" destOrd="0" parTransId="{1880BD09-CA70-4B27-86A0-AFD5D6351B42}" sibTransId="{6CE2396C-DBFE-46EA-B1F6-45444E414412}"/>
    <dgm:cxn modelId="{D8519B65-B5B7-4C67-88FA-1D6BBB71E976}" type="presOf" srcId="{B4CC275C-97DE-4A2F-A55C-FF9832542493}" destId="{0DB82BE5-6C36-4C41-80DF-13A2FE249024}" srcOrd="0" destOrd="4" presId="urn:microsoft.com/office/officeart/2005/8/layout/vList2"/>
    <dgm:cxn modelId="{0EE2F848-0379-407B-BCC9-46E1A20B3A25}" srcId="{365D18DB-E17C-4CA6-827D-ABC95403E207}" destId="{97221D24-8CCE-4D43-A381-908A92EBDDC2}" srcOrd="0" destOrd="0" parTransId="{2CA29B2A-061A-490C-86FE-0BB5ED27BA6F}" sibTransId="{4FFD081F-4376-4E68-9625-EA15041E81A4}"/>
    <dgm:cxn modelId="{A898BF6A-3F61-45F1-A1D4-C481086F68AE}" srcId="{365D18DB-E17C-4CA6-827D-ABC95403E207}" destId="{840E317F-C670-429D-9E65-BC57205ADF60}" srcOrd="1" destOrd="0" parTransId="{670CECBD-EAA8-4323-B1E1-3365B08E6B24}" sibTransId="{1BF64975-531E-43C8-9260-A4756396A386}"/>
    <dgm:cxn modelId="{064A266E-437E-4044-BCEC-6F0685584664}" type="presOf" srcId="{9043971D-75EB-40BC-80EB-D338BB5B1493}" destId="{A3E5A0BD-2829-45BA-AB97-266132B65F0B}" srcOrd="0" destOrd="0" presId="urn:microsoft.com/office/officeart/2005/8/layout/vList2"/>
    <dgm:cxn modelId="{E2D18C57-DB52-49C3-879C-DA2B619B6D60}" srcId="{4F180F38-339C-4367-9D5C-75407B85421D}" destId="{6C8A8816-68CF-477A-A4EC-48DC949810C0}" srcOrd="0" destOrd="0" parTransId="{32A11579-8590-41A1-8601-A322D73A831B}" sibTransId="{9ABFEC5D-43BC-49C4-B87C-3C53A80AA625}"/>
    <dgm:cxn modelId="{9101B179-1AC0-4C03-8B07-9C819809013E}" srcId="{1FAC46DC-DC02-446C-B768-97D4888A26B8}" destId="{6BCC7C71-B07E-4654-86E9-88F59BD19157}" srcOrd="2" destOrd="0" parTransId="{DF877BC3-A15F-473B-96CF-E1A206CAE779}" sibTransId="{1399177D-EE28-447F-9C53-3B03D6C1F546}"/>
    <dgm:cxn modelId="{64B3115A-76A9-4EEB-BAF9-636A8A89268E}" type="presOf" srcId="{6C8A8816-68CF-477A-A4EC-48DC949810C0}" destId="{F066CEAE-8C2A-4D08-B374-6C03026B2616}" srcOrd="0" destOrd="0" presId="urn:microsoft.com/office/officeart/2005/8/layout/vList2"/>
    <dgm:cxn modelId="{94A4CD96-75ED-4DAA-BB80-8D14B1AE4284}" srcId="{9043971D-75EB-40BC-80EB-D338BB5B1493}" destId="{365D18DB-E17C-4CA6-827D-ABC95403E207}" srcOrd="0" destOrd="0" parTransId="{8DEB3CD4-D960-4C1F-A16D-CA492742B785}" sibTransId="{27EA9245-956A-4800-82A3-DD971C71876C}"/>
    <dgm:cxn modelId="{84286397-75B9-413C-BE97-B33C30CEE656}" type="presOf" srcId="{4F180F38-339C-4367-9D5C-75407B85421D}" destId="{D93D9780-0EC9-4E09-9BF8-FA3C943B2A59}" srcOrd="0" destOrd="0" presId="urn:microsoft.com/office/officeart/2005/8/layout/vList2"/>
    <dgm:cxn modelId="{B11986B7-B9EA-49EF-8C38-F2CBF62C3C94}" srcId="{9043971D-75EB-40BC-80EB-D338BB5B1493}" destId="{1FAC46DC-DC02-446C-B768-97D4888A26B8}" srcOrd="1" destOrd="0" parTransId="{9E54CDDA-26E7-4484-B7F4-E6DEF7856950}" sibTransId="{3BF4DF10-DE83-4131-AAE9-7673C05C0F5E}"/>
    <dgm:cxn modelId="{E8ADFEC3-ADEB-466A-A532-0FA181B7A4EB}" type="presOf" srcId="{2EC95B22-7AA4-4A52-8438-6EFCE2BDBA45}" destId="{0DB82BE5-6C36-4C41-80DF-13A2FE249024}" srcOrd="0" destOrd="0" presId="urn:microsoft.com/office/officeart/2005/8/layout/vList2"/>
    <dgm:cxn modelId="{39A238C7-9D32-4FF5-9509-EFED9C466C0C}" srcId="{1FAC46DC-DC02-446C-B768-97D4888A26B8}" destId="{A761D102-DBF8-4C66-A151-7A289150197D}" srcOrd="5" destOrd="0" parTransId="{1C23A56B-9BBB-4947-A775-F3128E325568}" sibTransId="{A773BC66-CCC3-408F-8D78-F22E7B800B84}"/>
    <dgm:cxn modelId="{648099CB-EAEA-4B4C-A8DE-1C3DCE6915AC}" type="presOf" srcId="{365D18DB-E17C-4CA6-827D-ABC95403E207}" destId="{92AA0ABF-61A9-4E2A-A01F-09F588A9B44D}" srcOrd="0" destOrd="0" presId="urn:microsoft.com/office/officeart/2005/8/layout/vList2"/>
    <dgm:cxn modelId="{39A3F3CB-2628-40C9-AFF7-52614E7A2D07}" srcId="{1FAC46DC-DC02-446C-B768-97D4888A26B8}" destId="{88788046-B299-464D-A2FC-C2D3B0ABE2C3}" srcOrd="1" destOrd="0" parTransId="{69E86C31-62B6-4519-9E16-F906154EDEB1}" sibTransId="{97F175D3-7B27-44B4-9BAC-8DFFFBD2B38B}"/>
    <dgm:cxn modelId="{2ED98ED2-40EF-4A8D-9315-98F4CEAE67A5}" srcId="{1FAC46DC-DC02-446C-B768-97D4888A26B8}" destId="{B4CC275C-97DE-4A2F-A55C-FF9832542493}" srcOrd="4" destOrd="0" parTransId="{24AB2DD9-A9BB-402A-B407-B0E0188076EF}" sibTransId="{70BA2375-9A79-47D7-A305-2AFCF0F91911}"/>
    <dgm:cxn modelId="{1A14B6D4-B1D8-42D9-A4E1-1CEC350D0885}" srcId="{9043971D-75EB-40BC-80EB-D338BB5B1493}" destId="{4F180F38-339C-4367-9D5C-75407B85421D}" srcOrd="2" destOrd="0" parTransId="{0FCCD75E-EFE2-45BB-96DC-DC2A4A93AC53}" sibTransId="{97BA4E90-FCCD-4BE5-83A7-45DD275655A2}"/>
    <dgm:cxn modelId="{445555DF-174F-4B33-93CA-D841BE9C7D10}" type="presOf" srcId="{840E317F-C670-429D-9E65-BC57205ADF60}" destId="{DA8E59EC-1E5A-46B3-988F-73B716F0AA9D}" srcOrd="0" destOrd="1" presId="urn:microsoft.com/office/officeart/2005/8/layout/vList2"/>
    <dgm:cxn modelId="{9C8F9DDF-2075-439A-8C56-277537FEBBC0}" srcId="{1FAC46DC-DC02-446C-B768-97D4888A26B8}" destId="{2EC95B22-7AA4-4A52-8438-6EFCE2BDBA45}" srcOrd="0" destOrd="0" parTransId="{4DBBA688-79B2-4B93-A670-940B44B7D155}" sibTransId="{D850ABC6-8D76-40D8-8973-1DBDFCDEDE68}"/>
    <dgm:cxn modelId="{674A06E3-B411-489D-AB2E-49F1C01838DF}" type="presOf" srcId="{A761D102-DBF8-4C66-A151-7A289150197D}" destId="{0DB82BE5-6C36-4C41-80DF-13A2FE249024}" srcOrd="0" destOrd="5" presId="urn:microsoft.com/office/officeart/2005/8/layout/vList2"/>
    <dgm:cxn modelId="{BCF4D6F0-BD10-412C-ABFD-CF2DCEA82388}" type="presOf" srcId="{88788046-B299-464D-A2FC-C2D3B0ABE2C3}" destId="{0DB82BE5-6C36-4C41-80DF-13A2FE249024}" srcOrd="0" destOrd="1" presId="urn:microsoft.com/office/officeart/2005/8/layout/vList2"/>
    <dgm:cxn modelId="{2B1B80F3-5662-4538-A492-CE52331BCDB1}" srcId="{1FAC46DC-DC02-446C-B768-97D4888A26B8}" destId="{D2179CA8-A6E9-4B83-B252-F04DFB80AB19}" srcOrd="3" destOrd="0" parTransId="{3BAF28CD-9903-4D3B-9F5D-C71A32D67FDE}" sibTransId="{65735359-165F-4981-A867-4D91942B02D9}"/>
    <dgm:cxn modelId="{A59F7DFB-4254-4598-A86F-0B7629D5EB01}" srcId="{365D18DB-E17C-4CA6-827D-ABC95403E207}" destId="{8FD21FB0-171C-49B7-8D0A-99ACF03E1D4E}" srcOrd="2" destOrd="0" parTransId="{775F9961-93C0-4B2D-AC21-0CCC97E46EFF}" sibTransId="{4F6F427C-6A35-4777-9F62-1626D737CCCA}"/>
    <dgm:cxn modelId="{C9DD2EEB-613E-4A2D-9B3E-F20F095B3A4B}" type="presParOf" srcId="{A3E5A0BD-2829-45BA-AB97-266132B65F0B}" destId="{92AA0ABF-61A9-4E2A-A01F-09F588A9B44D}" srcOrd="0" destOrd="0" presId="urn:microsoft.com/office/officeart/2005/8/layout/vList2"/>
    <dgm:cxn modelId="{7F013B4B-3B37-4A84-8B9D-5C9843217398}" type="presParOf" srcId="{A3E5A0BD-2829-45BA-AB97-266132B65F0B}" destId="{DA8E59EC-1E5A-46B3-988F-73B716F0AA9D}" srcOrd="1" destOrd="0" presId="urn:microsoft.com/office/officeart/2005/8/layout/vList2"/>
    <dgm:cxn modelId="{D059F271-FE38-4BA3-B056-764A555BD20A}" type="presParOf" srcId="{A3E5A0BD-2829-45BA-AB97-266132B65F0B}" destId="{F05025E2-8D40-453E-A28A-587FDECDD9CC}" srcOrd="2" destOrd="0" presId="urn:microsoft.com/office/officeart/2005/8/layout/vList2"/>
    <dgm:cxn modelId="{B945EA4E-0794-4C4B-974D-431BE8877E4A}" type="presParOf" srcId="{A3E5A0BD-2829-45BA-AB97-266132B65F0B}" destId="{0DB82BE5-6C36-4C41-80DF-13A2FE249024}" srcOrd="3" destOrd="0" presId="urn:microsoft.com/office/officeart/2005/8/layout/vList2"/>
    <dgm:cxn modelId="{8C7EDD2A-3C57-468A-9779-F306A8862E3E}" type="presParOf" srcId="{A3E5A0BD-2829-45BA-AB97-266132B65F0B}" destId="{D93D9780-0EC9-4E09-9BF8-FA3C943B2A59}" srcOrd="4" destOrd="0" presId="urn:microsoft.com/office/officeart/2005/8/layout/vList2"/>
    <dgm:cxn modelId="{EBB1AE96-54A7-4A0B-B044-DEB6D8D8259A}" type="presParOf" srcId="{A3E5A0BD-2829-45BA-AB97-266132B65F0B}" destId="{F066CEAE-8C2A-4D08-B374-6C03026B261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193F79-9F21-44C9-AEA3-210EEB11D48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D0915B8-E736-47BE-9040-9BF385C25D22}">
      <dgm:prSet/>
      <dgm:spPr/>
      <dgm:t>
        <a:bodyPr/>
        <a:lstStyle/>
        <a:p>
          <a:r>
            <a:rPr lang="cs-CZ"/>
            <a:t>Společná základní surovina – rozmístění průmyslu poměrně rovnoměrné</a:t>
          </a:r>
          <a:endParaRPr lang="en-US"/>
        </a:p>
      </dgm:t>
    </dgm:pt>
    <dgm:pt modelId="{164D15E4-6AF6-40AD-B6EB-7347E68659FE}" type="parTrans" cxnId="{2B29AB88-195A-4E1F-B351-55C3128BD8C4}">
      <dgm:prSet/>
      <dgm:spPr/>
      <dgm:t>
        <a:bodyPr/>
        <a:lstStyle/>
        <a:p>
          <a:endParaRPr lang="en-US"/>
        </a:p>
      </dgm:t>
    </dgm:pt>
    <dgm:pt modelId="{853915E3-BA19-4784-82E3-68F269A64A27}" type="sibTrans" cxnId="{2B29AB88-195A-4E1F-B351-55C3128BD8C4}">
      <dgm:prSet/>
      <dgm:spPr/>
      <dgm:t>
        <a:bodyPr/>
        <a:lstStyle/>
        <a:p>
          <a:endParaRPr lang="en-US"/>
        </a:p>
      </dgm:t>
    </dgm:pt>
    <dgm:pt modelId="{92409C74-625A-42B7-BA69-7FEFB268D44B}">
      <dgm:prSet/>
      <dgm:spPr/>
      <dgm:t>
        <a:bodyPr/>
        <a:lstStyle/>
        <a:p>
          <a:r>
            <a:rPr lang="cs-CZ"/>
            <a:t>Značný podíl dřeva jako palivo (v hosp. odlehlých oblastech)</a:t>
          </a:r>
          <a:endParaRPr lang="en-US"/>
        </a:p>
      </dgm:t>
    </dgm:pt>
    <dgm:pt modelId="{24029E1C-C2AA-4578-A7B8-6CE5062A6AA1}" type="parTrans" cxnId="{8DFBB3E4-95FA-4899-B67F-FFE43E7B285D}">
      <dgm:prSet/>
      <dgm:spPr/>
      <dgm:t>
        <a:bodyPr/>
        <a:lstStyle/>
        <a:p>
          <a:endParaRPr lang="en-US"/>
        </a:p>
      </dgm:t>
    </dgm:pt>
    <dgm:pt modelId="{DFB3E27F-4C25-48B2-AD64-433A6C0728B0}" type="sibTrans" cxnId="{8DFBB3E4-95FA-4899-B67F-FFE43E7B285D}">
      <dgm:prSet/>
      <dgm:spPr/>
      <dgm:t>
        <a:bodyPr/>
        <a:lstStyle/>
        <a:p>
          <a:endParaRPr lang="en-US"/>
        </a:p>
      </dgm:t>
    </dgm:pt>
    <dgm:pt modelId="{0C49AF35-978B-4897-A64F-98AB9E55EC6A}">
      <dgm:prSet/>
      <dgm:spPr/>
      <dgm:t>
        <a:bodyPr/>
        <a:lstStyle/>
        <a:p>
          <a:r>
            <a:rPr lang="cs-CZ"/>
            <a:t>Hl. produkční oblasti – lesy mírného pásma s jednoduchou skladbou dřevin a snadno dostupné + sub/rovníkové země s velkou zásobou dřevin (Brazílie, Indonésie, Nigérie, Filipíny, Tanzánie)</a:t>
          </a:r>
          <a:endParaRPr lang="en-US"/>
        </a:p>
      </dgm:t>
    </dgm:pt>
    <dgm:pt modelId="{50ABA7E5-7160-42C9-8EB1-C3A75C31868A}" type="parTrans" cxnId="{1F7DA620-C02F-4987-9D8B-96786A34A686}">
      <dgm:prSet/>
      <dgm:spPr/>
      <dgm:t>
        <a:bodyPr/>
        <a:lstStyle/>
        <a:p>
          <a:endParaRPr lang="en-US"/>
        </a:p>
      </dgm:t>
    </dgm:pt>
    <dgm:pt modelId="{B9A4CAA9-C9A8-4B66-92AB-5BCB905FC234}" type="sibTrans" cxnId="{1F7DA620-C02F-4987-9D8B-96786A34A686}">
      <dgm:prSet/>
      <dgm:spPr/>
      <dgm:t>
        <a:bodyPr/>
        <a:lstStyle/>
        <a:p>
          <a:endParaRPr lang="en-US"/>
        </a:p>
      </dgm:t>
    </dgm:pt>
    <dgm:pt modelId="{ABD9F982-A151-401E-8A0D-D94CFC1B8865}">
      <dgm:prSet/>
      <dgm:spPr/>
      <dgm:t>
        <a:bodyPr/>
        <a:lstStyle/>
        <a:p>
          <a:r>
            <a:rPr lang="cs-CZ" b="1"/>
            <a:t>Nábytkářství – umístění v centech spotřeby</a:t>
          </a:r>
          <a:endParaRPr lang="en-US"/>
        </a:p>
      </dgm:t>
    </dgm:pt>
    <dgm:pt modelId="{25A8808F-C9AA-4E2D-B954-A8D931410B05}" type="parTrans" cxnId="{CF7151A9-05A5-44EC-AB1C-877D8538DA7B}">
      <dgm:prSet/>
      <dgm:spPr/>
      <dgm:t>
        <a:bodyPr/>
        <a:lstStyle/>
        <a:p>
          <a:endParaRPr lang="en-US"/>
        </a:p>
      </dgm:t>
    </dgm:pt>
    <dgm:pt modelId="{538A9D4A-2E3A-4818-A70E-2DBF83ECC465}" type="sibTrans" cxnId="{CF7151A9-05A5-44EC-AB1C-877D8538DA7B}">
      <dgm:prSet/>
      <dgm:spPr/>
      <dgm:t>
        <a:bodyPr/>
        <a:lstStyle/>
        <a:p>
          <a:endParaRPr lang="en-US"/>
        </a:p>
      </dgm:t>
    </dgm:pt>
    <dgm:pt modelId="{3932A4AF-7501-413D-BFEB-5F764B9A7640}">
      <dgm:prSet/>
      <dgm:spPr/>
      <dgm:t>
        <a:bodyPr/>
        <a:lstStyle/>
        <a:p>
          <a:r>
            <a:rPr lang="cs-CZ" b="1"/>
            <a:t>Papírenský průmysl</a:t>
          </a:r>
          <a:endParaRPr lang="en-US"/>
        </a:p>
      </dgm:t>
    </dgm:pt>
    <dgm:pt modelId="{4A5553E5-D9F1-4242-859B-D1385D262547}" type="parTrans" cxnId="{90BE62B3-0444-4BF8-AF9D-6106FC6A84CA}">
      <dgm:prSet/>
      <dgm:spPr/>
      <dgm:t>
        <a:bodyPr/>
        <a:lstStyle/>
        <a:p>
          <a:endParaRPr lang="en-US"/>
        </a:p>
      </dgm:t>
    </dgm:pt>
    <dgm:pt modelId="{7C340BD0-CC99-43B0-A046-CF78AFE770C7}" type="sibTrans" cxnId="{90BE62B3-0444-4BF8-AF9D-6106FC6A84CA}">
      <dgm:prSet/>
      <dgm:spPr/>
      <dgm:t>
        <a:bodyPr/>
        <a:lstStyle/>
        <a:p>
          <a:endParaRPr lang="en-US"/>
        </a:p>
      </dgm:t>
    </dgm:pt>
    <dgm:pt modelId="{EF0821DF-FC1B-4534-920B-19EF4A516755}">
      <dgm:prSet/>
      <dgm:spPr/>
      <dgm:t>
        <a:bodyPr/>
        <a:lstStyle/>
        <a:p>
          <a:r>
            <a:rPr lang="cs-CZ"/>
            <a:t>Náročný na spotřebu vody, proto lokalizace při velkých zdrojích čisté vody a spíše mimo hl. průmyslové a sídelní koncentrace</a:t>
          </a:r>
          <a:endParaRPr lang="en-US"/>
        </a:p>
      </dgm:t>
    </dgm:pt>
    <dgm:pt modelId="{6B7443F1-DCC9-4106-862C-9FEBF36C170A}" type="parTrans" cxnId="{2537CCD7-612B-4EEF-8CF3-04D9BF1A5AC4}">
      <dgm:prSet/>
      <dgm:spPr/>
      <dgm:t>
        <a:bodyPr/>
        <a:lstStyle/>
        <a:p>
          <a:endParaRPr lang="en-US"/>
        </a:p>
      </dgm:t>
    </dgm:pt>
    <dgm:pt modelId="{4EB986C2-16AE-469D-83DC-545F09AC613A}" type="sibTrans" cxnId="{2537CCD7-612B-4EEF-8CF3-04D9BF1A5AC4}">
      <dgm:prSet/>
      <dgm:spPr/>
      <dgm:t>
        <a:bodyPr/>
        <a:lstStyle/>
        <a:p>
          <a:endParaRPr lang="en-US"/>
        </a:p>
      </dgm:t>
    </dgm:pt>
    <dgm:pt modelId="{E08386F9-5987-4BFF-AF52-3BEA10E9C670}">
      <dgm:prSet/>
      <dgm:spPr/>
      <dgm:t>
        <a:bodyPr/>
        <a:lstStyle/>
        <a:p>
          <a:r>
            <a:rPr lang="cs-CZ"/>
            <a:t>Negativní vliv na čistotu vody a ovzduší</a:t>
          </a:r>
          <a:endParaRPr lang="en-US"/>
        </a:p>
      </dgm:t>
    </dgm:pt>
    <dgm:pt modelId="{2826B432-62F1-4D78-A869-D27F210F9FFB}" type="parTrans" cxnId="{A396C10F-B327-4315-92EB-F90C34134990}">
      <dgm:prSet/>
      <dgm:spPr/>
      <dgm:t>
        <a:bodyPr/>
        <a:lstStyle/>
        <a:p>
          <a:endParaRPr lang="en-US"/>
        </a:p>
      </dgm:t>
    </dgm:pt>
    <dgm:pt modelId="{7C12F943-A726-499B-BA84-BE36F025B71F}" type="sibTrans" cxnId="{A396C10F-B327-4315-92EB-F90C34134990}">
      <dgm:prSet/>
      <dgm:spPr/>
      <dgm:t>
        <a:bodyPr/>
        <a:lstStyle/>
        <a:p>
          <a:endParaRPr lang="en-US"/>
        </a:p>
      </dgm:t>
    </dgm:pt>
    <dgm:pt modelId="{00F97A79-4E04-4540-B0B9-3C9A49B61BDF}">
      <dgm:prSet/>
      <dgm:spPr/>
      <dgm:t>
        <a:bodyPr/>
        <a:lstStyle/>
        <a:p>
          <a:r>
            <a:rPr lang="cs-CZ" b="1"/>
            <a:t>Průmysl polygrafický</a:t>
          </a:r>
          <a:endParaRPr lang="en-US"/>
        </a:p>
      </dgm:t>
    </dgm:pt>
    <dgm:pt modelId="{C24AC951-5985-4E18-947C-7D6A9D3E7258}" type="parTrans" cxnId="{F0F563B6-E873-4EC0-93BB-744518AF8163}">
      <dgm:prSet/>
      <dgm:spPr/>
      <dgm:t>
        <a:bodyPr/>
        <a:lstStyle/>
        <a:p>
          <a:endParaRPr lang="en-US"/>
        </a:p>
      </dgm:t>
    </dgm:pt>
    <dgm:pt modelId="{9A31D4AA-DD2E-44CA-81B2-35902BAAE1B4}" type="sibTrans" cxnId="{F0F563B6-E873-4EC0-93BB-744518AF8163}">
      <dgm:prSet/>
      <dgm:spPr/>
      <dgm:t>
        <a:bodyPr/>
        <a:lstStyle/>
        <a:p>
          <a:endParaRPr lang="en-US"/>
        </a:p>
      </dgm:t>
    </dgm:pt>
    <dgm:pt modelId="{20B10469-ED84-417C-A756-E0F392C33A72}">
      <dgm:prSet/>
      <dgm:spPr/>
      <dgm:t>
        <a:bodyPr/>
        <a:lstStyle/>
        <a:p>
          <a:r>
            <a:rPr lang="cs-CZ"/>
            <a:t>Hl. materiálem je novinový papír</a:t>
          </a:r>
          <a:endParaRPr lang="en-US"/>
        </a:p>
      </dgm:t>
    </dgm:pt>
    <dgm:pt modelId="{E6489384-A775-4650-B002-F2911D5E1D7F}" type="parTrans" cxnId="{CDDDD2B6-F736-4E81-A620-15597FB9ADFD}">
      <dgm:prSet/>
      <dgm:spPr/>
      <dgm:t>
        <a:bodyPr/>
        <a:lstStyle/>
        <a:p>
          <a:endParaRPr lang="en-US"/>
        </a:p>
      </dgm:t>
    </dgm:pt>
    <dgm:pt modelId="{330028F8-527F-491B-8B9E-9F0C6320B7F7}" type="sibTrans" cxnId="{CDDDD2B6-F736-4E81-A620-15597FB9ADFD}">
      <dgm:prSet/>
      <dgm:spPr/>
      <dgm:t>
        <a:bodyPr/>
        <a:lstStyle/>
        <a:p>
          <a:endParaRPr lang="en-US"/>
        </a:p>
      </dgm:t>
    </dgm:pt>
    <dgm:pt modelId="{632A1E64-0282-4C24-99F3-AA440319D5D7}">
      <dgm:prSet/>
      <dgm:spPr/>
      <dgm:t>
        <a:bodyPr/>
        <a:lstStyle/>
        <a:p>
          <a:r>
            <a:rPr lang="cs-CZ"/>
            <a:t>Zcela orientován do spotřebních center</a:t>
          </a:r>
          <a:endParaRPr lang="en-US"/>
        </a:p>
      </dgm:t>
    </dgm:pt>
    <dgm:pt modelId="{1F9EC5FC-000A-48C6-B047-28DC421AB054}" type="parTrans" cxnId="{94484992-4FB5-4D2A-9741-155C3E5C4137}">
      <dgm:prSet/>
      <dgm:spPr/>
      <dgm:t>
        <a:bodyPr/>
        <a:lstStyle/>
        <a:p>
          <a:endParaRPr lang="en-US"/>
        </a:p>
      </dgm:t>
    </dgm:pt>
    <dgm:pt modelId="{7EE3208B-D4EE-4E71-998F-5703EEBA3B96}" type="sibTrans" cxnId="{94484992-4FB5-4D2A-9741-155C3E5C4137}">
      <dgm:prSet/>
      <dgm:spPr/>
      <dgm:t>
        <a:bodyPr/>
        <a:lstStyle/>
        <a:p>
          <a:endParaRPr lang="en-US"/>
        </a:p>
      </dgm:t>
    </dgm:pt>
    <dgm:pt modelId="{E921DCC4-7749-4EF6-8DFD-35968C08310D}">
      <dgm:prSet/>
      <dgm:spPr/>
      <dgm:t>
        <a:bodyPr/>
        <a:lstStyle/>
        <a:p>
          <a:r>
            <a:rPr lang="cs-CZ"/>
            <a:t>Vyžaduje kvalifikovanou pracovní sílu</a:t>
          </a:r>
          <a:endParaRPr lang="en-US"/>
        </a:p>
      </dgm:t>
    </dgm:pt>
    <dgm:pt modelId="{62B1C1F7-107F-453A-9B38-0261B474E018}" type="parTrans" cxnId="{91E969E9-E0AE-483A-9132-05DBCC129029}">
      <dgm:prSet/>
      <dgm:spPr/>
      <dgm:t>
        <a:bodyPr/>
        <a:lstStyle/>
        <a:p>
          <a:endParaRPr lang="en-US"/>
        </a:p>
      </dgm:t>
    </dgm:pt>
    <dgm:pt modelId="{190663F3-D0F5-4C94-BBBD-9E49F73C3E8D}" type="sibTrans" cxnId="{91E969E9-E0AE-483A-9132-05DBCC129029}">
      <dgm:prSet/>
      <dgm:spPr/>
      <dgm:t>
        <a:bodyPr/>
        <a:lstStyle/>
        <a:p>
          <a:endParaRPr lang="en-US"/>
        </a:p>
      </dgm:t>
    </dgm:pt>
    <dgm:pt modelId="{680E4B85-B8FC-42B5-8C4C-10E586E121EE}">
      <dgm:prSet/>
      <dgm:spPr/>
      <dgm:t>
        <a:bodyPr/>
        <a:lstStyle/>
        <a:p>
          <a:r>
            <a:rPr lang="cs-CZ"/>
            <a:t>Patří mezi nejmladší odvětví, přesto zastoupen ve většině zemí světa</a:t>
          </a:r>
          <a:endParaRPr lang="en-US"/>
        </a:p>
      </dgm:t>
    </dgm:pt>
    <dgm:pt modelId="{5AC61C25-2931-4EE2-B8EE-392C4CB68E7B}" type="parTrans" cxnId="{46AD9A10-2E5C-4DBE-B3BC-AE69F6D5BBC5}">
      <dgm:prSet/>
      <dgm:spPr/>
      <dgm:t>
        <a:bodyPr/>
        <a:lstStyle/>
        <a:p>
          <a:endParaRPr lang="en-US"/>
        </a:p>
      </dgm:t>
    </dgm:pt>
    <dgm:pt modelId="{A059D5F8-0A9B-4B4A-9A6C-3533F604DF5A}" type="sibTrans" cxnId="{46AD9A10-2E5C-4DBE-B3BC-AE69F6D5BBC5}">
      <dgm:prSet/>
      <dgm:spPr/>
      <dgm:t>
        <a:bodyPr/>
        <a:lstStyle/>
        <a:p>
          <a:endParaRPr lang="en-US"/>
        </a:p>
      </dgm:t>
    </dgm:pt>
    <dgm:pt modelId="{C35BEA57-AFD6-4A27-B6DE-4C23D0858EAC}" type="pres">
      <dgm:prSet presAssocID="{49193F79-9F21-44C9-AEA3-210EEB11D48B}" presName="root" presStyleCnt="0">
        <dgm:presLayoutVars>
          <dgm:dir/>
          <dgm:resizeHandles val="exact"/>
        </dgm:presLayoutVars>
      </dgm:prSet>
      <dgm:spPr/>
    </dgm:pt>
    <dgm:pt modelId="{879D5FD7-AED6-41E9-AA12-6B04645081DD}" type="pres">
      <dgm:prSet presAssocID="{7D0915B8-E736-47BE-9040-9BF385C25D22}" presName="compNode" presStyleCnt="0"/>
      <dgm:spPr/>
    </dgm:pt>
    <dgm:pt modelId="{8A8078D5-E699-4EFC-92E9-43FBC563E2CB}" type="pres">
      <dgm:prSet presAssocID="{7D0915B8-E736-47BE-9040-9BF385C25D22}" presName="bgRect" presStyleLbl="bgShp" presStyleIdx="0" presStyleCnt="6"/>
      <dgm:spPr/>
    </dgm:pt>
    <dgm:pt modelId="{8BB3783A-D440-4CC9-BBF4-FCEA7CC82324}" type="pres">
      <dgm:prSet presAssocID="{7D0915B8-E736-47BE-9040-9BF385C25D2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5568D26-CA4A-41E5-9089-238C81687A98}" type="pres">
      <dgm:prSet presAssocID="{7D0915B8-E736-47BE-9040-9BF385C25D22}" presName="spaceRect" presStyleCnt="0"/>
      <dgm:spPr/>
    </dgm:pt>
    <dgm:pt modelId="{BC8027BB-1DAD-4EB1-BA6B-00230B465458}" type="pres">
      <dgm:prSet presAssocID="{7D0915B8-E736-47BE-9040-9BF385C25D22}" presName="parTx" presStyleLbl="revTx" presStyleIdx="0" presStyleCnt="8">
        <dgm:presLayoutVars>
          <dgm:chMax val="0"/>
          <dgm:chPref val="0"/>
        </dgm:presLayoutVars>
      </dgm:prSet>
      <dgm:spPr/>
    </dgm:pt>
    <dgm:pt modelId="{EF302E07-D03E-4682-8B58-46CE1823EA4F}" type="pres">
      <dgm:prSet presAssocID="{853915E3-BA19-4784-82E3-68F269A64A27}" presName="sibTrans" presStyleCnt="0"/>
      <dgm:spPr/>
    </dgm:pt>
    <dgm:pt modelId="{624B8A3E-24CA-413C-9BA3-0B011507A118}" type="pres">
      <dgm:prSet presAssocID="{92409C74-625A-42B7-BA69-7FEFB268D44B}" presName="compNode" presStyleCnt="0"/>
      <dgm:spPr/>
    </dgm:pt>
    <dgm:pt modelId="{F9E11D0F-784C-449B-9706-00EC87D0A27A}" type="pres">
      <dgm:prSet presAssocID="{92409C74-625A-42B7-BA69-7FEFB268D44B}" presName="bgRect" presStyleLbl="bgShp" presStyleIdx="1" presStyleCnt="6"/>
      <dgm:spPr/>
    </dgm:pt>
    <dgm:pt modelId="{DE016317-3D40-4301-A6C0-676AD6408BB5}" type="pres">
      <dgm:prSet presAssocID="{92409C74-625A-42B7-BA69-7FEFB268D44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423B21FD-C26A-4DB0-809D-A61981B93D54}" type="pres">
      <dgm:prSet presAssocID="{92409C74-625A-42B7-BA69-7FEFB268D44B}" presName="spaceRect" presStyleCnt="0"/>
      <dgm:spPr/>
    </dgm:pt>
    <dgm:pt modelId="{F3851ED3-6C15-4808-B264-EF336CDF4825}" type="pres">
      <dgm:prSet presAssocID="{92409C74-625A-42B7-BA69-7FEFB268D44B}" presName="parTx" presStyleLbl="revTx" presStyleIdx="1" presStyleCnt="8">
        <dgm:presLayoutVars>
          <dgm:chMax val="0"/>
          <dgm:chPref val="0"/>
        </dgm:presLayoutVars>
      </dgm:prSet>
      <dgm:spPr/>
    </dgm:pt>
    <dgm:pt modelId="{A783F5A4-82EF-4D0C-B859-38589F07E4A8}" type="pres">
      <dgm:prSet presAssocID="{DFB3E27F-4C25-48B2-AD64-433A6C0728B0}" presName="sibTrans" presStyleCnt="0"/>
      <dgm:spPr/>
    </dgm:pt>
    <dgm:pt modelId="{2AE871BB-24C9-4C41-996B-0129D6F4A6F2}" type="pres">
      <dgm:prSet presAssocID="{0C49AF35-978B-4897-A64F-98AB9E55EC6A}" presName="compNode" presStyleCnt="0"/>
      <dgm:spPr/>
    </dgm:pt>
    <dgm:pt modelId="{90AA9907-0B3A-4B53-941B-2126942C9731}" type="pres">
      <dgm:prSet presAssocID="{0C49AF35-978B-4897-A64F-98AB9E55EC6A}" presName="bgRect" presStyleLbl="bgShp" presStyleIdx="2" presStyleCnt="6"/>
      <dgm:spPr/>
    </dgm:pt>
    <dgm:pt modelId="{825E2297-3381-4E0D-A494-872B68744DBB}" type="pres">
      <dgm:prSet presAssocID="{0C49AF35-978B-4897-A64F-98AB9E55EC6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rth America"/>
        </a:ext>
      </dgm:extLst>
    </dgm:pt>
    <dgm:pt modelId="{209A0AF2-762C-4351-8FE4-F1D95ACEEAF0}" type="pres">
      <dgm:prSet presAssocID="{0C49AF35-978B-4897-A64F-98AB9E55EC6A}" presName="spaceRect" presStyleCnt="0"/>
      <dgm:spPr/>
    </dgm:pt>
    <dgm:pt modelId="{143811E6-1D7F-4189-A01F-809615B31ECE}" type="pres">
      <dgm:prSet presAssocID="{0C49AF35-978B-4897-A64F-98AB9E55EC6A}" presName="parTx" presStyleLbl="revTx" presStyleIdx="2" presStyleCnt="8">
        <dgm:presLayoutVars>
          <dgm:chMax val="0"/>
          <dgm:chPref val="0"/>
        </dgm:presLayoutVars>
      </dgm:prSet>
      <dgm:spPr/>
    </dgm:pt>
    <dgm:pt modelId="{696B8D24-CF53-47C5-A127-0D6374F5A6C2}" type="pres">
      <dgm:prSet presAssocID="{B9A4CAA9-C9A8-4B66-92AB-5BCB905FC234}" presName="sibTrans" presStyleCnt="0"/>
      <dgm:spPr/>
    </dgm:pt>
    <dgm:pt modelId="{341B7BBA-B6A2-4156-9633-5F784B65BD91}" type="pres">
      <dgm:prSet presAssocID="{ABD9F982-A151-401E-8A0D-D94CFC1B8865}" presName="compNode" presStyleCnt="0"/>
      <dgm:spPr/>
    </dgm:pt>
    <dgm:pt modelId="{F89993EB-2230-40DF-ABB4-394C0AD22294}" type="pres">
      <dgm:prSet presAssocID="{ABD9F982-A151-401E-8A0D-D94CFC1B8865}" presName="bgRect" presStyleLbl="bgShp" presStyleIdx="3" presStyleCnt="6"/>
      <dgm:spPr/>
    </dgm:pt>
    <dgm:pt modelId="{0465170D-77A9-499E-8C62-E30C805CCC7D}" type="pres">
      <dgm:prSet presAssocID="{ABD9F982-A151-401E-8A0D-D94CFC1B886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C3F7BBE-CE01-45F3-8F29-13CC3BCEBECD}" type="pres">
      <dgm:prSet presAssocID="{ABD9F982-A151-401E-8A0D-D94CFC1B8865}" presName="spaceRect" presStyleCnt="0"/>
      <dgm:spPr/>
    </dgm:pt>
    <dgm:pt modelId="{9F429AD8-026B-4230-88F7-2CC2B8523B41}" type="pres">
      <dgm:prSet presAssocID="{ABD9F982-A151-401E-8A0D-D94CFC1B8865}" presName="parTx" presStyleLbl="revTx" presStyleIdx="3" presStyleCnt="8">
        <dgm:presLayoutVars>
          <dgm:chMax val="0"/>
          <dgm:chPref val="0"/>
        </dgm:presLayoutVars>
      </dgm:prSet>
      <dgm:spPr/>
    </dgm:pt>
    <dgm:pt modelId="{04341A76-E31F-495B-A53B-4830D0BC661E}" type="pres">
      <dgm:prSet presAssocID="{538A9D4A-2E3A-4818-A70E-2DBF83ECC465}" presName="sibTrans" presStyleCnt="0"/>
      <dgm:spPr/>
    </dgm:pt>
    <dgm:pt modelId="{2E72B286-3860-4D91-BEA9-8E34D47811D6}" type="pres">
      <dgm:prSet presAssocID="{3932A4AF-7501-413D-BFEB-5F764B9A7640}" presName="compNode" presStyleCnt="0"/>
      <dgm:spPr/>
    </dgm:pt>
    <dgm:pt modelId="{8A1D0F4D-712D-457D-BEDF-36870729EE16}" type="pres">
      <dgm:prSet presAssocID="{3932A4AF-7501-413D-BFEB-5F764B9A7640}" presName="bgRect" presStyleLbl="bgShp" presStyleIdx="4" presStyleCnt="6"/>
      <dgm:spPr/>
    </dgm:pt>
    <dgm:pt modelId="{0F827BC5-132F-4F4C-B3AA-4EBC20B1D782}" type="pres">
      <dgm:prSet presAssocID="{3932A4AF-7501-413D-BFEB-5F764B9A764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ale"/>
        </a:ext>
      </dgm:extLst>
    </dgm:pt>
    <dgm:pt modelId="{99FE22B6-66F5-4367-9950-DDA75D45D9AC}" type="pres">
      <dgm:prSet presAssocID="{3932A4AF-7501-413D-BFEB-5F764B9A7640}" presName="spaceRect" presStyleCnt="0"/>
      <dgm:spPr/>
    </dgm:pt>
    <dgm:pt modelId="{69560722-BF01-4BD5-B8B3-3E0B03A56211}" type="pres">
      <dgm:prSet presAssocID="{3932A4AF-7501-413D-BFEB-5F764B9A7640}" presName="parTx" presStyleLbl="revTx" presStyleIdx="4" presStyleCnt="8">
        <dgm:presLayoutVars>
          <dgm:chMax val="0"/>
          <dgm:chPref val="0"/>
        </dgm:presLayoutVars>
      </dgm:prSet>
      <dgm:spPr/>
    </dgm:pt>
    <dgm:pt modelId="{39709932-D76A-4213-B26B-44EECCE16A95}" type="pres">
      <dgm:prSet presAssocID="{3932A4AF-7501-413D-BFEB-5F764B9A7640}" presName="desTx" presStyleLbl="revTx" presStyleIdx="5" presStyleCnt="8">
        <dgm:presLayoutVars/>
      </dgm:prSet>
      <dgm:spPr/>
    </dgm:pt>
    <dgm:pt modelId="{6A2531B0-3BB2-47EF-8EE7-9ADB177E3E08}" type="pres">
      <dgm:prSet presAssocID="{7C340BD0-CC99-43B0-A046-CF78AFE770C7}" presName="sibTrans" presStyleCnt="0"/>
      <dgm:spPr/>
    </dgm:pt>
    <dgm:pt modelId="{67BE5242-AA3C-48DD-9F69-1EC75A0A1756}" type="pres">
      <dgm:prSet presAssocID="{00F97A79-4E04-4540-B0B9-3C9A49B61BDF}" presName="compNode" presStyleCnt="0"/>
      <dgm:spPr/>
    </dgm:pt>
    <dgm:pt modelId="{079ED1F8-FA93-49B6-BBEC-8B4EB09F85C3}" type="pres">
      <dgm:prSet presAssocID="{00F97A79-4E04-4540-B0B9-3C9A49B61BDF}" presName="bgRect" presStyleLbl="bgShp" presStyleIdx="5" presStyleCnt="6"/>
      <dgm:spPr/>
    </dgm:pt>
    <dgm:pt modelId="{02EB23FC-A77B-46AA-B634-E1ADF535D17B}" type="pres">
      <dgm:prSet presAssocID="{00F97A79-4E04-4540-B0B9-3C9A49B61BD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692C8F0C-5457-4A72-A2A1-7EE232ECD68D}" type="pres">
      <dgm:prSet presAssocID="{00F97A79-4E04-4540-B0B9-3C9A49B61BDF}" presName="spaceRect" presStyleCnt="0"/>
      <dgm:spPr/>
    </dgm:pt>
    <dgm:pt modelId="{3CE60561-CD41-4F2D-991E-DF9AD9D3F023}" type="pres">
      <dgm:prSet presAssocID="{00F97A79-4E04-4540-B0B9-3C9A49B61BDF}" presName="parTx" presStyleLbl="revTx" presStyleIdx="6" presStyleCnt="8">
        <dgm:presLayoutVars>
          <dgm:chMax val="0"/>
          <dgm:chPref val="0"/>
        </dgm:presLayoutVars>
      </dgm:prSet>
      <dgm:spPr/>
    </dgm:pt>
    <dgm:pt modelId="{F7CBA686-D22C-4AF5-8C1E-BC5C6A8CF684}" type="pres">
      <dgm:prSet presAssocID="{00F97A79-4E04-4540-B0B9-3C9A49B61BDF}" presName="desTx" presStyleLbl="revTx" presStyleIdx="7" presStyleCnt="8">
        <dgm:presLayoutVars/>
      </dgm:prSet>
      <dgm:spPr/>
    </dgm:pt>
  </dgm:ptLst>
  <dgm:cxnLst>
    <dgm:cxn modelId="{B433C809-4F38-441D-9BA7-BFFABF96EA37}" type="presOf" srcId="{E921DCC4-7749-4EF6-8DFD-35968C08310D}" destId="{F7CBA686-D22C-4AF5-8C1E-BC5C6A8CF684}" srcOrd="0" destOrd="2" presId="urn:microsoft.com/office/officeart/2018/2/layout/IconVerticalSolidList"/>
    <dgm:cxn modelId="{A396C10F-B327-4315-92EB-F90C34134990}" srcId="{3932A4AF-7501-413D-BFEB-5F764B9A7640}" destId="{E08386F9-5987-4BFF-AF52-3BEA10E9C670}" srcOrd="1" destOrd="0" parTransId="{2826B432-62F1-4D78-A869-D27F210F9FFB}" sibTransId="{7C12F943-A726-499B-BA84-BE36F025B71F}"/>
    <dgm:cxn modelId="{46AD9A10-2E5C-4DBE-B3BC-AE69F6D5BBC5}" srcId="{00F97A79-4E04-4540-B0B9-3C9A49B61BDF}" destId="{680E4B85-B8FC-42B5-8C4C-10E586E121EE}" srcOrd="3" destOrd="0" parTransId="{5AC61C25-2931-4EE2-B8EE-392C4CB68E7B}" sibTransId="{A059D5F8-0A9B-4B4A-9A6C-3533F604DF5A}"/>
    <dgm:cxn modelId="{6497491D-C5AA-4042-8601-16FEB567EADC}" type="presOf" srcId="{49193F79-9F21-44C9-AEA3-210EEB11D48B}" destId="{C35BEA57-AFD6-4A27-B6DE-4C23D0858EAC}" srcOrd="0" destOrd="0" presId="urn:microsoft.com/office/officeart/2018/2/layout/IconVerticalSolidList"/>
    <dgm:cxn modelId="{1F7DA620-C02F-4987-9D8B-96786A34A686}" srcId="{49193F79-9F21-44C9-AEA3-210EEB11D48B}" destId="{0C49AF35-978B-4897-A64F-98AB9E55EC6A}" srcOrd="2" destOrd="0" parTransId="{50ABA7E5-7160-42C9-8EB1-C3A75C31868A}" sibTransId="{B9A4CAA9-C9A8-4B66-92AB-5BCB905FC234}"/>
    <dgm:cxn modelId="{9DD0E12E-AB0B-4383-A593-4AD55D8B0D2B}" type="presOf" srcId="{ABD9F982-A151-401E-8A0D-D94CFC1B8865}" destId="{9F429AD8-026B-4230-88F7-2CC2B8523B41}" srcOrd="0" destOrd="0" presId="urn:microsoft.com/office/officeart/2018/2/layout/IconVerticalSolidList"/>
    <dgm:cxn modelId="{D6AAFF33-CAF0-431A-A3BB-6809A1775797}" type="presOf" srcId="{0C49AF35-978B-4897-A64F-98AB9E55EC6A}" destId="{143811E6-1D7F-4189-A01F-809615B31ECE}" srcOrd="0" destOrd="0" presId="urn:microsoft.com/office/officeart/2018/2/layout/IconVerticalSolidList"/>
    <dgm:cxn modelId="{2152A538-1299-4585-B8A8-99077DC3ABB6}" type="presOf" srcId="{E08386F9-5987-4BFF-AF52-3BEA10E9C670}" destId="{39709932-D76A-4213-B26B-44EECCE16A95}" srcOrd="0" destOrd="1" presId="urn:microsoft.com/office/officeart/2018/2/layout/IconVerticalSolidList"/>
    <dgm:cxn modelId="{5E9DF84C-FE88-4998-91D0-2EB725F89281}" type="presOf" srcId="{EF0821DF-FC1B-4534-920B-19EF4A516755}" destId="{39709932-D76A-4213-B26B-44EECCE16A95}" srcOrd="0" destOrd="0" presId="urn:microsoft.com/office/officeart/2018/2/layout/IconVerticalSolidList"/>
    <dgm:cxn modelId="{3FD64C57-5638-4188-92DF-1917A40FDBB4}" type="presOf" srcId="{20B10469-ED84-417C-A756-E0F392C33A72}" destId="{F7CBA686-D22C-4AF5-8C1E-BC5C6A8CF684}" srcOrd="0" destOrd="0" presId="urn:microsoft.com/office/officeart/2018/2/layout/IconVerticalSolidList"/>
    <dgm:cxn modelId="{B8BAAC77-203D-4767-ABFD-1150DC977DC4}" type="presOf" srcId="{92409C74-625A-42B7-BA69-7FEFB268D44B}" destId="{F3851ED3-6C15-4808-B264-EF336CDF4825}" srcOrd="0" destOrd="0" presId="urn:microsoft.com/office/officeart/2018/2/layout/IconVerticalSolidList"/>
    <dgm:cxn modelId="{08C4FA7F-EEBF-48EB-B02B-237B9A37667A}" type="presOf" srcId="{680E4B85-B8FC-42B5-8C4C-10E586E121EE}" destId="{F7CBA686-D22C-4AF5-8C1E-BC5C6A8CF684}" srcOrd="0" destOrd="3" presId="urn:microsoft.com/office/officeart/2018/2/layout/IconVerticalSolidList"/>
    <dgm:cxn modelId="{2B29AB88-195A-4E1F-B351-55C3128BD8C4}" srcId="{49193F79-9F21-44C9-AEA3-210EEB11D48B}" destId="{7D0915B8-E736-47BE-9040-9BF385C25D22}" srcOrd="0" destOrd="0" parTransId="{164D15E4-6AF6-40AD-B6EB-7347E68659FE}" sibTransId="{853915E3-BA19-4784-82E3-68F269A64A27}"/>
    <dgm:cxn modelId="{76D0B98B-64D6-453F-9538-DBD94F6C1B81}" type="presOf" srcId="{00F97A79-4E04-4540-B0B9-3C9A49B61BDF}" destId="{3CE60561-CD41-4F2D-991E-DF9AD9D3F023}" srcOrd="0" destOrd="0" presId="urn:microsoft.com/office/officeart/2018/2/layout/IconVerticalSolidList"/>
    <dgm:cxn modelId="{94484992-4FB5-4D2A-9741-155C3E5C4137}" srcId="{00F97A79-4E04-4540-B0B9-3C9A49B61BDF}" destId="{632A1E64-0282-4C24-99F3-AA440319D5D7}" srcOrd="1" destOrd="0" parTransId="{1F9EC5FC-000A-48C6-B047-28DC421AB054}" sibTransId="{7EE3208B-D4EE-4E71-998F-5703EEBA3B96}"/>
    <dgm:cxn modelId="{CF7151A9-05A5-44EC-AB1C-877D8538DA7B}" srcId="{49193F79-9F21-44C9-AEA3-210EEB11D48B}" destId="{ABD9F982-A151-401E-8A0D-D94CFC1B8865}" srcOrd="3" destOrd="0" parTransId="{25A8808F-C9AA-4E2D-B954-A8D931410B05}" sibTransId="{538A9D4A-2E3A-4818-A70E-2DBF83ECC465}"/>
    <dgm:cxn modelId="{90BE62B3-0444-4BF8-AF9D-6106FC6A84CA}" srcId="{49193F79-9F21-44C9-AEA3-210EEB11D48B}" destId="{3932A4AF-7501-413D-BFEB-5F764B9A7640}" srcOrd="4" destOrd="0" parTransId="{4A5553E5-D9F1-4242-859B-D1385D262547}" sibTransId="{7C340BD0-CC99-43B0-A046-CF78AFE770C7}"/>
    <dgm:cxn modelId="{F0F563B6-E873-4EC0-93BB-744518AF8163}" srcId="{49193F79-9F21-44C9-AEA3-210EEB11D48B}" destId="{00F97A79-4E04-4540-B0B9-3C9A49B61BDF}" srcOrd="5" destOrd="0" parTransId="{C24AC951-5985-4E18-947C-7D6A9D3E7258}" sibTransId="{9A31D4AA-DD2E-44CA-81B2-35902BAAE1B4}"/>
    <dgm:cxn modelId="{CDDDD2B6-F736-4E81-A620-15597FB9ADFD}" srcId="{00F97A79-4E04-4540-B0B9-3C9A49B61BDF}" destId="{20B10469-ED84-417C-A756-E0F392C33A72}" srcOrd="0" destOrd="0" parTransId="{E6489384-A775-4650-B002-F2911D5E1D7F}" sibTransId="{330028F8-527F-491B-8B9E-9F0C6320B7F7}"/>
    <dgm:cxn modelId="{2537CCD7-612B-4EEF-8CF3-04D9BF1A5AC4}" srcId="{3932A4AF-7501-413D-BFEB-5F764B9A7640}" destId="{EF0821DF-FC1B-4534-920B-19EF4A516755}" srcOrd="0" destOrd="0" parTransId="{6B7443F1-DCC9-4106-862C-9FEBF36C170A}" sibTransId="{4EB986C2-16AE-469D-83DC-545F09AC613A}"/>
    <dgm:cxn modelId="{DD8ED4DA-BD50-4626-B9B0-9AC8BFEBA293}" type="presOf" srcId="{632A1E64-0282-4C24-99F3-AA440319D5D7}" destId="{F7CBA686-D22C-4AF5-8C1E-BC5C6A8CF684}" srcOrd="0" destOrd="1" presId="urn:microsoft.com/office/officeart/2018/2/layout/IconVerticalSolidList"/>
    <dgm:cxn modelId="{8DFBB3E4-95FA-4899-B67F-FFE43E7B285D}" srcId="{49193F79-9F21-44C9-AEA3-210EEB11D48B}" destId="{92409C74-625A-42B7-BA69-7FEFB268D44B}" srcOrd="1" destOrd="0" parTransId="{24029E1C-C2AA-4578-A7B8-6CE5062A6AA1}" sibTransId="{DFB3E27F-4C25-48B2-AD64-433A6C0728B0}"/>
    <dgm:cxn modelId="{91E969E9-E0AE-483A-9132-05DBCC129029}" srcId="{00F97A79-4E04-4540-B0B9-3C9A49B61BDF}" destId="{E921DCC4-7749-4EF6-8DFD-35968C08310D}" srcOrd="2" destOrd="0" parTransId="{62B1C1F7-107F-453A-9B38-0261B474E018}" sibTransId="{190663F3-D0F5-4C94-BBBD-9E49F73C3E8D}"/>
    <dgm:cxn modelId="{5E1EAEE9-FE90-4B70-9B97-99B10D4343C3}" type="presOf" srcId="{3932A4AF-7501-413D-BFEB-5F764B9A7640}" destId="{69560722-BF01-4BD5-B8B3-3E0B03A56211}" srcOrd="0" destOrd="0" presId="urn:microsoft.com/office/officeart/2018/2/layout/IconVerticalSolidList"/>
    <dgm:cxn modelId="{498187FD-E962-4A9D-A256-956C2935A737}" type="presOf" srcId="{7D0915B8-E736-47BE-9040-9BF385C25D22}" destId="{BC8027BB-1DAD-4EB1-BA6B-00230B465458}" srcOrd="0" destOrd="0" presId="urn:microsoft.com/office/officeart/2018/2/layout/IconVerticalSolidList"/>
    <dgm:cxn modelId="{F68F8D72-BC75-4859-8BFA-6CBA1F716A64}" type="presParOf" srcId="{C35BEA57-AFD6-4A27-B6DE-4C23D0858EAC}" destId="{879D5FD7-AED6-41E9-AA12-6B04645081DD}" srcOrd="0" destOrd="0" presId="urn:microsoft.com/office/officeart/2018/2/layout/IconVerticalSolidList"/>
    <dgm:cxn modelId="{31D8598E-5BB7-4951-AEAE-4377FC17E37B}" type="presParOf" srcId="{879D5FD7-AED6-41E9-AA12-6B04645081DD}" destId="{8A8078D5-E699-4EFC-92E9-43FBC563E2CB}" srcOrd="0" destOrd="0" presId="urn:microsoft.com/office/officeart/2018/2/layout/IconVerticalSolidList"/>
    <dgm:cxn modelId="{AD1A37DF-A4DC-4270-99D3-C18D50585F54}" type="presParOf" srcId="{879D5FD7-AED6-41E9-AA12-6B04645081DD}" destId="{8BB3783A-D440-4CC9-BBF4-FCEA7CC82324}" srcOrd="1" destOrd="0" presId="urn:microsoft.com/office/officeart/2018/2/layout/IconVerticalSolidList"/>
    <dgm:cxn modelId="{B2DBA09F-FE77-4BFB-B02C-289F27D8DF2D}" type="presParOf" srcId="{879D5FD7-AED6-41E9-AA12-6B04645081DD}" destId="{05568D26-CA4A-41E5-9089-238C81687A98}" srcOrd="2" destOrd="0" presId="urn:microsoft.com/office/officeart/2018/2/layout/IconVerticalSolidList"/>
    <dgm:cxn modelId="{A53138C9-917F-441B-A5A7-C906F965163A}" type="presParOf" srcId="{879D5FD7-AED6-41E9-AA12-6B04645081DD}" destId="{BC8027BB-1DAD-4EB1-BA6B-00230B465458}" srcOrd="3" destOrd="0" presId="urn:microsoft.com/office/officeart/2018/2/layout/IconVerticalSolidList"/>
    <dgm:cxn modelId="{AE8DA602-05C5-43DC-9A0B-F34E2E10100A}" type="presParOf" srcId="{C35BEA57-AFD6-4A27-B6DE-4C23D0858EAC}" destId="{EF302E07-D03E-4682-8B58-46CE1823EA4F}" srcOrd="1" destOrd="0" presId="urn:microsoft.com/office/officeart/2018/2/layout/IconVerticalSolidList"/>
    <dgm:cxn modelId="{B97712FC-9198-4F75-AE44-E18DC824560F}" type="presParOf" srcId="{C35BEA57-AFD6-4A27-B6DE-4C23D0858EAC}" destId="{624B8A3E-24CA-413C-9BA3-0B011507A118}" srcOrd="2" destOrd="0" presId="urn:microsoft.com/office/officeart/2018/2/layout/IconVerticalSolidList"/>
    <dgm:cxn modelId="{9F1267CE-0A03-4577-BDF2-AF772FD570CA}" type="presParOf" srcId="{624B8A3E-24CA-413C-9BA3-0B011507A118}" destId="{F9E11D0F-784C-449B-9706-00EC87D0A27A}" srcOrd="0" destOrd="0" presId="urn:microsoft.com/office/officeart/2018/2/layout/IconVerticalSolidList"/>
    <dgm:cxn modelId="{0A6C878A-D9E7-4378-8454-C76E23284107}" type="presParOf" srcId="{624B8A3E-24CA-413C-9BA3-0B011507A118}" destId="{DE016317-3D40-4301-A6C0-676AD6408BB5}" srcOrd="1" destOrd="0" presId="urn:microsoft.com/office/officeart/2018/2/layout/IconVerticalSolidList"/>
    <dgm:cxn modelId="{FD85389C-024F-401D-90FD-2D93DE15142B}" type="presParOf" srcId="{624B8A3E-24CA-413C-9BA3-0B011507A118}" destId="{423B21FD-C26A-4DB0-809D-A61981B93D54}" srcOrd="2" destOrd="0" presId="urn:microsoft.com/office/officeart/2018/2/layout/IconVerticalSolidList"/>
    <dgm:cxn modelId="{EAAFD55F-19B8-44D9-AB04-655B19893334}" type="presParOf" srcId="{624B8A3E-24CA-413C-9BA3-0B011507A118}" destId="{F3851ED3-6C15-4808-B264-EF336CDF4825}" srcOrd="3" destOrd="0" presId="urn:microsoft.com/office/officeart/2018/2/layout/IconVerticalSolidList"/>
    <dgm:cxn modelId="{B1FF93E5-3612-435D-9F07-340A80E52178}" type="presParOf" srcId="{C35BEA57-AFD6-4A27-B6DE-4C23D0858EAC}" destId="{A783F5A4-82EF-4D0C-B859-38589F07E4A8}" srcOrd="3" destOrd="0" presId="urn:microsoft.com/office/officeart/2018/2/layout/IconVerticalSolidList"/>
    <dgm:cxn modelId="{89BF3705-B2D1-490A-A67B-8F338DAA6B9F}" type="presParOf" srcId="{C35BEA57-AFD6-4A27-B6DE-4C23D0858EAC}" destId="{2AE871BB-24C9-4C41-996B-0129D6F4A6F2}" srcOrd="4" destOrd="0" presId="urn:microsoft.com/office/officeart/2018/2/layout/IconVerticalSolidList"/>
    <dgm:cxn modelId="{8247D1F2-6ED1-4B31-AE6B-E36906F4DDFE}" type="presParOf" srcId="{2AE871BB-24C9-4C41-996B-0129D6F4A6F2}" destId="{90AA9907-0B3A-4B53-941B-2126942C9731}" srcOrd="0" destOrd="0" presId="urn:microsoft.com/office/officeart/2018/2/layout/IconVerticalSolidList"/>
    <dgm:cxn modelId="{FFF38F62-5120-47A5-B7E9-BE4089533E2C}" type="presParOf" srcId="{2AE871BB-24C9-4C41-996B-0129D6F4A6F2}" destId="{825E2297-3381-4E0D-A494-872B68744DBB}" srcOrd="1" destOrd="0" presId="urn:microsoft.com/office/officeart/2018/2/layout/IconVerticalSolidList"/>
    <dgm:cxn modelId="{39AD5AEF-282E-4DC6-88D5-0E967AB8373B}" type="presParOf" srcId="{2AE871BB-24C9-4C41-996B-0129D6F4A6F2}" destId="{209A0AF2-762C-4351-8FE4-F1D95ACEEAF0}" srcOrd="2" destOrd="0" presId="urn:microsoft.com/office/officeart/2018/2/layout/IconVerticalSolidList"/>
    <dgm:cxn modelId="{839842DD-1D1F-40E7-804A-2577F5863C2F}" type="presParOf" srcId="{2AE871BB-24C9-4C41-996B-0129D6F4A6F2}" destId="{143811E6-1D7F-4189-A01F-809615B31ECE}" srcOrd="3" destOrd="0" presId="urn:microsoft.com/office/officeart/2018/2/layout/IconVerticalSolidList"/>
    <dgm:cxn modelId="{2539EFF0-977D-4640-B0AB-412D163D4FC7}" type="presParOf" srcId="{C35BEA57-AFD6-4A27-B6DE-4C23D0858EAC}" destId="{696B8D24-CF53-47C5-A127-0D6374F5A6C2}" srcOrd="5" destOrd="0" presId="urn:microsoft.com/office/officeart/2018/2/layout/IconVerticalSolidList"/>
    <dgm:cxn modelId="{87B5BC05-9E2D-4F96-9A00-8CB0AA3B44F5}" type="presParOf" srcId="{C35BEA57-AFD6-4A27-B6DE-4C23D0858EAC}" destId="{341B7BBA-B6A2-4156-9633-5F784B65BD91}" srcOrd="6" destOrd="0" presId="urn:microsoft.com/office/officeart/2018/2/layout/IconVerticalSolidList"/>
    <dgm:cxn modelId="{212B29A0-8DAF-4591-9D86-88C06772C1C2}" type="presParOf" srcId="{341B7BBA-B6A2-4156-9633-5F784B65BD91}" destId="{F89993EB-2230-40DF-ABB4-394C0AD22294}" srcOrd="0" destOrd="0" presId="urn:microsoft.com/office/officeart/2018/2/layout/IconVerticalSolidList"/>
    <dgm:cxn modelId="{1D1A5982-8B5E-4E65-9571-4D894190F673}" type="presParOf" srcId="{341B7BBA-B6A2-4156-9633-5F784B65BD91}" destId="{0465170D-77A9-499E-8C62-E30C805CCC7D}" srcOrd="1" destOrd="0" presId="urn:microsoft.com/office/officeart/2018/2/layout/IconVerticalSolidList"/>
    <dgm:cxn modelId="{D92C85C6-F33F-40FE-8ECB-49A3238273E1}" type="presParOf" srcId="{341B7BBA-B6A2-4156-9633-5F784B65BD91}" destId="{DC3F7BBE-CE01-45F3-8F29-13CC3BCEBECD}" srcOrd="2" destOrd="0" presId="urn:microsoft.com/office/officeart/2018/2/layout/IconVerticalSolidList"/>
    <dgm:cxn modelId="{892CAF84-9CB7-4038-A38A-5A80FB30984F}" type="presParOf" srcId="{341B7BBA-B6A2-4156-9633-5F784B65BD91}" destId="{9F429AD8-026B-4230-88F7-2CC2B8523B41}" srcOrd="3" destOrd="0" presId="urn:microsoft.com/office/officeart/2018/2/layout/IconVerticalSolidList"/>
    <dgm:cxn modelId="{BDE6FB01-FB52-4338-91F4-6EBDA69F2C98}" type="presParOf" srcId="{C35BEA57-AFD6-4A27-B6DE-4C23D0858EAC}" destId="{04341A76-E31F-495B-A53B-4830D0BC661E}" srcOrd="7" destOrd="0" presId="urn:microsoft.com/office/officeart/2018/2/layout/IconVerticalSolidList"/>
    <dgm:cxn modelId="{FF90B6BC-096C-4575-908A-6F5A39353252}" type="presParOf" srcId="{C35BEA57-AFD6-4A27-B6DE-4C23D0858EAC}" destId="{2E72B286-3860-4D91-BEA9-8E34D47811D6}" srcOrd="8" destOrd="0" presId="urn:microsoft.com/office/officeart/2018/2/layout/IconVerticalSolidList"/>
    <dgm:cxn modelId="{293C2C89-2B0B-4BA1-B8E7-6B0318F65F40}" type="presParOf" srcId="{2E72B286-3860-4D91-BEA9-8E34D47811D6}" destId="{8A1D0F4D-712D-457D-BEDF-36870729EE16}" srcOrd="0" destOrd="0" presId="urn:microsoft.com/office/officeart/2018/2/layout/IconVerticalSolidList"/>
    <dgm:cxn modelId="{8E48AC1C-B5DB-49B0-BD49-A97A3EE0A6F4}" type="presParOf" srcId="{2E72B286-3860-4D91-BEA9-8E34D47811D6}" destId="{0F827BC5-132F-4F4C-B3AA-4EBC20B1D782}" srcOrd="1" destOrd="0" presId="urn:microsoft.com/office/officeart/2018/2/layout/IconVerticalSolidList"/>
    <dgm:cxn modelId="{BBC9742B-EA25-41F6-B6B1-DF19F5ACE038}" type="presParOf" srcId="{2E72B286-3860-4D91-BEA9-8E34D47811D6}" destId="{99FE22B6-66F5-4367-9950-DDA75D45D9AC}" srcOrd="2" destOrd="0" presId="urn:microsoft.com/office/officeart/2018/2/layout/IconVerticalSolidList"/>
    <dgm:cxn modelId="{3F89541E-DE8E-444F-91C2-662B07DF3B72}" type="presParOf" srcId="{2E72B286-3860-4D91-BEA9-8E34D47811D6}" destId="{69560722-BF01-4BD5-B8B3-3E0B03A56211}" srcOrd="3" destOrd="0" presId="urn:microsoft.com/office/officeart/2018/2/layout/IconVerticalSolidList"/>
    <dgm:cxn modelId="{F94CD769-0EC7-44F4-80E0-60C59BC74A2D}" type="presParOf" srcId="{2E72B286-3860-4D91-BEA9-8E34D47811D6}" destId="{39709932-D76A-4213-B26B-44EECCE16A95}" srcOrd="4" destOrd="0" presId="urn:microsoft.com/office/officeart/2018/2/layout/IconVerticalSolidList"/>
    <dgm:cxn modelId="{B9EC57F3-C3FC-4E37-913D-A82A70F1C7B5}" type="presParOf" srcId="{C35BEA57-AFD6-4A27-B6DE-4C23D0858EAC}" destId="{6A2531B0-3BB2-47EF-8EE7-9ADB177E3E08}" srcOrd="9" destOrd="0" presId="urn:microsoft.com/office/officeart/2018/2/layout/IconVerticalSolidList"/>
    <dgm:cxn modelId="{E31D1583-BD6A-47FE-A215-1E9B13450040}" type="presParOf" srcId="{C35BEA57-AFD6-4A27-B6DE-4C23D0858EAC}" destId="{67BE5242-AA3C-48DD-9F69-1EC75A0A1756}" srcOrd="10" destOrd="0" presId="urn:microsoft.com/office/officeart/2018/2/layout/IconVerticalSolidList"/>
    <dgm:cxn modelId="{6F4D60B2-95E7-40BD-A5EC-840BD773A10F}" type="presParOf" srcId="{67BE5242-AA3C-48DD-9F69-1EC75A0A1756}" destId="{079ED1F8-FA93-49B6-BBEC-8B4EB09F85C3}" srcOrd="0" destOrd="0" presId="urn:microsoft.com/office/officeart/2018/2/layout/IconVerticalSolidList"/>
    <dgm:cxn modelId="{CCC54755-ACEF-47AD-8BCD-FB924F60B4AF}" type="presParOf" srcId="{67BE5242-AA3C-48DD-9F69-1EC75A0A1756}" destId="{02EB23FC-A77B-46AA-B634-E1ADF535D17B}" srcOrd="1" destOrd="0" presId="urn:microsoft.com/office/officeart/2018/2/layout/IconVerticalSolidList"/>
    <dgm:cxn modelId="{B7CBE99D-1B74-46E0-B3ED-12AF8F2E8FB6}" type="presParOf" srcId="{67BE5242-AA3C-48DD-9F69-1EC75A0A1756}" destId="{692C8F0C-5457-4A72-A2A1-7EE232ECD68D}" srcOrd="2" destOrd="0" presId="urn:microsoft.com/office/officeart/2018/2/layout/IconVerticalSolidList"/>
    <dgm:cxn modelId="{1E81AE7C-FD15-4F1F-A338-508AFD8AB955}" type="presParOf" srcId="{67BE5242-AA3C-48DD-9F69-1EC75A0A1756}" destId="{3CE60561-CD41-4F2D-991E-DF9AD9D3F023}" srcOrd="3" destOrd="0" presId="urn:microsoft.com/office/officeart/2018/2/layout/IconVerticalSolidList"/>
    <dgm:cxn modelId="{95E90587-7D49-4B36-A601-F6880C54585D}" type="presParOf" srcId="{67BE5242-AA3C-48DD-9F69-1EC75A0A1756}" destId="{F7CBA686-D22C-4AF5-8C1E-BC5C6A8CF68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D7217-7D87-48DF-AFFE-73DB3EFD66BA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E91CF-7144-4245-975A-D5444072C11F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16076-0941-4020-A219-E072F03544D2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JV pobřeží Číny		SZ Indie</a:t>
          </a:r>
          <a:endParaRPr lang="en-US" sz="1900" kern="1200"/>
        </a:p>
      </dsp:txBody>
      <dsp:txXfrm>
        <a:off x="937002" y="1903"/>
        <a:ext cx="5576601" cy="811257"/>
      </dsp:txXfrm>
    </dsp:sp>
    <dsp:sp modelId="{70ADD1D6-6D40-48BB-8545-13E593922D29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A8E6E-82B0-45B6-A9D0-76B78611A737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51D51-EE08-4CFC-A45F-21373FAC1E9B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J Korea			Tchaj-wan</a:t>
          </a:r>
          <a:endParaRPr lang="en-US" sz="1900" kern="1200"/>
        </a:p>
      </dsp:txBody>
      <dsp:txXfrm>
        <a:off x="937002" y="1015975"/>
        <a:ext cx="5576601" cy="811257"/>
      </dsp:txXfrm>
    </dsp:sp>
    <dsp:sp modelId="{36F5653B-0393-4AA3-A5D6-1FCD24D9753C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D14C3-5C46-4D3B-9540-AF84769C1C87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F423E-3741-4A17-B0D5-C3F5665809C3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Stř. Rusko (Jaroslav)	S Itálie</a:t>
          </a:r>
          <a:endParaRPr lang="en-US" sz="1900" kern="1200"/>
        </a:p>
      </dsp:txBody>
      <dsp:txXfrm>
        <a:off x="937002" y="2030048"/>
        <a:ext cx="5576601" cy="811257"/>
      </dsp:txXfrm>
    </dsp:sp>
    <dsp:sp modelId="{08C8CED6-B506-4A9A-9C1C-C94258575009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AC47E-E1CA-443D-A58A-51BBBCFAD312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48BB8-6981-4C99-B149-7B8C9732BB84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Stř. Anglie		Stř. Polsko</a:t>
          </a:r>
          <a:endParaRPr lang="en-US" sz="1900" kern="1200"/>
        </a:p>
      </dsp:txBody>
      <dsp:txXfrm>
        <a:off x="937002" y="3044120"/>
        <a:ext cx="5576601" cy="811257"/>
      </dsp:txXfrm>
    </dsp:sp>
    <dsp:sp modelId="{9BB00372-BF6B-49C0-9B67-C6F2350330DB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6460D-022E-4DE9-85FA-B6C8698E3D3C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67E94-4392-4716-960B-E9B19F438CE0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Porúří			JV USA</a:t>
          </a:r>
          <a:endParaRPr lang="en-US" sz="1900" kern="1200"/>
        </a:p>
      </dsp:txBody>
      <dsp:txXfrm>
        <a:off x="937002" y="4058192"/>
        <a:ext cx="5576601" cy="811257"/>
      </dsp:txXfrm>
    </dsp:sp>
    <dsp:sp modelId="{BED04553-7D85-4C25-BAD8-50142B367546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32074-20FC-496E-82D1-AC60338631BD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D272D-EC84-4686-9217-F22488FBB1DF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Japonsko</a:t>
          </a:r>
          <a:endParaRPr lang="en-US" sz="1900" kern="1200"/>
        </a:p>
      </dsp:txBody>
      <dsp:txXfrm>
        <a:off x="937002" y="5072264"/>
        <a:ext cx="5576601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BEB9F-2545-4802-B659-9770AAB76255}">
      <dsp:nvSpPr>
        <dsp:cNvPr id="0" name=""/>
        <dsp:cNvSpPr/>
      </dsp:nvSpPr>
      <dsp:spPr>
        <a:xfrm>
          <a:off x="0" y="3153"/>
          <a:ext cx="11000232" cy="7340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EFACF-92D4-489A-9111-BFA7A0737543}">
      <dsp:nvSpPr>
        <dsp:cNvPr id="0" name=""/>
        <dsp:cNvSpPr/>
      </dsp:nvSpPr>
      <dsp:spPr>
        <a:xfrm>
          <a:off x="222047" y="168313"/>
          <a:ext cx="403723" cy="4037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7ADB2-3C71-4444-8F4D-BEC2AFCFB37E}">
      <dsp:nvSpPr>
        <dsp:cNvPr id="0" name=""/>
        <dsp:cNvSpPr/>
      </dsp:nvSpPr>
      <dsp:spPr>
        <a:xfrm>
          <a:off x="847818" y="3153"/>
          <a:ext cx="4950104" cy="73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86" tIns="77686" rIns="77686" bIns="776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Průmysl cukrovarnický </a:t>
          </a:r>
          <a:endParaRPr lang="en-US" sz="2200" kern="1200"/>
        </a:p>
      </dsp:txBody>
      <dsp:txXfrm>
        <a:off x="847818" y="3153"/>
        <a:ext cx="4950104" cy="734042"/>
      </dsp:txXfrm>
    </dsp:sp>
    <dsp:sp modelId="{F82869CE-7930-4865-B17E-5E677BEF6DE7}">
      <dsp:nvSpPr>
        <dsp:cNvPr id="0" name=""/>
        <dsp:cNvSpPr/>
      </dsp:nvSpPr>
      <dsp:spPr>
        <a:xfrm>
          <a:off x="5797923" y="3153"/>
          <a:ext cx="5201480" cy="73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86" tIns="77686" rIns="77686" bIns="7768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zpracování objemných surovin, proto orientace do spotřebních oblastí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Zpracování ve 2 fázích: 1. výroba surového cukru, 2. konečná úprava (rafinace)</a:t>
          </a:r>
          <a:endParaRPr lang="en-US" sz="1100" kern="1200"/>
        </a:p>
      </dsp:txBody>
      <dsp:txXfrm>
        <a:off x="5797923" y="3153"/>
        <a:ext cx="5201480" cy="734042"/>
      </dsp:txXfrm>
    </dsp:sp>
    <dsp:sp modelId="{688157B3-E245-4C9D-B073-F3A69A84EBF3}">
      <dsp:nvSpPr>
        <dsp:cNvPr id="0" name=""/>
        <dsp:cNvSpPr/>
      </dsp:nvSpPr>
      <dsp:spPr>
        <a:xfrm>
          <a:off x="0" y="920706"/>
          <a:ext cx="11000232" cy="7340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18C53-F58E-4E14-9368-1CDF9CCCBF51}">
      <dsp:nvSpPr>
        <dsp:cNvPr id="0" name=""/>
        <dsp:cNvSpPr/>
      </dsp:nvSpPr>
      <dsp:spPr>
        <a:xfrm>
          <a:off x="222047" y="1085866"/>
          <a:ext cx="403723" cy="4037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26570-0946-409A-813D-93350674337C}">
      <dsp:nvSpPr>
        <dsp:cNvPr id="0" name=""/>
        <dsp:cNvSpPr/>
      </dsp:nvSpPr>
      <dsp:spPr>
        <a:xfrm>
          <a:off x="847818" y="920706"/>
          <a:ext cx="4950104" cy="73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86" tIns="77686" rIns="77686" bIns="776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Průmysl tukový</a:t>
          </a:r>
          <a:endParaRPr lang="en-US" sz="2200" kern="1200"/>
        </a:p>
      </dsp:txBody>
      <dsp:txXfrm>
        <a:off x="847818" y="920706"/>
        <a:ext cx="4950104" cy="734042"/>
      </dsp:txXfrm>
    </dsp:sp>
    <dsp:sp modelId="{CB82B731-F965-4B5C-AF4D-8A00B4C96DAA}">
      <dsp:nvSpPr>
        <dsp:cNvPr id="0" name=""/>
        <dsp:cNvSpPr/>
      </dsp:nvSpPr>
      <dsp:spPr>
        <a:xfrm>
          <a:off x="5797923" y="920706"/>
          <a:ext cx="5201480" cy="73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86" tIns="77686" rIns="77686" bIns="7768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Nejsoustředěnější v celém potravinářství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Spotřeba rozložena nerovnoměrně – vysoká v nejbohatších, hosp. vyspělých zemích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Výroba umělých tuků se neustále zvyšuje</a:t>
          </a:r>
          <a:endParaRPr lang="en-US" sz="1100" kern="1200"/>
        </a:p>
      </dsp:txBody>
      <dsp:txXfrm>
        <a:off x="5797923" y="920706"/>
        <a:ext cx="5201480" cy="734042"/>
      </dsp:txXfrm>
    </dsp:sp>
    <dsp:sp modelId="{078786F7-91B6-477F-A26C-A9F3D3F0D2E2}">
      <dsp:nvSpPr>
        <dsp:cNvPr id="0" name=""/>
        <dsp:cNvSpPr/>
      </dsp:nvSpPr>
      <dsp:spPr>
        <a:xfrm>
          <a:off x="0" y="1838259"/>
          <a:ext cx="11000232" cy="7340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B008A-CEEE-4579-AEB1-8649FE89CA2B}">
      <dsp:nvSpPr>
        <dsp:cNvPr id="0" name=""/>
        <dsp:cNvSpPr/>
      </dsp:nvSpPr>
      <dsp:spPr>
        <a:xfrm>
          <a:off x="222047" y="2003418"/>
          <a:ext cx="403723" cy="4037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1EEB5-349E-4469-B611-018ADF8F12EE}">
      <dsp:nvSpPr>
        <dsp:cNvPr id="0" name=""/>
        <dsp:cNvSpPr/>
      </dsp:nvSpPr>
      <dsp:spPr>
        <a:xfrm>
          <a:off x="847818" y="1838259"/>
          <a:ext cx="4950104" cy="73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86" tIns="77686" rIns="77686" bIns="776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Mlékárenský průmysl</a:t>
          </a:r>
          <a:endParaRPr lang="en-US" sz="2200" kern="1200"/>
        </a:p>
      </dsp:txBody>
      <dsp:txXfrm>
        <a:off x="847818" y="1838259"/>
        <a:ext cx="4950104" cy="734042"/>
      </dsp:txXfrm>
    </dsp:sp>
    <dsp:sp modelId="{36A06835-913D-4B7E-98D7-DDDF812E28ED}">
      <dsp:nvSpPr>
        <dsp:cNvPr id="0" name=""/>
        <dsp:cNvSpPr/>
      </dsp:nvSpPr>
      <dsp:spPr>
        <a:xfrm>
          <a:off x="5797923" y="1838259"/>
          <a:ext cx="5201480" cy="73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86" tIns="77686" rIns="77686" bIns="7768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Soustředění blízko chovatelských oblastí (omezené možnosti transportu mléka) a v nich v centrech spotřeby</a:t>
          </a:r>
          <a:endParaRPr lang="en-US" sz="1100" kern="1200"/>
        </a:p>
      </dsp:txBody>
      <dsp:txXfrm>
        <a:off x="5797923" y="1838259"/>
        <a:ext cx="5201480" cy="734042"/>
      </dsp:txXfrm>
    </dsp:sp>
    <dsp:sp modelId="{3CD310DB-D8FB-4B50-AFEB-13AC6F00A32B}">
      <dsp:nvSpPr>
        <dsp:cNvPr id="0" name=""/>
        <dsp:cNvSpPr/>
      </dsp:nvSpPr>
      <dsp:spPr>
        <a:xfrm>
          <a:off x="0" y="2755811"/>
          <a:ext cx="11000232" cy="7340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D2AB6-00D2-4366-95BA-6A47FAED6A58}">
      <dsp:nvSpPr>
        <dsp:cNvPr id="0" name=""/>
        <dsp:cNvSpPr/>
      </dsp:nvSpPr>
      <dsp:spPr>
        <a:xfrm>
          <a:off x="222047" y="2920971"/>
          <a:ext cx="403723" cy="4037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E92B2-87B1-4BD1-A794-6876A5B57018}">
      <dsp:nvSpPr>
        <dsp:cNvPr id="0" name=""/>
        <dsp:cNvSpPr/>
      </dsp:nvSpPr>
      <dsp:spPr>
        <a:xfrm>
          <a:off x="847818" y="2755811"/>
          <a:ext cx="4950104" cy="73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86" tIns="77686" rIns="77686" bIns="776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Masný průmysl</a:t>
          </a:r>
          <a:endParaRPr lang="en-US" sz="2200" kern="1200"/>
        </a:p>
      </dsp:txBody>
      <dsp:txXfrm>
        <a:off x="847818" y="2755811"/>
        <a:ext cx="4950104" cy="734042"/>
      </dsp:txXfrm>
    </dsp:sp>
    <dsp:sp modelId="{16EA0A52-2757-4D2B-B2D0-9E9DEECAE99C}">
      <dsp:nvSpPr>
        <dsp:cNvPr id="0" name=""/>
        <dsp:cNvSpPr/>
      </dsp:nvSpPr>
      <dsp:spPr>
        <a:xfrm>
          <a:off x="5797923" y="2755811"/>
          <a:ext cx="5201480" cy="73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86" tIns="77686" rIns="77686" bIns="7768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Zpracování masa na uzeniny, konzervy apod.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Značná číst se konzervuje v mrazírnách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Lokalizace v oblastech s možností zásobování masem</a:t>
          </a:r>
          <a:endParaRPr lang="en-US" sz="1100" kern="1200"/>
        </a:p>
      </dsp:txBody>
      <dsp:txXfrm>
        <a:off x="5797923" y="2755811"/>
        <a:ext cx="5201480" cy="734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A0ABF-61A9-4E2A-A01F-09F588A9B44D}">
      <dsp:nvSpPr>
        <dsp:cNvPr id="0" name=""/>
        <dsp:cNvSpPr/>
      </dsp:nvSpPr>
      <dsp:spPr>
        <a:xfrm>
          <a:off x="0" y="44982"/>
          <a:ext cx="6513603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Rybný průmysl</a:t>
          </a:r>
          <a:endParaRPr lang="en-US" sz="2200" kern="1200"/>
        </a:p>
      </dsp:txBody>
      <dsp:txXfrm>
        <a:off x="25759" y="70741"/>
        <a:ext cx="6462085" cy="476152"/>
      </dsp:txXfrm>
    </dsp:sp>
    <dsp:sp modelId="{DA8E59EC-1E5A-46B3-988F-73B716F0AA9D}">
      <dsp:nvSpPr>
        <dsp:cNvPr id="0" name=""/>
        <dsp:cNvSpPr/>
      </dsp:nvSpPr>
      <dsp:spPr>
        <a:xfrm>
          <a:off x="0" y="572652"/>
          <a:ext cx="6513603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Zpracování cca ½ světového výlovu ryb, přesto značný význam, protože v přímořských oblastech tvoří ryby často hl. složku potravy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Důležitý obor exportu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Koncentrace a specializace podle možností výlovu, zpracování ryb především v přístavech</a:t>
          </a:r>
          <a:endParaRPr lang="en-US" sz="1700" kern="1200"/>
        </a:p>
      </dsp:txBody>
      <dsp:txXfrm>
        <a:off x="0" y="572652"/>
        <a:ext cx="6513603" cy="1366200"/>
      </dsp:txXfrm>
    </dsp:sp>
    <dsp:sp modelId="{F05025E2-8D40-453E-A28A-587FDECDD9CC}">
      <dsp:nvSpPr>
        <dsp:cNvPr id="0" name=""/>
        <dsp:cNvSpPr/>
      </dsp:nvSpPr>
      <dsp:spPr>
        <a:xfrm>
          <a:off x="0" y="1938852"/>
          <a:ext cx="6513603" cy="52767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Konzervárenství</a:t>
          </a:r>
          <a:endParaRPr lang="en-US" sz="2200" kern="1200"/>
        </a:p>
      </dsp:txBody>
      <dsp:txXfrm>
        <a:off x="25759" y="1964611"/>
        <a:ext cx="6462085" cy="476152"/>
      </dsp:txXfrm>
    </dsp:sp>
    <dsp:sp modelId="{0DB82BE5-6C36-4C41-80DF-13A2FE249024}">
      <dsp:nvSpPr>
        <dsp:cNvPr id="0" name=""/>
        <dsp:cNvSpPr/>
      </dsp:nvSpPr>
      <dsp:spPr>
        <a:xfrm>
          <a:off x="0" y="2466522"/>
          <a:ext cx="6513603" cy="2003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Překryv se zpracováním masa, včetně rybího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Zpracování o produktů RV (ovoce, zelenina)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Urbanizace světa při stoupající spotřebě vyžaduje rychlý růst potravinářských oborů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Spíše oborem menších závodů, často polořemeslný charakter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Rozmístění orientováno na hlavní produkční oblasti, někdy přístavy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Většina konzerváren umístěna do hl. koncentrací spotřebitelů</a:t>
          </a:r>
          <a:endParaRPr lang="en-US" sz="1700" kern="1200"/>
        </a:p>
      </dsp:txBody>
      <dsp:txXfrm>
        <a:off x="0" y="2466522"/>
        <a:ext cx="6513603" cy="2003760"/>
      </dsp:txXfrm>
    </dsp:sp>
    <dsp:sp modelId="{D93D9780-0EC9-4E09-9BF8-FA3C943B2A59}">
      <dsp:nvSpPr>
        <dsp:cNvPr id="0" name=""/>
        <dsp:cNvSpPr/>
      </dsp:nvSpPr>
      <dsp:spPr>
        <a:xfrm>
          <a:off x="0" y="4470283"/>
          <a:ext cx="6513603" cy="5276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Pivovarnictví</a:t>
          </a:r>
          <a:endParaRPr lang="en-US" sz="2200" kern="1200"/>
        </a:p>
      </dsp:txBody>
      <dsp:txXfrm>
        <a:off x="25759" y="4496042"/>
        <a:ext cx="6462085" cy="476152"/>
      </dsp:txXfrm>
    </dsp:sp>
    <dsp:sp modelId="{F066CEAE-8C2A-4D08-B374-6C03026B2616}">
      <dsp:nvSpPr>
        <dsp:cNvPr id="0" name=""/>
        <dsp:cNvSpPr/>
      </dsp:nvSpPr>
      <dsp:spPr>
        <a:xfrm>
          <a:off x="0" y="4997953"/>
          <a:ext cx="6513603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Zvyšující se spotřeba a nové technologie umožňují koncentraci do velkých závodů ve spotřebních centrech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Spotřeba piva menší v zemích s produkcí vína, např. ve Středomoří</a:t>
          </a:r>
          <a:endParaRPr lang="en-US" sz="1700" kern="1200"/>
        </a:p>
      </dsp:txBody>
      <dsp:txXfrm>
        <a:off x="0" y="4997953"/>
        <a:ext cx="6513603" cy="842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078D5-E699-4EFC-92E9-43FBC563E2CB}">
      <dsp:nvSpPr>
        <dsp:cNvPr id="0" name=""/>
        <dsp:cNvSpPr/>
      </dsp:nvSpPr>
      <dsp:spPr>
        <a:xfrm>
          <a:off x="0" y="3442"/>
          <a:ext cx="9407525" cy="584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3783A-D440-4CC9-BBF4-FCEA7CC82324}">
      <dsp:nvSpPr>
        <dsp:cNvPr id="0" name=""/>
        <dsp:cNvSpPr/>
      </dsp:nvSpPr>
      <dsp:spPr>
        <a:xfrm>
          <a:off x="176698" y="134870"/>
          <a:ext cx="321269" cy="321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027BB-1DAD-4EB1-BA6B-00230B465458}">
      <dsp:nvSpPr>
        <dsp:cNvPr id="0" name=""/>
        <dsp:cNvSpPr/>
      </dsp:nvSpPr>
      <dsp:spPr>
        <a:xfrm>
          <a:off x="674665" y="3442"/>
          <a:ext cx="8732199" cy="584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20" tIns="61820" rIns="61820" bIns="618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Společná základní surovina – rozmístění průmyslu poměrně rovnoměrné</a:t>
          </a:r>
          <a:endParaRPr lang="en-US" sz="1600" kern="1200"/>
        </a:p>
      </dsp:txBody>
      <dsp:txXfrm>
        <a:off x="674665" y="3442"/>
        <a:ext cx="8732199" cy="584126"/>
      </dsp:txXfrm>
    </dsp:sp>
    <dsp:sp modelId="{F9E11D0F-784C-449B-9706-00EC87D0A27A}">
      <dsp:nvSpPr>
        <dsp:cNvPr id="0" name=""/>
        <dsp:cNvSpPr/>
      </dsp:nvSpPr>
      <dsp:spPr>
        <a:xfrm>
          <a:off x="0" y="733599"/>
          <a:ext cx="9407525" cy="584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16317-3D40-4301-A6C0-676AD6408BB5}">
      <dsp:nvSpPr>
        <dsp:cNvPr id="0" name=""/>
        <dsp:cNvSpPr/>
      </dsp:nvSpPr>
      <dsp:spPr>
        <a:xfrm>
          <a:off x="176698" y="865028"/>
          <a:ext cx="321269" cy="321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51ED3-6C15-4808-B264-EF336CDF4825}">
      <dsp:nvSpPr>
        <dsp:cNvPr id="0" name=""/>
        <dsp:cNvSpPr/>
      </dsp:nvSpPr>
      <dsp:spPr>
        <a:xfrm>
          <a:off x="674665" y="733599"/>
          <a:ext cx="8732199" cy="584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20" tIns="61820" rIns="61820" bIns="618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Značný podíl dřeva jako palivo (v hosp. odlehlých oblastech)</a:t>
          </a:r>
          <a:endParaRPr lang="en-US" sz="1600" kern="1200"/>
        </a:p>
      </dsp:txBody>
      <dsp:txXfrm>
        <a:off x="674665" y="733599"/>
        <a:ext cx="8732199" cy="584126"/>
      </dsp:txXfrm>
    </dsp:sp>
    <dsp:sp modelId="{90AA9907-0B3A-4B53-941B-2126942C9731}">
      <dsp:nvSpPr>
        <dsp:cNvPr id="0" name=""/>
        <dsp:cNvSpPr/>
      </dsp:nvSpPr>
      <dsp:spPr>
        <a:xfrm>
          <a:off x="0" y="1463757"/>
          <a:ext cx="9407525" cy="584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E2297-3381-4E0D-A494-872B68744DBB}">
      <dsp:nvSpPr>
        <dsp:cNvPr id="0" name=""/>
        <dsp:cNvSpPr/>
      </dsp:nvSpPr>
      <dsp:spPr>
        <a:xfrm>
          <a:off x="176698" y="1595186"/>
          <a:ext cx="321269" cy="321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811E6-1D7F-4189-A01F-809615B31ECE}">
      <dsp:nvSpPr>
        <dsp:cNvPr id="0" name=""/>
        <dsp:cNvSpPr/>
      </dsp:nvSpPr>
      <dsp:spPr>
        <a:xfrm>
          <a:off x="674665" y="1463757"/>
          <a:ext cx="8732199" cy="584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20" tIns="61820" rIns="61820" bIns="618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Hl. produkční oblasti – lesy mírného pásma s jednoduchou skladbou dřevin a snadno dostupné + sub/rovníkové země s velkou zásobou dřevin (Brazílie, Indonésie, Nigérie, Filipíny, Tanzánie)</a:t>
          </a:r>
          <a:endParaRPr lang="en-US" sz="1600" kern="1200"/>
        </a:p>
      </dsp:txBody>
      <dsp:txXfrm>
        <a:off x="674665" y="1463757"/>
        <a:ext cx="8732199" cy="584126"/>
      </dsp:txXfrm>
    </dsp:sp>
    <dsp:sp modelId="{F89993EB-2230-40DF-ABB4-394C0AD22294}">
      <dsp:nvSpPr>
        <dsp:cNvPr id="0" name=""/>
        <dsp:cNvSpPr/>
      </dsp:nvSpPr>
      <dsp:spPr>
        <a:xfrm>
          <a:off x="0" y="2193915"/>
          <a:ext cx="9407525" cy="584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5170D-77A9-499E-8C62-E30C805CCC7D}">
      <dsp:nvSpPr>
        <dsp:cNvPr id="0" name=""/>
        <dsp:cNvSpPr/>
      </dsp:nvSpPr>
      <dsp:spPr>
        <a:xfrm>
          <a:off x="176698" y="2325344"/>
          <a:ext cx="321269" cy="321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29AD8-026B-4230-88F7-2CC2B8523B41}">
      <dsp:nvSpPr>
        <dsp:cNvPr id="0" name=""/>
        <dsp:cNvSpPr/>
      </dsp:nvSpPr>
      <dsp:spPr>
        <a:xfrm>
          <a:off x="674665" y="2193915"/>
          <a:ext cx="8732199" cy="584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20" tIns="61820" rIns="61820" bIns="618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Nábytkářství – umístění v centech spotřeby</a:t>
          </a:r>
          <a:endParaRPr lang="en-US" sz="1600" kern="1200"/>
        </a:p>
      </dsp:txBody>
      <dsp:txXfrm>
        <a:off x="674665" y="2193915"/>
        <a:ext cx="8732199" cy="584126"/>
      </dsp:txXfrm>
    </dsp:sp>
    <dsp:sp modelId="{8A1D0F4D-712D-457D-BEDF-36870729EE16}">
      <dsp:nvSpPr>
        <dsp:cNvPr id="0" name=""/>
        <dsp:cNvSpPr/>
      </dsp:nvSpPr>
      <dsp:spPr>
        <a:xfrm>
          <a:off x="0" y="2924073"/>
          <a:ext cx="9407525" cy="584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27BC5-132F-4F4C-B3AA-4EBC20B1D782}">
      <dsp:nvSpPr>
        <dsp:cNvPr id="0" name=""/>
        <dsp:cNvSpPr/>
      </dsp:nvSpPr>
      <dsp:spPr>
        <a:xfrm>
          <a:off x="176698" y="3055502"/>
          <a:ext cx="321269" cy="3212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60722-BF01-4BD5-B8B3-3E0B03A56211}">
      <dsp:nvSpPr>
        <dsp:cNvPr id="0" name=""/>
        <dsp:cNvSpPr/>
      </dsp:nvSpPr>
      <dsp:spPr>
        <a:xfrm>
          <a:off x="674665" y="2924073"/>
          <a:ext cx="4233386" cy="584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20" tIns="61820" rIns="61820" bIns="618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Papírenský průmysl</a:t>
          </a:r>
          <a:endParaRPr lang="en-US" sz="1600" kern="1200"/>
        </a:p>
      </dsp:txBody>
      <dsp:txXfrm>
        <a:off x="674665" y="2924073"/>
        <a:ext cx="4233386" cy="584126"/>
      </dsp:txXfrm>
    </dsp:sp>
    <dsp:sp modelId="{39709932-D76A-4213-B26B-44EECCE16A95}">
      <dsp:nvSpPr>
        <dsp:cNvPr id="0" name=""/>
        <dsp:cNvSpPr/>
      </dsp:nvSpPr>
      <dsp:spPr>
        <a:xfrm>
          <a:off x="4908052" y="2924073"/>
          <a:ext cx="4498813" cy="584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20" tIns="61820" rIns="61820" bIns="6182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Náročný na spotřebu vody, proto lokalizace při velkých zdrojích čisté vody a spíše mimo hl. průmyslové a sídelní koncentrace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Negativní vliv na čistotu vody a ovzduší</a:t>
          </a:r>
          <a:endParaRPr lang="en-US" sz="1100" kern="1200"/>
        </a:p>
      </dsp:txBody>
      <dsp:txXfrm>
        <a:off x="4908052" y="2924073"/>
        <a:ext cx="4498813" cy="584126"/>
      </dsp:txXfrm>
    </dsp:sp>
    <dsp:sp modelId="{079ED1F8-FA93-49B6-BBEC-8B4EB09F85C3}">
      <dsp:nvSpPr>
        <dsp:cNvPr id="0" name=""/>
        <dsp:cNvSpPr/>
      </dsp:nvSpPr>
      <dsp:spPr>
        <a:xfrm>
          <a:off x="0" y="3654231"/>
          <a:ext cx="9407525" cy="584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B23FC-A77B-46AA-B634-E1ADF535D17B}">
      <dsp:nvSpPr>
        <dsp:cNvPr id="0" name=""/>
        <dsp:cNvSpPr/>
      </dsp:nvSpPr>
      <dsp:spPr>
        <a:xfrm>
          <a:off x="176698" y="3785660"/>
          <a:ext cx="321269" cy="32126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60561-CD41-4F2D-991E-DF9AD9D3F023}">
      <dsp:nvSpPr>
        <dsp:cNvPr id="0" name=""/>
        <dsp:cNvSpPr/>
      </dsp:nvSpPr>
      <dsp:spPr>
        <a:xfrm>
          <a:off x="674665" y="3654231"/>
          <a:ext cx="4233386" cy="584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20" tIns="61820" rIns="61820" bIns="618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Průmysl polygrafický</a:t>
          </a:r>
          <a:endParaRPr lang="en-US" sz="1600" kern="1200"/>
        </a:p>
      </dsp:txBody>
      <dsp:txXfrm>
        <a:off x="674665" y="3654231"/>
        <a:ext cx="4233386" cy="584126"/>
      </dsp:txXfrm>
    </dsp:sp>
    <dsp:sp modelId="{F7CBA686-D22C-4AF5-8C1E-BC5C6A8CF684}">
      <dsp:nvSpPr>
        <dsp:cNvPr id="0" name=""/>
        <dsp:cNvSpPr/>
      </dsp:nvSpPr>
      <dsp:spPr>
        <a:xfrm>
          <a:off x="4908052" y="3654231"/>
          <a:ext cx="4498813" cy="584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20" tIns="61820" rIns="61820" bIns="6182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Hl. materiálem je novinový papír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Zcela orientován do spotřebních center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Vyžaduje kvalifikovanou pracovní sílu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Patří mezi nejmladší odvětví, přesto zastoupen ve většině zemí světa</a:t>
          </a:r>
          <a:endParaRPr lang="en-US" sz="1100" kern="1200"/>
        </a:p>
      </dsp:txBody>
      <dsp:txXfrm>
        <a:off x="4908052" y="3654231"/>
        <a:ext cx="4498813" cy="584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BEAA6-5F69-43C0-8F01-15D5D0C96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CA794B-1B08-4429-845F-D29C4769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440532-1C07-4FDC-86C2-A9D24872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98-16C4-44B7-B4A9-23CFE127BFFD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3409B6-29AC-428D-A400-8EA6FF8B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0CD079-8DC9-4C8A-8482-EC020178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2A7E-2898-439D-83F3-B2E62CF61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97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E4511-9A9A-4E90-9937-3E614E33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4C447E-40F2-45AE-B336-B7C90B33A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FB26DB-54CF-4803-BDB5-C774EAB0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98-16C4-44B7-B4A9-23CFE127BFFD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B06FCF-7D55-4BF4-BEE7-2A37766A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D2ED25-ED3C-445A-BAFF-9F0E4AB8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2A7E-2898-439D-83F3-B2E62CF61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07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CC0D062-7604-4BA6-84BF-C51FE3955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E50AF7-4A55-4C88-91E0-BAEFE9EEA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FE450E-3FB3-4E6E-927D-8BC0D981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98-16C4-44B7-B4A9-23CFE127BFFD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022167-B52B-4813-9A7B-38FA2C46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8E3A58-F43A-4A24-AEB9-C853AC8F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2A7E-2898-439D-83F3-B2E62CF61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01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93C65-4B64-4D4D-BE7B-AF59B912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BE6F1C-01C9-4193-825F-3DA227DFB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CF3047-6899-4904-8981-EB154053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98-16C4-44B7-B4A9-23CFE127BFFD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B98E64-C058-4A4A-890D-EB6864E3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0D702C-7A45-4B4F-99E5-DCECCE73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2A7E-2898-439D-83F3-B2E62CF61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17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03DCD-D9BD-492D-8B40-DB03ABF1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496EF2-810F-4E52-BDFE-C58EF71A6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C9C42E-6F19-46FF-8E0A-E3CEE334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98-16C4-44B7-B4A9-23CFE127BFFD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EC95BE-F78E-4B10-80CD-83056097E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79F21E-C88D-4149-8308-8C9E1956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2A7E-2898-439D-83F3-B2E62CF61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98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9A8B7-BCB3-4C70-A3C9-BEB8DF89C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1DF1EB-5400-4B4E-A4EF-B01D89AEB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9FEBA3-4C17-48F5-B485-5058EF860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1A26E7-237D-49E4-A933-0CE8EDD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98-16C4-44B7-B4A9-23CFE127BFFD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28354E-3D3D-43D1-BCD6-B208AC29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7BA306-FDBE-40EF-A65B-497FD08C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2A7E-2898-439D-83F3-B2E62CF61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0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076BD-BE11-484D-9D4C-147AB5765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AF7EDD-46C5-47D3-A921-DD532C8B0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3C38C6-C105-4A3A-B615-E3CFD84C6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37353A-61BB-42BC-B20C-626114A32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4EF96A4-0D0A-47FF-A77E-9E54A8379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26F3CE1-B49D-46A3-9FEE-64E94534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98-16C4-44B7-B4A9-23CFE127BFFD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665DFD-E439-4721-9C40-F705FEDB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52FF4A9-E023-4810-B0DC-BBE2EA62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2A7E-2898-439D-83F3-B2E62CF61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12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FAE9A-5301-4643-A30F-180195EE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E87009-9E33-4B53-9321-F47B50AD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98-16C4-44B7-B4A9-23CFE127BFFD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866D0F-1F81-42F2-9958-C469BC8C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788C10-8CE2-4032-B21C-A0A126F8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2A7E-2898-439D-83F3-B2E62CF61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88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76573F1-0EB3-4E0A-AA52-248128CD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98-16C4-44B7-B4A9-23CFE127BFFD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660644-6170-4DD0-87EB-278D7DBA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112F69-D3E9-46CF-B097-B93C9375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2A7E-2898-439D-83F3-B2E62CF61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60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5FAF9-79D1-4249-9BFB-CA279B48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6E54AC-3103-4C68-B300-1AF6C5018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D39C6E-ABBC-45B9-A93B-7AB8875B6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8A0CCE-6325-448C-8B88-04902808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98-16C4-44B7-B4A9-23CFE127BFFD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BE864E-B886-4AF3-9A55-FE6F0582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2E97C4-036B-4838-A4CE-13BA1FB1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2A7E-2898-439D-83F3-B2E62CF61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13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CA107-727D-4748-9FBB-21B61750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0A2055-37EB-4DB7-B5C9-58350DCD0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6003AA-5EDD-4FEE-BDEA-74F447B24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1327D9-57DF-43A0-82B4-5C6A1C37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98-16C4-44B7-B4A9-23CFE127BFFD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62F4BE-1111-4183-8434-B43D975F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1E33CF-9D75-44F0-BE1C-92743B7A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2A7E-2898-439D-83F3-B2E62CF61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19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2F8609E-44E6-4FEA-9521-3734B038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7DC0F1-A8BA-41EA-A2C1-C986A9CF6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4BD104-7179-4BBB-BF73-4F01B6243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9998-16C4-44B7-B4A9-23CFE127BFFD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2C5C3-69E0-4535-8CA1-57D616835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BD2642-44B3-4D30-A870-367932D0E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A2A7E-2898-439D-83F3-B2E62CF61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34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306E9-CA56-4E91-B19C-5DDA02208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9. PŘEDNÁŠKA: DALŠÍ ODVĚTVÍ PRŮMYSLU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421101-3204-4846-B2F6-F5CF4C788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JH 2020</a:t>
            </a:r>
          </a:p>
        </p:txBody>
      </p:sp>
    </p:spTree>
    <p:extLst>
      <p:ext uri="{BB962C8B-B14F-4D97-AF65-F5344CB8AC3E}">
        <p14:creationId xmlns:p14="http://schemas.microsoft.com/office/powerpoint/2010/main" val="287784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9E0E93-280C-466F-9933-2FABD93FF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105320"/>
            <a:ext cx="5294716" cy="264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5">
            <a:extLst>
              <a:ext uri="{FF2B5EF4-FFF2-40B4-BE49-F238E27FC236}">
                <a16:creationId xmlns:a16="http://schemas.microsoft.com/office/drawing/2014/main" id="{9BB1535E-F48B-414C-A7BA-60D709343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35156" r="35623" b="39005"/>
          <a:stretch>
            <a:fillRect/>
          </a:stretch>
        </p:blipFill>
        <p:spPr bwMode="auto">
          <a:xfrm>
            <a:off x="6253817" y="2357745"/>
            <a:ext cx="5294715" cy="214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9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rgbClr val="FFFFFF"/>
                </a:solidFill>
              </a:rPr>
              <a:t>Chemický průmysl 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300" b="1" dirty="0"/>
              <a:t>Základní odvětví zpracovatelského průmyslu</a:t>
            </a:r>
          </a:p>
          <a:p>
            <a:pPr marL="228600" lvl="1" indent="0">
              <a:buNone/>
            </a:pPr>
            <a:r>
              <a:rPr lang="cs-CZ" sz="1300" dirty="0"/>
              <a:t>Relativně mladé odvětví s rostoucím významem</a:t>
            </a:r>
          </a:p>
          <a:p>
            <a:pPr marL="228600" lvl="1" indent="0">
              <a:buNone/>
            </a:pPr>
            <a:r>
              <a:rPr lang="cs-CZ" sz="1300" dirty="0"/>
              <a:t>počátky v 19. století – první výroby anorganické chemie s využitím soli a síry Postupně i rozvoj organické chemie</a:t>
            </a:r>
          </a:p>
          <a:p>
            <a:pPr marL="228600" lvl="1" indent="0">
              <a:buNone/>
            </a:pPr>
            <a:r>
              <a:rPr lang="cs-CZ" sz="1300" dirty="0"/>
              <a:t>Impuls pro rychlejší rozvoj – organické syntézy na základě destilace uhlí na poč. 20. stol. (zejména státy Z Evropy – Německo, Francie, VB, později USA)</a:t>
            </a:r>
          </a:p>
          <a:p>
            <a:pPr marL="228600" lvl="1" indent="0">
              <a:buNone/>
            </a:pPr>
            <a:r>
              <a:rPr lang="cs-CZ" sz="1300" dirty="0"/>
              <a:t>Poč. 2. pol. 20. stol. – transformace základních vstupních surovin a orientace na ropu a zemní plyn – zásadní přelom v rozvoji chemického průmyslu -&gt; poté se chemický průmysl stal jedním z nejrychleji se rozvíjejících odvětví hospodářství</a:t>
            </a:r>
          </a:p>
          <a:p>
            <a:pPr marL="0" indent="0">
              <a:buNone/>
            </a:pPr>
            <a:r>
              <a:rPr lang="cs-CZ" sz="1300" dirty="0"/>
              <a:t>Obory chemického průmyslu:</a:t>
            </a:r>
          </a:p>
          <a:p>
            <a:pPr marL="0" indent="0">
              <a:buNone/>
            </a:pPr>
            <a:r>
              <a:rPr lang="cs-CZ" sz="1300" b="1" dirty="0"/>
              <a:t>Obory průmyslu anorganické chemie </a:t>
            </a:r>
            <a:r>
              <a:rPr lang="cs-CZ" sz="1300" dirty="0"/>
              <a:t>(výroba základních anorganických materiálů – kyseliny, zásady, umělá 	hnojiva ad.)</a:t>
            </a:r>
          </a:p>
          <a:p>
            <a:pPr marL="0" indent="0">
              <a:buNone/>
            </a:pPr>
            <a:r>
              <a:rPr lang="cs-CZ" sz="1300" b="1" dirty="0"/>
              <a:t>Obory organické chemie </a:t>
            </a:r>
            <a:r>
              <a:rPr lang="cs-CZ" sz="1300" dirty="0"/>
              <a:t>(výroba základních organických látek na bázi ropy a zemního plynu, chemická 	vlákna, 	syntetický kaučuk, plasty, barvy ad.) </a:t>
            </a:r>
          </a:p>
          <a:p>
            <a:pPr marL="0" indent="0">
              <a:buNone/>
            </a:pPr>
            <a:endParaRPr lang="cs-CZ" sz="1300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12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377687"/>
            <a:ext cx="7729728" cy="1188720"/>
          </a:xfrm>
        </p:spPr>
        <p:txBody>
          <a:bodyPr/>
          <a:lstStyle/>
          <a:p>
            <a:r>
              <a:rPr lang="cs-CZ" altLang="cs-CZ" dirty="0"/>
              <a:t>Chemický průmysl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9" y="1987826"/>
            <a:ext cx="6185452" cy="4492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/>
              <a:t>Na výše uvedené obory navazuje spotřební chemie – produkty určené koncovému spotřebiteli (farmaceutický průmysl, výroba kosmetických, potravinářských nebo čisticích prostředků)</a:t>
            </a:r>
            <a:endParaRPr lang="cs-CZ" altLang="cs-CZ" sz="1800" dirty="0"/>
          </a:p>
          <a:p>
            <a:pPr lvl="1"/>
            <a:r>
              <a:rPr lang="cs-CZ" altLang="cs-CZ" sz="1800" dirty="0"/>
              <a:t>Na energii náročné obory základní těžké chemie</a:t>
            </a:r>
          </a:p>
          <a:p>
            <a:pPr lvl="1"/>
            <a:r>
              <a:rPr lang="cs-CZ" altLang="cs-CZ" sz="1800" dirty="0"/>
              <a:t>Voda + suroviny – důležité pro anorganickou chemii (výroba amoniaku, kyseliny sírové…)</a:t>
            </a:r>
          </a:p>
          <a:p>
            <a:pPr lvl="1"/>
            <a:r>
              <a:rPr lang="cs-CZ" altLang="cs-CZ" sz="1800" dirty="0"/>
              <a:t>Voda + suroviny + kvalifikovaná pracovní síla + kapitálová náročnost (biochemie, kosmetika,…)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6ED5FD-9591-4851-AA24-F83E1BBDCA6F}"/>
              </a:ext>
            </a:extLst>
          </p:cNvPr>
          <p:cNvSpPr txBox="1"/>
          <p:nvPr/>
        </p:nvSpPr>
        <p:spPr>
          <a:xfrm>
            <a:off x="7071729" y="77005"/>
            <a:ext cx="5023778" cy="2862322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b="1" dirty="0"/>
              <a:t>Lokalizační faktory </a:t>
            </a:r>
            <a:r>
              <a:rPr lang="cs-CZ" altLang="cs-CZ" dirty="0"/>
              <a:t>– energie, suroviny, pracovní síla, investice, voda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dirty="0"/>
              <a:t>Původní chemický průmysl vázán na energetické zdroje (uhlí – Německo, VB, S Francie, dřevo – Finsko, USA, Kanada, ropa – Rumunsko)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dirty="0"/>
              <a:t>Nové chemické závody vznikají v dovozních přístavech, na periferiích těžkého průmyslu, energetického průmyslu, v ropných oblastech, na periferii měst a ve vyhovujícím prostředí (výroba léčiv)</a:t>
            </a:r>
          </a:p>
        </p:txBody>
      </p:sp>
    </p:spTree>
    <p:extLst>
      <p:ext uri="{BB962C8B-B14F-4D97-AF65-F5344CB8AC3E}">
        <p14:creationId xmlns:p14="http://schemas.microsoft.com/office/powerpoint/2010/main" val="1798693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FD3F7-190F-4F1A-92D1-27751F26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74931"/>
            <a:ext cx="771067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 fontScale="90000"/>
          </a:bodyPr>
          <a:lstStyle/>
          <a:p>
            <a:r>
              <a:rPr lang="cs-CZ" altLang="cs-CZ" dirty="0"/>
              <a:t>Chemický průmysl: Anorganická ch.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3ADAEB-ABA1-4E95-BE73-BBB0C4E20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3" y="1946529"/>
            <a:ext cx="5752954" cy="457200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Základem výroba </a:t>
            </a:r>
            <a:r>
              <a:rPr lang="cs-CZ" b="1" dirty="0"/>
              <a:t>kyseliny sírové </a:t>
            </a:r>
            <a:r>
              <a:rPr lang="cs-CZ" dirty="0"/>
              <a:t>použití v dalších výrobách </a:t>
            </a:r>
            <a:r>
              <a:rPr lang="cs-CZ" dirty="0" err="1"/>
              <a:t>org</a:t>
            </a:r>
            <a:r>
              <a:rPr lang="cs-CZ" dirty="0"/>
              <a:t>., </a:t>
            </a:r>
            <a:r>
              <a:rPr lang="cs-CZ" dirty="0" err="1"/>
              <a:t>anorg</a:t>
            </a:r>
            <a:r>
              <a:rPr lang="cs-CZ" dirty="0"/>
              <a:t>. i spotřební chemie</a:t>
            </a:r>
          </a:p>
          <a:p>
            <a:r>
              <a:rPr lang="cs-CZ" dirty="0"/>
              <a:t>Výroba </a:t>
            </a:r>
            <a:r>
              <a:rPr lang="cs-CZ" dirty="0" err="1"/>
              <a:t>kys</a:t>
            </a:r>
            <a:r>
              <a:rPr lang="cs-CZ" dirty="0"/>
              <a:t>. sírové pro obtížnost přepravy vázaná na oblast jejího dalšího zpracování – většinou přímo v chemických kombinátech</a:t>
            </a:r>
          </a:p>
          <a:p>
            <a:r>
              <a:rPr lang="cs-CZ" b="1" dirty="0"/>
              <a:t>Největší producenti </a:t>
            </a:r>
            <a:r>
              <a:rPr lang="cs-CZ" dirty="0"/>
              <a:t>– </a:t>
            </a:r>
            <a:r>
              <a:rPr lang="cs-CZ" b="1" dirty="0"/>
              <a:t>USA, Japonsko, Čína, Německo, Brazílie</a:t>
            </a:r>
          </a:p>
          <a:p>
            <a:r>
              <a:rPr lang="cs-CZ" dirty="0"/>
              <a:t>Největší objem výroby </a:t>
            </a:r>
            <a:r>
              <a:rPr lang="cs-CZ" dirty="0" err="1"/>
              <a:t>anorg</a:t>
            </a:r>
            <a:r>
              <a:rPr lang="cs-CZ" dirty="0"/>
              <a:t>. ch. soustředěn do výroby umělých hnojiv</a:t>
            </a:r>
          </a:p>
          <a:p>
            <a:r>
              <a:rPr lang="cs-CZ" dirty="0"/>
              <a:t>Pokles výroby umělých hnojiv ve vyspělých státech Evropy (vysoká zatíženost chemizací, rozvoj biozemědělství), stagnace v Rusku a USA, růst v Číně, Indii, Mexiku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5F3B4B8-527B-4097-8A4E-3CF99C734BF8}"/>
              </a:ext>
            </a:extLst>
          </p:cNvPr>
          <p:cNvSpPr/>
          <p:nvPr/>
        </p:nvSpPr>
        <p:spPr>
          <a:xfrm>
            <a:off x="6557627" y="2035306"/>
            <a:ext cx="467159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cs-CZ" altLang="cs-CZ" sz="1900" b="1" dirty="0"/>
              <a:t>Fosforečná hnojiva </a:t>
            </a:r>
          </a:p>
          <a:p>
            <a:pPr lvl="2">
              <a:defRPr/>
            </a:pPr>
            <a:r>
              <a:rPr lang="cs-CZ" altLang="cs-CZ" sz="1900" dirty="0"/>
              <a:t>Rusko, USA, Čína, Brazílie… Maroko, Tunisko (těžba fosfátů)</a:t>
            </a:r>
          </a:p>
          <a:p>
            <a:pPr lvl="2">
              <a:defRPr/>
            </a:pPr>
            <a:endParaRPr lang="cs-CZ" altLang="cs-CZ" sz="1900" dirty="0"/>
          </a:p>
          <a:p>
            <a:pPr lvl="2">
              <a:defRPr/>
            </a:pPr>
            <a:r>
              <a:rPr lang="cs-CZ" altLang="cs-CZ" sz="1900" b="1" dirty="0"/>
              <a:t>Draselná hnojiva </a:t>
            </a:r>
            <a:endParaRPr lang="cs-CZ" altLang="cs-CZ" sz="1900" dirty="0"/>
          </a:p>
          <a:p>
            <a:pPr lvl="2">
              <a:defRPr/>
            </a:pPr>
            <a:r>
              <a:rPr lang="cs-CZ" altLang="cs-CZ" sz="1900" dirty="0"/>
              <a:t>výroba z draselných solí </a:t>
            </a:r>
          </a:p>
          <a:p>
            <a:pPr lvl="2">
              <a:defRPr/>
            </a:pPr>
            <a:r>
              <a:rPr lang="cs-CZ" altLang="cs-CZ" sz="1900" dirty="0"/>
              <a:t>Kanada, Rusko, Bělorusko, Německo, Izrael</a:t>
            </a:r>
          </a:p>
          <a:p>
            <a:pPr lvl="2">
              <a:defRPr/>
            </a:pPr>
            <a:endParaRPr lang="cs-CZ" altLang="cs-CZ" sz="1900" dirty="0"/>
          </a:p>
          <a:p>
            <a:pPr lvl="2">
              <a:defRPr/>
            </a:pPr>
            <a:r>
              <a:rPr lang="cs-CZ" altLang="cs-CZ" sz="1900" b="1" dirty="0"/>
              <a:t>Dusíkatá hnojiva </a:t>
            </a:r>
          </a:p>
          <a:p>
            <a:pPr lvl="2">
              <a:defRPr/>
            </a:pPr>
            <a:r>
              <a:rPr lang="cs-CZ" altLang="cs-CZ" sz="1900" dirty="0"/>
              <a:t>výroba na bázi zemního plynu </a:t>
            </a:r>
          </a:p>
          <a:p>
            <a:pPr lvl="2">
              <a:defRPr/>
            </a:pPr>
            <a:r>
              <a:rPr lang="cs-CZ" altLang="cs-CZ" sz="1900" dirty="0"/>
              <a:t>Čína, USA, Rusko, Indii, Mexiko, státy v okolí Perského zálivu</a:t>
            </a:r>
          </a:p>
        </p:txBody>
      </p:sp>
    </p:spTree>
    <p:extLst>
      <p:ext uri="{BB962C8B-B14F-4D97-AF65-F5344CB8AC3E}">
        <p14:creationId xmlns:p14="http://schemas.microsoft.com/office/powerpoint/2010/main" val="1173822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FD3F7-190F-4F1A-92D1-27751F26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22" y="275645"/>
            <a:ext cx="7460201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 fontScale="90000"/>
          </a:bodyPr>
          <a:lstStyle/>
          <a:p>
            <a:r>
              <a:rPr lang="cs-CZ" altLang="cs-CZ" dirty="0"/>
              <a:t>Chemický průmysl: Organická ch.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3ADAEB-ABA1-4E95-BE73-BBB0C4E20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22" y="1701280"/>
            <a:ext cx="5752954" cy="45720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 porovnání s anorganickou chemií velmi dynamický nárůst</a:t>
            </a:r>
          </a:p>
          <a:p>
            <a:r>
              <a:rPr lang="cs-CZ" dirty="0"/>
              <a:t>Produkty mají velmi široké uplatnění, využití ve všech hospodářských odvětvích</a:t>
            </a:r>
          </a:p>
          <a:p>
            <a:r>
              <a:rPr lang="cs-CZ" b="1" dirty="0"/>
              <a:t>Výroba syntetických materiálů</a:t>
            </a:r>
          </a:p>
          <a:p>
            <a:pPr marL="571500" lvl="1" indent="-342900"/>
            <a:r>
              <a:rPr lang="cs-CZ" dirty="0"/>
              <a:t>První umělé hmoty již na poč. 20. stol. – od té doby výrazný nárůst</a:t>
            </a:r>
          </a:p>
          <a:p>
            <a:pPr marL="571500" lvl="1" indent="-342900"/>
            <a:r>
              <a:rPr lang="cs-CZ" dirty="0"/>
              <a:t>Hl. surovinou při výrobě – ropa a zemní plyn</a:t>
            </a:r>
          </a:p>
          <a:p>
            <a:pPr marL="571500" lvl="1" indent="-342900"/>
            <a:r>
              <a:rPr lang="cs-CZ" dirty="0"/>
              <a:t>Celková roční světová výroba plastů – cca 120 mil. tun (Evropa + S Amerika – 2/3 podíl)</a:t>
            </a:r>
          </a:p>
          <a:p>
            <a:pPr marL="571500" lvl="1" indent="-342900"/>
            <a:r>
              <a:rPr lang="cs-CZ" dirty="0"/>
              <a:t>Dynamický rozvoj v Asii (Čína, J Korea, Japonsko) – 1/5 výroby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5F3B4B8-527B-4097-8A4E-3CF99C734BF8}"/>
              </a:ext>
            </a:extLst>
          </p:cNvPr>
          <p:cNvSpPr/>
          <p:nvPr/>
        </p:nvSpPr>
        <p:spPr>
          <a:xfrm>
            <a:off x="6433576" y="1841304"/>
            <a:ext cx="46715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cs-CZ" altLang="cs-CZ" sz="1900" b="1" dirty="0"/>
              <a:t>Syntetické materiály</a:t>
            </a:r>
          </a:p>
          <a:p>
            <a:pPr lvl="2">
              <a:defRPr/>
            </a:pPr>
            <a:r>
              <a:rPr lang="cs-CZ" altLang="cs-CZ" sz="1900" dirty="0"/>
              <a:t>USA, Japonsko, Německo, Francie, Nizozemsko, Itálie, Rusko, Belgie, Kanada, Čína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E25A309-7C91-4CC1-8FE9-FD5C6FF54053}"/>
              </a:ext>
            </a:extLst>
          </p:cNvPr>
          <p:cNvSpPr/>
          <p:nvPr/>
        </p:nvSpPr>
        <p:spPr>
          <a:xfrm>
            <a:off x="7386220" y="4509354"/>
            <a:ext cx="49602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b="1" dirty="0"/>
              <a:t>Výroba syntetického kaučuku</a:t>
            </a:r>
          </a:p>
          <a:p>
            <a:pPr marL="365760" lvl="1">
              <a:defRPr/>
            </a:pPr>
            <a:r>
              <a:rPr lang="cs-CZ" altLang="cs-CZ" sz="1600" dirty="0"/>
              <a:t>Jako náhrada přírodního kaučuku se vyrábí od 30. let 20. stol.</a:t>
            </a:r>
          </a:p>
          <a:p>
            <a:pPr marL="365760" lvl="1">
              <a:defRPr/>
            </a:pPr>
            <a:r>
              <a:rPr lang="cs-CZ" altLang="cs-CZ" sz="1600" dirty="0"/>
              <a:t>V současné době převyšuje produkci přírodního  kaučuku (latex) více než 2x</a:t>
            </a:r>
          </a:p>
          <a:p>
            <a:pPr marL="365760" lvl="1">
              <a:defRPr/>
            </a:pPr>
            <a:r>
              <a:rPr lang="cs-CZ" altLang="cs-CZ" sz="1600" dirty="0"/>
              <a:t>Zákl. surovinou – ropa a zemní plyn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392E589-1055-48D7-A38E-4DDB94A0EDEE}"/>
              </a:ext>
            </a:extLst>
          </p:cNvPr>
          <p:cNvSpPr/>
          <p:nvPr/>
        </p:nvSpPr>
        <p:spPr>
          <a:xfrm>
            <a:off x="6433576" y="3250883"/>
            <a:ext cx="467159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cs-CZ" altLang="cs-CZ" sz="1900" b="1" dirty="0"/>
              <a:t>Syntetický kaučuk</a:t>
            </a:r>
          </a:p>
          <a:p>
            <a:pPr lvl="2">
              <a:defRPr/>
            </a:pPr>
            <a:r>
              <a:rPr lang="cs-CZ" altLang="cs-CZ" sz="1900" dirty="0"/>
              <a:t>USA, Japonsko, Francie, Německo, rozvoj v J Koreji</a:t>
            </a:r>
          </a:p>
        </p:txBody>
      </p:sp>
    </p:spTree>
    <p:extLst>
      <p:ext uri="{BB962C8B-B14F-4D97-AF65-F5344CB8AC3E}">
        <p14:creationId xmlns:p14="http://schemas.microsoft.com/office/powerpoint/2010/main" val="3064136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FD3F7-190F-4F1A-92D1-27751F26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02" y="341266"/>
            <a:ext cx="7525541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 fontScale="90000"/>
          </a:bodyPr>
          <a:lstStyle/>
          <a:p>
            <a:r>
              <a:rPr lang="cs-CZ" altLang="cs-CZ" dirty="0"/>
              <a:t>Chemický průmysl: Organická ch.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3ADAEB-ABA1-4E95-BE73-BBB0C4E20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02" y="1762775"/>
            <a:ext cx="5752954" cy="49971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Produkce chemických vláken</a:t>
            </a:r>
          </a:p>
          <a:p>
            <a:pPr marL="0" indent="0">
              <a:buNone/>
            </a:pPr>
            <a:r>
              <a:rPr lang="cs-CZ" dirty="0"/>
              <a:t>A) výroba celulózových vláken - Ve vyspělých státech na ústupu</a:t>
            </a:r>
          </a:p>
          <a:p>
            <a:pPr marL="0" indent="0">
              <a:buNone/>
            </a:pPr>
            <a:r>
              <a:rPr lang="cs-CZ" dirty="0"/>
              <a:t>B) výroba syntetických vláken- Od 80. let – dynamický růst</a:t>
            </a:r>
          </a:p>
          <a:p>
            <a:pPr marL="228600" lvl="1" indent="0">
              <a:buNone/>
            </a:pPr>
            <a:r>
              <a:rPr lang="cs-CZ" dirty="0"/>
              <a:t>V Irsku – jedno z nosných odvětví „irského ekonomického zázraku“</a:t>
            </a:r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Farmaceutický průmysl</a:t>
            </a:r>
          </a:p>
          <a:p>
            <a:pPr marL="0" indent="0">
              <a:buNone/>
            </a:pPr>
            <a:r>
              <a:rPr lang="cs-CZ" dirty="0"/>
              <a:t>Výrazně orientován na spotřebu</a:t>
            </a:r>
          </a:p>
          <a:p>
            <a:pPr marL="0" indent="0">
              <a:buNone/>
            </a:pPr>
            <a:r>
              <a:rPr lang="cs-CZ" dirty="0"/>
              <a:t>Náročný na kvalifikovanou sílu</a:t>
            </a:r>
          </a:p>
          <a:p>
            <a:pPr marL="0" indent="0">
              <a:buNone/>
            </a:pPr>
            <a:r>
              <a:rPr lang="cs-CZ" dirty="0"/>
              <a:t>Soustředění do spotřebních center</a:t>
            </a:r>
          </a:p>
          <a:p>
            <a:pPr marL="0" indent="0">
              <a:buNone/>
            </a:pPr>
            <a:r>
              <a:rPr lang="cs-CZ" dirty="0"/>
              <a:t>Specializace ve vyspělých státech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5F3B4B8-527B-4097-8A4E-3CF99C734BF8}"/>
              </a:ext>
            </a:extLst>
          </p:cNvPr>
          <p:cNvSpPr/>
          <p:nvPr/>
        </p:nvSpPr>
        <p:spPr>
          <a:xfrm>
            <a:off x="6096000" y="1696397"/>
            <a:ext cx="49667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cs-CZ" altLang="cs-CZ" sz="1900" b="1" dirty="0"/>
              <a:t>Chemické vlákna</a:t>
            </a:r>
          </a:p>
          <a:p>
            <a:pPr lvl="2">
              <a:defRPr/>
            </a:pPr>
            <a:r>
              <a:rPr lang="cs-CZ" altLang="cs-CZ" sz="1900" dirty="0"/>
              <a:t>Centra výroby </a:t>
            </a:r>
          </a:p>
          <a:p>
            <a:pPr lvl="2">
              <a:defRPr/>
            </a:pPr>
            <a:r>
              <a:rPr lang="cs-CZ" altLang="cs-CZ" sz="1900" dirty="0"/>
              <a:t>USA, V Asie (Japonsko, Tchaj-wan, Čína, J Korea)</a:t>
            </a:r>
          </a:p>
          <a:p>
            <a:pPr lvl="2">
              <a:defRPr/>
            </a:pPr>
            <a:r>
              <a:rPr lang="cs-CZ" altLang="cs-CZ" sz="1900" dirty="0"/>
              <a:t>Významná část produkce i v </a:t>
            </a:r>
            <a:r>
              <a:rPr lang="cs-CZ" altLang="cs-CZ" sz="1900" dirty="0" err="1"/>
              <a:t>evr</a:t>
            </a:r>
            <a:r>
              <a:rPr lang="cs-CZ" altLang="cs-CZ" sz="1900" dirty="0"/>
              <a:t>. zemích Německo, Itálie, VB</a:t>
            </a:r>
          </a:p>
        </p:txBody>
      </p:sp>
    </p:spTree>
    <p:extLst>
      <p:ext uri="{BB962C8B-B14F-4D97-AF65-F5344CB8AC3E}">
        <p14:creationId xmlns:p14="http://schemas.microsoft.com/office/powerpoint/2010/main" val="3520540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8387E-BACC-4927-9755-8B1DDB36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altLang="cs-CZ" dirty="0"/>
              <a:t>Textilní průmysl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05277-1FAD-4298-BCB0-8B40BD02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2438400"/>
            <a:ext cx="7219950" cy="4305297"/>
          </a:xfrm>
        </p:spPr>
        <p:txBody>
          <a:bodyPr>
            <a:normAutofit lnSpcReduction="10000"/>
          </a:bodyPr>
          <a:lstStyle/>
          <a:p>
            <a:r>
              <a:rPr lang="cs-CZ" sz="1600" dirty="0"/>
              <a:t>Nejstarší průmyslové odvětví, které stálo u zrodu průmyslové revoluce v 18. století – s jeho rozvojem spojen i rozvoj industrializace.  V oborech TP vznikala první tovární výroba na základě výroby manufakturní</a:t>
            </a:r>
          </a:p>
          <a:p>
            <a:pPr marL="514350" lvl="1" indent="-285750"/>
            <a:r>
              <a:rPr lang="cs-CZ" sz="1600" dirty="0"/>
              <a:t>Dlouhou dobu ve většině průmyslových zemí vedoucím </a:t>
            </a:r>
            <a:r>
              <a:rPr lang="cs-CZ" sz="1600" dirty="0" err="1"/>
              <a:t>prům</a:t>
            </a:r>
            <a:r>
              <a:rPr lang="cs-CZ" sz="1600" dirty="0"/>
              <a:t>. odvětvím</a:t>
            </a:r>
          </a:p>
          <a:p>
            <a:pPr marL="514350" lvl="1" indent="-285750"/>
            <a:r>
              <a:rPr lang="cs-CZ" sz="1600" dirty="0"/>
              <a:t>V průběhu 20. stol. – strukturální změny v surovinové základně a restrukturalizace prostorového rozložení TP</a:t>
            </a:r>
          </a:p>
          <a:p>
            <a:r>
              <a:rPr lang="cs-CZ" sz="1600" dirty="0"/>
              <a:t>Hl. surovinami do 60 let. 20. stol – přírodní suroviny (vlna, bavlna)</a:t>
            </a:r>
          </a:p>
          <a:p>
            <a:r>
              <a:rPr lang="cs-CZ" sz="1600" dirty="0"/>
              <a:t>S rozvojem organické chemie v 60. letech nastupují jako hlavní textilní surovina umělá vlákna</a:t>
            </a:r>
          </a:p>
          <a:p>
            <a:pPr marL="514350" lvl="1" indent="-285750"/>
            <a:r>
              <a:rPr lang="cs-CZ" sz="1600" dirty="0"/>
              <a:t>80. léta – návrat k přírodním materiálům (prvně směsové tkaniny – synteticko-přírodní vlákna)</a:t>
            </a:r>
          </a:p>
          <a:p>
            <a:pPr marL="514350" lvl="1" indent="-285750"/>
            <a:r>
              <a:rPr lang="cs-CZ" sz="1600" dirty="0"/>
              <a:t>90. léta – zvyšování produkce bavlněných tkanin</a:t>
            </a:r>
          </a:p>
          <a:p>
            <a:r>
              <a:rPr lang="cs-CZ" sz="1600" dirty="0"/>
              <a:t>Přesto umělá vlákna tvoří hl. podíl</a:t>
            </a:r>
          </a:p>
          <a:p>
            <a:r>
              <a:rPr lang="cs-CZ" sz="1600" dirty="0"/>
              <a:t>V současnosti – pomalu rostoucí odvětví</a:t>
            </a:r>
          </a:p>
          <a:p>
            <a:pPr marL="514350" lvl="1" indent="-285750"/>
            <a:r>
              <a:rPr lang="cs-CZ" sz="1600" dirty="0"/>
              <a:t>Podíl na objemu celkové průmyslové výroby se snižuje, avšak zaměstnanost v globálním měřítku vysoká</a:t>
            </a:r>
          </a:p>
          <a:p>
            <a:endParaRPr lang="cs-CZ" sz="16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F0EBC761-7771-4051-A3D7-C50ADBB10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76" r="2620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EE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29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4FACD-299D-404F-B6CA-D7D6C494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990" y="640080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altLang="cs-CZ" dirty="0"/>
              <a:t>Textilní průmysl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3BCE05-6E53-47E7-907C-FA4F8253C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990" y="2037564"/>
            <a:ext cx="5151120" cy="4544212"/>
          </a:xfrm>
        </p:spPr>
        <p:txBody>
          <a:bodyPr>
            <a:normAutofit/>
          </a:bodyPr>
          <a:lstStyle/>
          <a:p>
            <a:r>
              <a:rPr lang="cs-CZ" sz="2000" dirty="0"/>
              <a:t>V prostorovém uspořádání rozlišujeme 2 typy textilních průmyslových oblastí</a:t>
            </a:r>
          </a:p>
          <a:p>
            <a:r>
              <a:rPr lang="cs-CZ" sz="2000" dirty="0"/>
              <a:t>Staré textilní oblasti – Z Evropa, USA</a:t>
            </a:r>
          </a:p>
          <a:p>
            <a:pPr marL="514350" lvl="1" indent="-285750"/>
            <a:r>
              <a:rPr lang="cs-CZ" sz="1800" dirty="0"/>
              <a:t>TP zde prošel silnou restrukturalizací – snižování zaměstnanosti, změny v technologii výroby</a:t>
            </a:r>
          </a:p>
          <a:p>
            <a:pPr marL="514350" lvl="1" indent="-285750"/>
            <a:r>
              <a:rPr lang="cs-CZ" sz="1800" dirty="0"/>
              <a:t>Velikostně převládají střední podniky – soustřeďují se na výrobu s vyšší přidanou hodnotou (speciální textilie, např. žáruvzdorné…)</a:t>
            </a:r>
          </a:p>
          <a:p>
            <a:r>
              <a:rPr lang="cs-CZ" sz="2000" dirty="0"/>
              <a:t>Nové textilní oblasti</a:t>
            </a:r>
          </a:p>
          <a:p>
            <a:pPr marL="514350" lvl="1" indent="-285750"/>
            <a:r>
              <a:rPr lang="cs-CZ" sz="1800" dirty="0"/>
              <a:t>V průmyslově mladších oblastech s pozdějším nástupem industrializace a levnou pracovní silou (JV Asie, některé země Afriky)</a:t>
            </a:r>
          </a:p>
          <a:p>
            <a:pPr marL="514350" lvl="1" indent="-285750"/>
            <a:r>
              <a:rPr lang="cs-CZ" sz="1800" dirty="0"/>
              <a:t>Výroba zaměřena na objem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FADE40C-9C86-4A14-AE10-284D00744EA6}"/>
              </a:ext>
            </a:extLst>
          </p:cNvPr>
          <p:cNvSpPr/>
          <p:nvPr/>
        </p:nvSpPr>
        <p:spPr>
          <a:xfrm>
            <a:off x="7758339" y="2473303"/>
            <a:ext cx="3904343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b="1" dirty="0"/>
              <a:t>Lokalizační faktory:</a:t>
            </a:r>
          </a:p>
          <a:p>
            <a:pPr>
              <a:lnSpc>
                <a:spcPct val="90000"/>
              </a:lnSpc>
            </a:pPr>
            <a:endParaRPr lang="cs-CZ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Faktor kvalifikované pracovní síly (TP je náročný na kvantitu pracovníků)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Surovinový faktor – důležitý pro lokalizaci podniků na prvotní úpravu a zpracování </a:t>
            </a:r>
            <a:r>
              <a:rPr lang="cs-CZ" b="1" dirty="0" err="1"/>
              <a:t>přír</a:t>
            </a:r>
            <a:r>
              <a:rPr lang="cs-CZ" b="1" dirty="0"/>
              <a:t>. materiálů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Faktor spotřeby – nutná vazba TP na oděvní průmysl</a:t>
            </a:r>
          </a:p>
        </p:txBody>
      </p:sp>
    </p:spTree>
    <p:extLst>
      <p:ext uri="{BB962C8B-B14F-4D97-AF65-F5344CB8AC3E}">
        <p14:creationId xmlns:p14="http://schemas.microsoft.com/office/powerpoint/2010/main" val="3217306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F1FFB-2709-4FC4-8C64-DFDFB755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42" y="523613"/>
            <a:ext cx="4929319" cy="118872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cs-CZ" altLang="cs-CZ" dirty="0"/>
              <a:t>Bavlnářský průmysl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453918-A290-4999-9A6D-52D98941A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42" y="2145674"/>
            <a:ext cx="4929319" cy="4414783"/>
          </a:xfrm>
        </p:spPr>
        <p:txBody>
          <a:bodyPr>
            <a:normAutofit lnSpcReduction="10000"/>
          </a:bodyPr>
          <a:lstStyle/>
          <a:p>
            <a:r>
              <a:rPr lang="cs-CZ" altLang="cs-CZ" sz="2200" dirty="0"/>
              <a:t>Nejrozšířenější obor světového průmyslu</a:t>
            </a:r>
          </a:p>
          <a:p>
            <a:r>
              <a:rPr lang="cs-CZ" altLang="cs-CZ" sz="2200" dirty="0"/>
              <a:t>Celková tendence vzestupná</a:t>
            </a:r>
          </a:p>
          <a:p>
            <a:r>
              <a:rPr lang="cs-CZ" altLang="cs-CZ" sz="2200" dirty="0"/>
              <a:t>Charakteristickou tendencí je pokles výroby bavlněných tkanin ve vyspělých zemích Z Evropy nebo v Japonsku a přesun výroby blíže k oblastem pěstování bavlny</a:t>
            </a:r>
          </a:p>
          <a:p>
            <a:r>
              <a:rPr lang="cs-CZ" altLang="cs-CZ" sz="2200" dirty="0"/>
              <a:t>Většina produkce z Číny a Indie, rozvoj výroby v Pákistánu, Brazílii, Egyptě, Turecku nebo středoasijských republikách (např. Uzbekistán)</a:t>
            </a:r>
          </a:p>
          <a:p>
            <a:r>
              <a:rPr lang="cs-CZ" altLang="cs-CZ" sz="2200" dirty="0"/>
              <a:t>Stále silné postavení v USA, ale i zde pokles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A2FDA11-3E80-42DA-8C9A-B333C37AB317}"/>
              </a:ext>
            </a:extLst>
          </p:cNvPr>
          <p:cNvSpPr txBox="1">
            <a:spLocks/>
          </p:cNvSpPr>
          <p:nvPr/>
        </p:nvSpPr>
        <p:spPr bwMode="black">
          <a:xfrm>
            <a:off x="6336558" y="523613"/>
            <a:ext cx="4929319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Vlnařský průmysl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29E2915-283E-40C0-9719-1A6579120AEC}"/>
              </a:ext>
            </a:extLst>
          </p:cNvPr>
          <p:cNvSpPr txBox="1">
            <a:spLocks/>
          </p:cNvSpPr>
          <p:nvPr/>
        </p:nvSpPr>
        <p:spPr>
          <a:xfrm>
            <a:off x="6336558" y="2145675"/>
            <a:ext cx="4929319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 sz="2000" dirty="0"/>
              <a:t>V posledních letech výrazný pokles výroby</a:t>
            </a:r>
          </a:p>
          <a:p>
            <a:pPr>
              <a:defRPr/>
            </a:pPr>
            <a:r>
              <a:rPr lang="cs-CZ" altLang="cs-CZ" sz="2000" dirty="0"/>
              <a:t>Produkce vlny (suroviny) v Austrálii, na Novém Zélandě a v Argentině</a:t>
            </a:r>
          </a:p>
          <a:p>
            <a:pPr>
              <a:defRPr/>
            </a:pPr>
            <a:r>
              <a:rPr lang="cs-CZ" altLang="cs-CZ" sz="2000" dirty="0"/>
              <a:t>Odtud export do Z </a:t>
            </a:r>
            <a:r>
              <a:rPr lang="cs-CZ" altLang="cs-CZ" sz="2000" dirty="0" err="1"/>
              <a:t>evr</a:t>
            </a:r>
            <a:r>
              <a:rPr lang="cs-CZ" altLang="cs-CZ" sz="2000" dirty="0"/>
              <a:t>. zemí (VB, Itálie, Francie, Belgie) – export klesá</a:t>
            </a:r>
          </a:p>
          <a:p>
            <a:pPr>
              <a:defRPr/>
            </a:pPr>
            <a:r>
              <a:rPr lang="cs-CZ" altLang="cs-CZ" sz="2000" dirty="0"/>
              <a:t>Zvýšení produkce v Indii, Číně, Turecku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349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9B5B71-7CAB-4AA5-9A59-2B3EC853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Hlavní světové textilní oblasti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D03ACC19-633D-43C7-855F-B4B774D180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44539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886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720EBF-167F-480D-84EA-8554D41E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9" y="591344"/>
            <a:ext cx="3691925" cy="5585619"/>
          </a:xfrm>
        </p:spPr>
        <p:txBody>
          <a:bodyPr>
            <a:normAutofit/>
          </a:bodyPr>
          <a:lstStyle/>
          <a:p>
            <a:r>
              <a:rPr lang="cs-CZ" altLang="cs-CZ" sz="3700" dirty="0">
                <a:solidFill>
                  <a:srgbClr val="FFFFFF"/>
                </a:solidFill>
              </a:rPr>
              <a:t>ZPRACOVATELSKÝ PRŮMYSL</a:t>
            </a:r>
            <a:endParaRPr lang="cs-CZ" sz="3700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A9FB0-BA01-4BC8-9197-F0F3C5DB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700"/>
              <a:t>Rozdílná vyspělost, produktivita práce – rozdíly v hosp. vyspělých a méně vyspělých zemích</a:t>
            </a:r>
          </a:p>
          <a:p>
            <a:pPr marL="0" indent="0">
              <a:buNone/>
            </a:pPr>
            <a:r>
              <a:rPr lang="pl-PL" sz="1700"/>
              <a:t>Rozhodujícím článkem byla průmyslová velkovýroba x dnes spíš malé a střední podnikání</a:t>
            </a:r>
          </a:p>
          <a:p>
            <a:pPr marL="228600" lvl="1" indent="0">
              <a:buNone/>
            </a:pPr>
            <a:r>
              <a:rPr lang="pl-PL" sz="1700"/>
              <a:t>V rozvojových zemích – řemeslná výroba – velký počet zaměstnanců, ale celosvětový podíl na výrobě minimální</a:t>
            </a:r>
          </a:p>
          <a:p>
            <a:pPr marL="228600" lvl="1" indent="0">
              <a:buNone/>
            </a:pPr>
            <a:r>
              <a:rPr lang="pl-PL" sz="1700"/>
              <a:t>Průmyslová výroba rozdílná podle významu a velikosti svých základních jednotek</a:t>
            </a:r>
          </a:p>
          <a:p>
            <a:pPr marL="0" indent="0">
              <a:buNone/>
            </a:pPr>
            <a:r>
              <a:rPr lang="pl-PL" sz="1700"/>
              <a:t>Jednotlivá odvětví a obory se skládají z řady územně oddělených provozoven</a:t>
            </a:r>
          </a:p>
          <a:p>
            <a:pPr marL="228600" lvl="1" indent="0">
              <a:buNone/>
            </a:pPr>
            <a:r>
              <a:rPr lang="pl-PL" sz="1700"/>
              <a:t>Prostorové rozložení se odlišuje od členění organizačního či odvětvového</a:t>
            </a:r>
          </a:p>
          <a:p>
            <a:pPr marL="0" indent="0">
              <a:buNone/>
            </a:pPr>
            <a:r>
              <a:rPr lang="pl-PL" sz="1700"/>
              <a:t>Měření průmyslové výroby problematické</a:t>
            </a:r>
            <a:r>
              <a:rPr lang="cs-CZ" sz="1700"/>
              <a:t> (viz minule)</a:t>
            </a:r>
            <a:endParaRPr lang="pl-PL" sz="17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90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CA912-67DC-4649-8B68-157B9FC9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7" y="506415"/>
            <a:ext cx="7729728" cy="1188720"/>
          </a:xfrm>
        </p:spPr>
        <p:txBody>
          <a:bodyPr/>
          <a:lstStyle/>
          <a:p>
            <a:r>
              <a:rPr lang="cs-CZ" altLang="cs-CZ" dirty="0"/>
              <a:t>Potravinářský průmysl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CAAB8E-EE4D-4F1E-8A5E-40E398ABF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7" y="2061030"/>
            <a:ext cx="4989443" cy="4113342"/>
          </a:xfrm>
        </p:spPr>
        <p:txBody>
          <a:bodyPr>
            <a:normAutofit/>
          </a:bodyPr>
          <a:lstStyle/>
          <a:p>
            <a:r>
              <a:rPr lang="cs-CZ" altLang="cs-CZ" sz="2000" dirty="0"/>
              <a:t>Zahrnuje desítky oborů, které mají společný cíl – zajistit potravu pro obyvatele</a:t>
            </a:r>
          </a:p>
          <a:p>
            <a:r>
              <a:rPr lang="cs-CZ" altLang="cs-CZ" sz="2000" dirty="0"/>
              <a:t>Zpracovává či upravuje rozmanité produkty RV a ŽV</a:t>
            </a:r>
          </a:p>
          <a:p>
            <a:r>
              <a:rPr lang="cs-CZ" altLang="cs-CZ" sz="2000" dirty="0"/>
              <a:t>Potravinářský průmysl nevytváří rozsáhlé územní komplexy, obvyklé je uspořádání oblastí lokálního významu, kde potravinářství se zemědělství vytváří agrokomplexy (na sebe navazující surovinová a zpracovatelská činnost) – centry obvykle malá města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F4BE0D-E5DD-46DC-B5DD-976FBF474E68}"/>
              </a:ext>
            </a:extLst>
          </p:cNvPr>
          <p:cNvSpPr txBox="1"/>
          <p:nvPr/>
        </p:nvSpPr>
        <p:spPr>
          <a:xfrm>
            <a:off x="6836917" y="1717044"/>
            <a:ext cx="4705726" cy="4801314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altLang="cs-CZ" b="1" dirty="0"/>
              <a:t>Lokalizace: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Uprostřed produkčních zemědělských oblastí – např. sušení a fermentace kávy, výroba sladu, výroba vína, čištění rýže…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Orientace na spotřebitele – obory, které zpracovávají značně upravené primární suroviny (výroba cukru, mouky…pekárenství…)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Změna lokalizace s rozvojem technologií – </a:t>
            </a:r>
            <a:r>
              <a:rPr lang="cs-CZ" altLang="cs-CZ" dirty="0" err="1"/>
              <a:t>mrazírenství</a:t>
            </a:r>
            <a:r>
              <a:rPr lang="cs-CZ" altLang="cs-CZ" dirty="0"/>
              <a:t>, konzervování… - odpojení lokalizace odvětví a zdroje surovin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V současnosti – lokalizace velkých podniků spíše do míst spotřeby, drobnější rozptýleny v surovinových oblastech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altLang="cs-CZ" dirty="0"/>
              <a:t>Význam faktorů pracovních sil i dopravy klesá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158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0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21B45D-9043-40D6-B891-0D29A15F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39117"/>
            <a:ext cx="11003280" cy="1619890"/>
          </a:xfrm>
        </p:spPr>
        <p:txBody>
          <a:bodyPr anchor="ctr">
            <a:normAutofit/>
          </a:bodyPr>
          <a:lstStyle/>
          <a:p>
            <a:r>
              <a:rPr lang="cs-CZ" altLang="cs-CZ" sz="4200"/>
              <a:t>Potravinářský průmysl </a:t>
            </a:r>
            <a:endParaRPr lang="cs-CZ" sz="42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725D86-3DE6-4E0C-851E-E1DD45A55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484632"/>
            <a:ext cx="242107" cy="1340860"/>
            <a:chOff x="56167" y="2761488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62CAEF33-636F-4036-BA69-CC3BF78EF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2CF76BD1-5BDD-4678-B22A-5B8AA3AA8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ABE7D26F-5EBA-426E-AFD4-595BDB976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1C38FEF4-B27D-4FD4-A92F-06E9A93C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BF628E95-8FC2-46E9-A49C-892578948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883796CB-BD1E-4C41-B439-1E68E41D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2459FE16-46F6-4E64-995D-9DAE6A206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0C2227DA-24BF-437C-867E-5BBD68241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53ADF932-1963-444E-9123-3739999A9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191AF4E7-7CE7-43B3-B7C2-1191242AF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6C3E0E02-B374-4D57-B3DE-4F82C0465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1D60AD3C-01C0-4142-858C-EBB4365DB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1F127BCA-309A-448D-9D9E-F94C259AF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15E70E66-4DE0-4B7A-ACB4-CB5BD017D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79AB281-5F89-473E-B48F-7528329C2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D3B6C99C-8B14-479D-96E1-F0E8D1AF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272CAA8A-0050-4E07-BC38-9189ACF1A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809F8414-1980-430C-BD54-DD7126F51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B74D5608-4AC7-4553-A124-AC41DCDD6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4C045074-9A3D-4075-BE06-7CD4A6EFF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29AF5F91-CD1F-4F1B-88D0-70D5C740AD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909879"/>
              </p:ext>
            </p:extLst>
          </p:nvPr>
        </p:nvGraphicFramePr>
        <p:xfrm>
          <a:off x="594360" y="2724912"/>
          <a:ext cx="11000232" cy="349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329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21B45D-9043-40D6-B891-0D29A15F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rgbClr val="FFFFFF"/>
                </a:solidFill>
              </a:rPr>
              <a:t>Potravinářský průmysl </a:t>
            </a:r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5025F257-62E1-4531-968A-F1261397D2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70790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3021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493091-02A1-4987-B374-2D91AC21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308"/>
            <a:ext cx="5499970" cy="1021424"/>
          </a:xfrm>
        </p:spPr>
        <p:txBody>
          <a:bodyPr anchor="b">
            <a:normAutofit/>
          </a:bodyPr>
          <a:lstStyle/>
          <a:p>
            <a:pPr algn="r"/>
            <a:r>
              <a:rPr lang="cs-CZ" altLang="cs-CZ" sz="3100">
                <a:solidFill>
                  <a:schemeClr val="bg1"/>
                </a:solidFill>
              </a:rPr>
              <a:t>Dřevozpracující a papírenský průmysl</a:t>
            </a:r>
            <a:endParaRPr lang="cs-CZ" sz="31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1440584"/>
            <a:ext cx="62119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257A1223-C5F2-4FB7-8CED-A13B2F888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333991"/>
              </p:ext>
            </p:extLst>
          </p:nvPr>
        </p:nvGraphicFramePr>
        <p:xfrm>
          <a:off x="1392238" y="1682750"/>
          <a:ext cx="9407525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29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3380B-AE8C-4B24-9996-711FD60B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84" y="146400"/>
            <a:ext cx="7729728" cy="1188720"/>
          </a:xfrm>
        </p:spPr>
        <p:txBody>
          <a:bodyPr/>
          <a:lstStyle/>
          <a:p>
            <a:r>
              <a:rPr lang="cs-CZ" altLang="cs-CZ" dirty="0"/>
              <a:t>STROJÍRENSKÝ PRŮMYSL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B1BC55-7904-4BAC-BC23-17C598E0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84" y="1544321"/>
            <a:ext cx="7234747" cy="4940012"/>
          </a:xfrm>
        </p:spPr>
        <p:txBody>
          <a:bodyPr>
            <a:normAutofit lnSpcReduction="10000"/>
          </a:bodyPr>
          <a:lstStyle/>
          <a:p>
            <a:r>
              <a:rPr lang="cs-CZ" altLang="cs-CZ" sz="1900" dirty="0"/>
              <a:t>Největším odvětvím průmyslu</a:t>
            </a:r>
          </a:p>
          <a:p>
            <a:r>
              <a:rPr lang="cs-CZ" altLang="cs-CZ" sz="1900" dirty="0"/>
              <a:t>Rozsah a kvalita strojírenského průmyslu je ukazatelem </a:t>
            </a:r>
            <a:r>
              <a:rPr lang="cs-CZ" altLang="cs-CZ" sz="1900" dirty="0" err="1"/>
              <a:t>hosp</a:t>
            </a:r>
            <a:r>
              <a:rPr lang="cs-CZ" altLang="cs-CZ" sz="1900" dirty="0"/>
              <a:t>. potenciálu i úrovně vědecko-výzkumné základny</a:t>
            </a:r>
          </a:p>
          <a:p>
            <a:r>
              <a:rPr lang="cs-CZ" altLang="cs-CZ" sz="1900" dirty="0"/>
              <a:t>Počátky spojeny s </a:t>
            </a:r>
            <a:r>
              <a:rPr lang="cs-CZ" altLang="cs-CZ" sz="1900" dirty="0" err="1"/>
              <a:t>prům</a:t>
            </a:r>
            <a:r>
              <a:rPr lang="cs-CZ" altLang="cs-CZ" sz="1900" dirty="0"/>
              <a:t>. revolucí</a:t>
            </a:r>
          </a:p>
          <a:p>
            <a:r>
              <a:rPr lang="cs-CZ" altLang="cs-CZ" sz="1900" dirty="0"/>
              <a:t>Původně koncentrace do měst – vznik jader budoucích strojírenských regionů</a:t>
            </a:r>
          </a:p>
          <a:p>
            <a:r>
              <a:rPr lang="cs-CZ" altLang="cs-CZ" sz="1900" dirty="0"/>
              <a:t>Významné vazby hutnictví – strojírenství</a:t>
            </a:r>
          </a:p>
          <a:p>
            <a:pPr defTabSz="576000">
              <a:spcBef>
                <a:spcPts val="600"/>
              </a:spcBef>
            </a:pPr>
            <a:r>
              <a:rPr lang="cs-CZ" altLang="cs-CZ" sz="1900" dirty="0"/>
              <a:t>	Krize ve 30. letech</a:t>
            </a:r>
          </a:p>
          <a:p>
            <a:pPr defTabSz="576000">
              <a:spcBef>
                <a:spcPts val="600"/>
              </a:spcBef>
            </a:pPr>
            <a:r>
              <a:rPr lang="cs-CZ" altLang="cs-CZ" sz="1900" dirty="0"/>
              <a:t>	Další rozvoj v souvislosti s 2. sv. válkou a v období studené války </a:t>
            </a:r>
          </a:p>
          <a:p>
            <a:pPr defTabSz="576000">
              <a:spcBef>
                <a:spcPts val="600"/>
              </a:spcBef>
            </a:pPr>
            <a:r>
              <a:rPr lang="cs-CZ" altLang="cs-CZ" sz="1900" dirty="0"/>
              <a:t>	(důležitý lokalizační faktor strategické důvody)</a:t>
            </a:r>
          </a:p>
          <a:p>
            <a:pPr defTabSz="576000">
              <a:spcBef>
                <a:spcPts val="600"/>
              </a:spcBef>
            </a:pPr>
            <a:r>
              <a:rPr lang="cs-CZ" altLang="cs-CZ" sz="1900" dirty="0"/>
              <a:t>	Po 2. sv. v. – vznik nových podniků v málo industrializovaných regionech  </a:t>
            </a:r>
          </a:p>
          <a:p>
            <a:pPr defTabSz="576000">
              <a:spcBef>
                <a:spcPts val="600"/>
              </a:spcBef>
            </a:pPr>
            <a:r>
              <a:rPr lang="cs-CZ" altLang="cs-CZ" sz="1900" dirty="0"/>
              <a:t>	(Žďár n. S. ad.)</a:t>
            </a:r>
          </a:p>
          <a:p>
            <a:pPr defTabSz="576000">
              <a:spcBef>
                <a:spcPts val="600"/>
              </a:spcBef>
            </a:pPr>
            <a:r>
              <a:rPr lang="cs-CZ" altLang="cs-CZ" sz="1900" dirty="0"/>
              <a:t>	V 70. letech – rozvoj díky jaderné energetice</a:t>
            </a:r>
          </a:p>
          <a:p>
            <a:pPr defTabSz="576000">
              <a:spcBef>
                <a:spcPts val="600"/>
              </a:spcBef>
            </a:pPr>
            <a:r>
              <a:rPr lang="cs-CZ" altLang="cs-CZ" sz="1900" dirty="0"/>
              <a:t>	V 80. letech – disperze i do menších měst</a:t>
            </a:r>
          </a:p>
          <a:p>
            <a:endParaRPr lang="cs-CZ" altLang="cs-CZ" sz="19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1820E43-91C3-4FAB-9E46-9A0C117D3F76}"/>
              </a:ext>
            </a:extLst>
          </p:cNvPr>
          <p:cNvSpPr txBox="1"/>
          <p:nvPr/>
        </p:nvSpPr>
        <p:spPr>
          <a:xfrm>
            <a:off x="7590183" y="1819407"/>
            <a:ext cx="4334933" cy="3893374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altLang="cs-CZ" sz="1900" b="1" dirty="0"/>
              <a:t>Lokalizační faktory: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1900" dirty="0"/>
              <a:t>Výrobky často souhrnem velkého počtu dílčích výrob – snaha o co nejširší zastoupení výrob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1900" dirty="0"/>
              <a:t>Dopravní náklady – při přepravě menších částí menší než u hotových výrobků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1900" dirty="0"/>
              <a:t>Lokalizace v oblastech spotřeby – v počátcích,  dnes pokles s rozvojem dopravy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1900" dirty="0"/>
              <a:t>Vztah k surovině jen u některých oborů s velkou spotřebou kovů (např. výroba lokomotiv…)</a:t>
            </a:r>
          </a:p>
        </p:txBody>
      </p:sp>
    </p:spTree>
    <p:extLst>
      <p:ext uri="{BB962C8B-B14F-4D97-AF65-F5344CB8AC3E}">
        <p14:creationId xmlns:p14="http://schemas.microsoft.com/office/powerpoint/2010/main" val="193230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B92189-9CDD-4846-ACFD-BD66D0AA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Strojírenský průmysl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7EAE0A-6E7F-4F1D-B765-E45FF2DF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7456"/>
            <a:ext cx="7418033" cy="3795748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/>
            <a:r>
              <a:rPr lang="en-US" altLang="cs-CZ" sz="1600" dirty="0" err="1"/>
              <a:t>zde</a:t>
            </a:r>
            <a:r>
              <a:rPr lang="en-US" altLang="cs-CZ" sz="1600" dirty="0"/>
              <a:t> </a:t>
            </a:r>
            <a:r>
              <a:rPr lang="en-US" altLang="cs-CZ" sz="1600" dirty="0" err="1"/>
              <a:t>jsou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soustředěny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veškeré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obory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vyrábějící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spotřební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elektrotechniku</a:t>
            </a:r>
            <a:r>
              <a:rPr lang="en-US" altLang="cs-CZ" sz="1600" dirty="0"/>
              <a:t> a </a:t>
            </a:r>
            <a:r>
              <a:rPr lang="en-US" altLang="cs-CZ" sz="1600" dirty="0" err="1"/>
              <a:t>elektroniku</a:t>
            </a:r>
            <a:endParaRPr lang="en-US" altLang="cs-CZ" sz="1600" dirty="0"/>
          </a:p>
          <a:p>
            <a:pPr marL="228600" lvl="1"/>
            <a:endParaRPr lang="en-US" altLang="cs-CZ" sz="1600" dirty="0"/>
          </a:p>
          <a:p>
            <a:pPr marL="228600" lvl="1"/>
            <a:r>
              <a:rPr lang="en-US" altLang="cs-CZ" sz="1600" dirty="0" err="1"/>
              <a:t>typickým</a:t>
            </a:r>
            <a:r>
              <a:rPr lang="en-US" altLang="cs-CZ" sz="1600" dirty="0"/>
              <a:t> </a:t>
            </a:r>
            <a:r>
              <a:rPr lang="en-US" altLang="cs-CZ" sz="1600" dirty="0" err="1"/>
              <a:t>ukazatelem</a:t>
            </a:r>
            <a:r>
              <a:rPr lang="en-US" altLang="cs-CZ" sz="1600" dirty="0"/>
              <a:t> </a:t>
            </a:r>
            <a:r>
              <a:rPr lang="en-US" altLang="cs-CZ" sz="1600" dirty="0" err="1"/>
              <a:t>tohoto</a:t>
            </a:r>
            <a:r>
              <a:rPr lang="en-US" altLang="cs-CZ" sz="1600" dirty="0"/>
              <a:t> </a:t>
            </a:r>
            <a:r>
              <a:rPr lang="en-US" altLang="cs-CZ" sz="1600" dirty="0" err="1"/>
              <a:t>druhu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strojírenství</a:t>
            </a:r>
            <a:r>
              <a:rPr lang="en-US" altLang="cs-CZ" sz="1600" dirty="0"/>
              <a:t> je </a:t>
            </a:r>
            <a:r>
              <a:rPr lang="en-US" altLang="cs-CZ" sz="1600" dirty="0" err="1"/>
              <a:t>velkovýroba</a:t>
            </a:r>
            <a:r>
              <a:rPr lang="en-US" altLang="cs-CZ" sz="1600" dirty="0"/>
              <a:t> s </a:t>
            </a:r>
            <a:r>
              <a:rPr lang="en-US" altLang="cs-CZ" sz="1600" dirty="0" err="1"/>
              <a:t>malou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potřebou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kvalifikované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pracovní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síly</a:t>
            </a:r>
            <a:r>
              <a:rPr lang="en-US" altLang="cs-CZ" sz="1600" dirty="0"/>
              <a:t> a </a:t>
            </a:r>
            <a:r>
              <a:rPr lang="en-US" altLang="cs-CZ" sz="1600" dirty="0" err="1"/>
              <a:t>malou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spotřebou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materiálu</a:t>
            </a:r>
            <a:endParaRPr lang="en-US" altLang="cs-CZ" sz="1600" dirty="0"/>
          </a:p>
          <a:p>
            <a:pPr marL="228600" lvl="1"/>
            <a:endParaRPr lang="en-US" altLang="cs-CZ" sz="1600" dirty="0"/>
          </a:p>
          <a:p>
            <a:pPr marL="228600" lvl="1"/>
            <a:r>
              <a:rPr lang="en-US" altLang="cs-CZ" sz="1600" dirty="0" err="1"/>
              <a:t>rozmístění</a:t>
            </a:r>
            <a:r>
              <a:rPr lang="en-US" altLang="cs-CZ" sz="1600" dirty="0"/>
              <a:t> je </a:t>
            </a:r>
            <a:r>
              <a:rPr lang="en-US" altLang="cs-CZ" sz="1600" dirty="0" err="1"/>
              <a:t>dáno</a:t>
            </a:r>
            <a:r>
              <a:rPr lang="en-US" altLang="cs-CZ" sz="1600" dirty="0"/>
              <a:t> </a:t>
            </a:r>
            <a:r>
              <a:rPr lang="en-US" altLang="cs-CZ" sz="1600" dirty="0" err="1"/>
              <a:t>hlavně</a:t>
            </a:r>
            <a:r>
              <a:rPr lang="en-US" altLang="cs-CZ" sz="1600" dirty="0"/>
              <a:t> </a:t>
            </a:r>
            <a:r>
              <a:rPr lang="en-US" altLang="cs-CZ" sz="1600" dirty="0" err="1"/>
              <a:t>levnou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pracovní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sílou</a:t>
            </a:r>
            <a:r>
              <a:rPr lang="en-US" altLang="cs-CZ" sz="1600" dirty="0"/>
              <a:t>, proto se v </a:t>
            </a:r>
            <a:r>
              <a:rPr lang="en-US" altLang="cs-CZ" sz="1600" dirty="0" err="1"/>
              <a:t>tomto</a:t>
            </a:r>
            <a:r>
              <a:rPr lang="en-US" altLang="cs-CZ" sz="1600" dirty="0"/>
              <a:t> </a:t>
            </a:r>
            <a:r>
              <a:rPr lang="en-US" altLang="cs-CZ" sz="1600" dirty="0" err="1"/>
              <a:t>oboru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uplatňují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i</a:t>
            </a:r>
            <a:r>
              <a:rPr lang="en-US" altLang="cs-CZ" sz="1600" dirty="0"/>
              <a:t> </a:t>
            </a:r>
            <a:r>
              <a:rPr lang="en-US" altLang="cs-CZ" sz="1600" dirty="0" err="1"/>
              <a:t>rozvojové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země</a:t>
            </a:r>
            <a:endParaRPr lang="en-US" altLang="cs-CZ" sz="1600" dirty="0"/>
          </a:p>
          <a:p>
            <a:pPr marL="228600" lvl="1"/>
            <a:endParaRPr lang="en-US" altLang="cs-CZ" sz="1600" dirty="0"/>
          </a:p>
          <a:p>
            <a:pPr marL="228600" lvl="1"/>
            <a:r>
              <a:rPr lang="en-US" altLang="cs-CZ" sz="1600" dirty="0"/>
              <a:t>´k </a:t>
            </a:r>
            <a:r>
              <a:rPr lang="en-US" altLang="cs-CZ" sz="1600" dirty="0" err="1"/>
              <a:t>velkým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producentům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přístrojů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sdělovací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techniky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patří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Japonsko</a:t>
            </a:r>
            <a:r>
              <a:rPr lang="en-US" altLang="cs-CZ" sz="1600" dirty="0"/>
              <a:t>, USA, SRN, </a:t>
            </a:r>
            <a:r>
              <a:rPr lang="en-US" altLang="cs-CZ" sz="1600" dirty="0" err="1"/>
              <a:t>Jižní</a:t>
            </a:r>
            <a:r>
              <a:rPr lang="en-US" altLang="cs-CZ" sz="1600" dirty="0"/>
              <a:t> Korea, SNS a </a:t>
            </a:r>
            <a:r>
              <a:rPr lang="en-US" altLang="cs-CZ" sz="1600" dirty="0" err="1"/>
              <a:t>Velká</a:t>
            </a:r>
            <a:r>
              <a:rPr lang="en-US" altLang="cs-CZ" sz="1600" dirty="0"/>
              <a:t> </a:t>
            </a:r>
            <a:r>
              <a:rPr lang="en-US" altLang="cs-CZ" sz="1600" dirty="0" err="1"/>
              <a:t>Británie</a:t>
            </a:r>
            <a:r>
              <a:rPr lang="en-US" altLang="cs-CZ" sz="1600" dirty="0"/>
              <a:t>. Z </a:t>
            </a:r>
            <a:r>
              <a:rPr lang="en-US" altLang="cs-CZ" sz="1600" dirty="0" err="1"/>
              <a:t>ostatních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zemí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Malajsie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Thajsko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Brazílie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Mexiko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Turecko</a:t>
            </a:r>
            <a:r>
              <a:rPr lang="en-US" altLang="cs-CZ" sz="1600" dirty="0"/>
              <a:t> a </a:t>
            </a:r>
            <a:r>
              <a:rPr lang="en-US" altLang="cs-CZ" sz="1600" dirty="0" err="1"/>
              <a:t>Singapur</a:t>
            </a:r>
            <a:r>
              <a:rPr lang="en-US" altLang="cs-CZ" sz="1600" dirty="0"/>
              <a:t> (</a:t>
            </a:r>
            <a:r>
              <a:rPr lang="en-US" altLang="cs-CZ" sz="1600" dirty="0" err="1"/>
              <a:t>radiopřijímače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televizory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spotřební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elektronika</a:t>
            </a:r>
            <a:r>
              <a:rPr lang="en-US" altLang="cs-CZ" sz="1600" dirty="0"/>
              <a:t>)</a:t>
            </a:r>
          </a:p>
          <a:p>
            <a:endParaRPr lang="en-US" sz="15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DE8E42E-BFC3-43D5-81CD-ACBB50BA9208}"/>
              </a:ext>
            </a:extLst>
          </p:cNvPr>
          <p:cNvSpPr txBox="1">
            <a:spLocks/>
          </p:cNvSpPr>
          <p:nvPr/>
        </p:nvSpPr>
        <p:spPr>
          <a:xfrm>
            <a:off x="8956929" y="668377"/>
            <a:ext cx="3171825" cy="268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LEHKÉ STROJÍRENSTVÍ </a:t>
            </a:r>
            <a:r>
              <a:rPr lang="en-US" sz="1600" b="1" dirty="0">
                <a:solidFill>
                  <a:schemeClr val="tx1"/>
                </a:solidFill>
              </a:rPr>
              <a:t>	</a:t>
            </a:r>
          </a:p>
          <a:p>
            <a:pPr marL="0">
              <a:lnSpc>
                <a:spcPct val="90000"/>
              </a:lnSpc>
            </a:pPr>
            <a:r>
              <a:rPr lang="en-US" altLang="cs-CZ" sz="1600" b="1" dirty="0">
                <a:solidFill>
                  <a:schemeClr val="tx1"/>
                </a:solidFill>
              </a:rPr>
              <a:t>PŘESNÉ STROJÍRENSTVÍ	</a:t>
            </a:r>
          </a:p>
          <a:p>
            <a:pPr marL="0">
              <a:lnSpc>
                <a:spcPct val="90000"/>
              </a:lnSpc>
            </a:pPr>
            <a:r>
              <a:rPr lang="en-US" altLang="cs-CZ" sz="1600" b="1" dirty="0">
                <a:solidFill>
                  <a:schemeClr val="tx1"/>
                </a:solidFill>
              </a:rPr>
              <a:t>INVESTIČNÍ STROJÍRENSTVÍ</a:t>
            </a:r>
          </a:p>
        </p:txBody>
      </p:sp>
    </p:spTree>
    <p:extLst>
      <p:ext uri="{BB962C8B-B14F-4D97-AF65-F5344CB8AC3E}">
        <p14:creationId xmlns:p14="http://schemas.microsoft.com/office/powerpoint/2010/main" val="228826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B92189-9CDD-4846-ACFD-BD66D0AA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Strojírenský</a:t>
            </a:r>
            <a:r>
              <a:rPr lang="en-US" altLang="cs-CZ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průmysl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7EAE0A-6E7F-4F1D-B765-E45FF2DF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7456"/>
            <a:ext cx="9140301" cy="3979264"/>
          </a:xfrm>
        </p:spPr>
        <p:txBody>
          <a:bodyPr vert="horz" lIns="91440" tIns="45720" rIns="91440" bIns="45720" rtlCol="0">
            <a:normAutofit/>
          </a:bodyPr>
          <a:lstStyle/>
          <a:p>
            <a:pPr marL="365760" lvl="1">
              <a:defRPr/>
            </a:pPr>
            <a:r>
              <a:rPr lang="en-US" altLang="cs-CZ" sz="1600" dirty="0" err="1"/>
              <a:t>Zahrnuje</a:t>
            </a:r>
            <a:r>
              <a:rPr lang="en-US" altLang="cs-CZ" sz="1600" dirty="0"/>
              <a:t> </a:t>
            </a:r>
            <a:r>
              <a:rPr lang="en-US" altLang="cs-CZ" sz="1600" dirty="0" err="1"/>
              <a:t>obory</a:t>
            </a:r>
            <a:r>
              <a:rPr lang="en-US" altLang="cs-CZ" sz="1600" dirty="0"/>
              <a:t> </a:t>
            </a:r>
            <a:r>
              <a:rPr lang="en-US" altLang="cs-CZ" sz="1600" dirty="0" err="1"/>
              <a:t>jemné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mechaniky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optiky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výrobu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měřících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přístrojů</a:t>
            </a:r>
            <a:r>
              <a:rPr lang="en-US" altLang="cs-CZ" sz="1600" dirty="0"/>
              <a:t> a </a:t>
            </a:r>
            <a:r>
              <a:rPr lang="en-US" altLang="cs-CZ" sz="1600" dirty="0" err="1"/>
              <a:t>speciální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zařízení</a:t>
            </a:r>
            <a:r>
              <a:rPr lang="en-US" altLang="cs-CZ" sz="1600" dirty="0"/>
              <a:t> pro </a:t>
            </a:r>
            <a:r>
              <a:rPr lang="en-US" altLang="cs-CZ" sz="1600" dirty="0" err="1"/>
              <a:t>zdravotnické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i</a:t>
            </a:r>
            <a:r>
              <a:rPr lang="en-US" altLang="cs-CZ" sz="1600" dirty="0"/>
              <a:t> </a:t>
            </a:r>
            <a:r>
              <a:rPr lang="en-US" altLang="cs-CZ" sz="1600" dirty="0" err="1"/>
              <a:t>jiné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účely</a:t>
            </a:r>
            <a:r>
              <a:rPr lang="en-US" altLang="cs-CZ" sz="1600" dirty="0"/>
              <a:t> a </a:t>
            </a:r>
            <a:r>
              <a:rPr lang="en-US" altLang="cs-CZ" sz="1600" dirty="0" err="1"/>
              <a:t>hlavně</a:t>
            </a:r>
            <a:r>
              <a:rPr lang="en-US" altLang="cs-CZ" sz="1600" dirty="0"/>
              <a:t> v </a:t>
            </a:r>
            <a:r>
              <a:rPr lang="en-US" altLang="cs-CZ" sz="1600" dirty="0" err="1"/>
              <a:t>poslední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době</a:t>
            </a:r>
            <a:r>
              <a:rPr lang="en-US" altLang="cs-CZ" sz="1600" dirty="0"/>
              <a:t> </a:t>
            </a:r>
            <a:r>
              <a:rPr lang="en-US" altLang="cs-CZ" sz="1600" dirty="0" err="1"/>
              <a:t>náročnou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elektroniku</a:t>
            </a:r>
            <a:r>
              <a:rPr lang="en-US" altLang="cs-CZ" sz="1600" dirty="0"/>
              <a:t> (</a:t>
            </a:r>
            <a:r>
              <a:rPr lang="en-US" altLang="cs-CZ" sz="1600" dirty="0" err="1"/>
              <a:t>počítače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digitální</a:t>
            </a:r>
            <a:r>
              <a:rPr lang="en-US" altLang="cs-CZ" sz="1600" dirty="0"/>
              <a:t> a </a:t>
            </a:r>
            <a:r>
              <a:rPr lang="en-US" altLang="cs-CZ" sz="1600" dirty="0" err="1"/>
              <a:t>telekomunikační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přístroje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hodinky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fotoaparáty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dalekohledy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přesná</a:t>
            </a:r>
            <a:r>
              <a:rPr lang="en-US" altLang="cs-CZ" sz="1600" dirty="0"/>
              <a:t> </a:t>
            </a:r>
            <a:r>
              <a:rPr lang="en-US" altLang="cs-CZ" sz="1600" dirty="0" err="1"/>
              <a:t>optika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laserové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technologie</a:t>
            </a:r>
            <a:r>
              <a:rPr lang="en-US" altLang="cs-CZ" sz="1600" dirty="0"/>
              <a:t>)</a:t>
            </a:r>
          </a:p>
          <a:p>
            <a:pPr marL="365760" lvl="1">
              <a:defRPr/>
            </a:pPr>
            <a:r>
              <a:rPr lang="en-US" altLang="cs-CZ" sz="1600" dirty="0" err="1"/>
              <a:t>hlavními</a:t>
            </a:r>
            <a:r>
              <a:rPr lang="en-US" altLang="cs-CZ" sz="1600" dirty="0"/>
              <a:t> </a:t>
            </a:r>
            <a:r>
              <a:rPr lang="en-US" altLang="cs-CZ" sz="1600" dirty="0" err="1"/>
              <a:t>rysem</a:t>
            </a:r>
            <a:r>
              <a:rPr lang="en-US" altLang="cs-CZ" sz="1600" dirty="0"/>
              <a:t> </a:t>
            </a:r>
            <a:r>
              <a:rPr lang="en-US" altLang="cs-CZ" sz="1600" dirty="0" err="1"/>
              <a:t>odvětví</a:t>
            </a:r>
            <a:r>
              <a:rPr lang="en-US" altLang="cs-CZ" sz="1600" dirty="0"/>
              <a:t> je </a:t>
            </a:r>
            <a:r>
              <a:rPr lang="en-US" altLang="cs-CZ" sz="1600" dirty="0" err="1"/>
              <a:t>převaha</a:t>
            </a:r>
            <a:r>
              <a:rPr lang="en-US" altLang="cs-CZ" sz="1600" dirty="0"/>
              <a:t> </a:t>
            </a:r>
            <a:r>
              <a:rPr lang="en-US" altLang="cs-CZ" sz="1600" dirty="0" err="1"/>
              <a:t>kvalifikované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práce</a:t>
            </a:r>
            <a:r>
              <a:rPr lang="en-US" altLang="cs-CZ" sz="1600" dirty="0"/>
              <a:t> </a:t>
            </a:r>
            <a:r>
              <a:rPr lang="en-US" altLang="cs-CZ" sz="1600" dirty="0" err="1"/>
              <a:t>nad</a:t>
            </a:r>
            <a:r>
              <a:rPr lang="en-US" altLang="cs-CZ" sz="1600" dirty="0"/>
              <a:t> </a:t>
            </a:r>
            <a:r>
              <a:rPr lang="en-US" altLang="cs-CZ" sz="1600" dirty="0" err="1"/>
              <a:t>množstvím</a:t>
            </a:r>
            <a:r>
              <a:rPr lang="en-US" altLang="cs-CZ" sz="1600" dirty="0"/>
              <a:t> a </a:t>
            </a:r>
            <a:r>
              <a:rPr lang="en-US" altLang="cs-CZ" sz="1600" dirty="0" err="1"/>
              <a:t>hodnotou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materiálu</a:t>
            </a:r>
            <a:r>
              <a:rPr lang="en-US" altLang="cs-CZ" sz="1600" dirty="0"/>
              <a:t> (</a:t>
            </a:r>
            <a:r>
              <a:rPr lang="en-US" altLang="cs-CZ" sz="1600" dirty="0" err="1"/>
              <a:t>výj</a:t>
            </a:r>
            <a:r>
              <a:rPr lang="en-US" altLang="cs-CZ" sz="1600" dirty="0"/>
              <a:t>. </a:t>
            </a:r>
            <a:r>
              <a:rPr lang="en-US" altLang="cs-CZ" sz="1600" dirty="0" err="1"/>
              <a:t>barevné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kovy</a:t>
            </a:r>
            <a:r>
              <a:rPr lang="en-US" altLang="cs-CZ" sz="1600" dirty="0"/>
              <a:t>) -&gt; </a:t>
            </a:r>
            <a:r>
              <a:rPr lang="en-US" altLang="cs-CZ" sz="1600" dirty="0" err="1"/>
              <a:t>rozmístění</a:t>
            </a:r>
            <a:r>
              <a:rPr lang="en-US" altLang="cs-CZ" sz="1600" dirty="0"/>
              <a:t> do </a:t>
            </a:r>
            <a:r>
              <a:rPr lang="en-US" altLang="cs-CZ" sz="1600" dirty="0" err="1"/>
              <a:t>vyspělých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států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které</a:t>
            </a:r>
            <a:r>
              <a:rPr lang="en-US" altLang="cs-CZ" sz="1600" dirty="0"/>
              <a:t> je </a:t>
            </a:r>
            <a:r>
              <a:rPr lang="en-US" altLang="cs-CZ" sz="1600" dirty="0" err="1"/>
              <a:t>většinou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podmíněno</a:t>
            </a:r>
            <a:r>
              <a:rPr lang="en-US" altLang="cs-CZ" sz="1600" dirty="0"/>
              <a:t> </a:t>
            </a:r>
            <a:r>
              <a:rPr lang="en-US" altLang="cs-CZ" sz="1600" dirty="0" err="1"/>
              <a:t>úzkou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spoluprací</a:t>
            </a:r>
            <a:r>
              <a:rPr lang="en-US" altLang="cs-CZ" sz="1600" dirty="0"/>
              <a:t> s </a:t>
            </a:r>
            <a:r>
              <a:rPr lang="en-US" altLang="cs-CZ" sz="1600" dirty="0" err="1"/>
              <a:t>vědeckým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výzkumem</a:t>
            </a:r>
            <a:endParaRPr lang="en-US" altLang="cs-CZ" sz="1600" dirty="0"/>
          </a:p>
          <a:p>
            <a:pPr marL="365760" lvl="1">
              <a:defRPr/>
            </a:pPr>
            <a:r>
              <a:rPr lang="en-US" altLang="cs-CZ" sz="1600" b="1" dirty="0" err="1"/>
              <a:t>měření</a:t>
            </a:r>
            <a:r>
              <a:rPr lang="en-US" altLang="cs-CZ" sz="1600" b="1" dirty="0"/>
              <a:t> </a:t>
            </a:r>
            <a:r>
              <a:rPr lang="en-US" altLang="cs-CZ" sz="1600" b="1" dirty="0" err="1"/>
              <a:t>času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zvl</a:t>
            </a:r>
            <a:r>
              <a:rPr lang="en-US" altLang="cs-CZ" sz="1600" dirty="0"/>
              <a:t>. </a:t>
            </a:r>
            <a:r>
              <a:rPr lang="en-US" altLang="cs-CZ" sz="1600" dirty="0" err="1"/>
              <a:t>hodinek</a:t>
            </a:r>
            <a:r>
              <a:rPr lang="en-US" altLang="cs-CZ" sz="1600" dirty="0"/>
              <a:t> </a:t>
            </a:r>
          </a:p>
          <a:p>
            <a:pPr marL="594360" lvl="2">
              <a:defRPr/>
            </a:pPr>
            <a:r>
              <a:rPr lang="en-US" altLang="cs-CZ" sz="1600" dirty="0"/>
              <a:t>(hl. </a:t>
            </a:r>
            <a:r>
              <a:rPr lang="en-US" altLang="cs-CZ" sz="1600" dirty="0" err="1"/>
              <a:t>světoví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producenti</a:t>
            </a:r>
            <a:r>
              <a:rPr lang="en-US" altLang="cs-CZ" sz="1600" dirty="0"/>
              <a:t> </a:t>
            </a:r>
            <a:r>
              <a:rPr lang="en-US" altLang="cs-CZ" sz="1600" dirty="0" err="1"/>
              <a:t>jsou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Švýcarsko</a:t>
            </a:r>
            <a:r>
              <a:rPr lang="en-US" altLang="cs-CZ" sz="1600" dirty="0"/>
              <a:t> (</a:t>
            </a:r>
            <a:r>
              <a:rPr lang="en-US" altLang="cs-CZ" sz="1600" dirty="0" err="1"/>
              <a:t>téměř</a:t>
            </a:r>
            <a:r>
              <a:rPr lang="en-US" altLang="cs-CZ" sz="1600" dirty="0"/>
              <a:t> 50 % </a:t>
            </a:r>
            <a:r>
              <a:rPr lang="en-US" altLang="cs-CZ" sz="1600" dirty="0" err="1"/>
              <a:t>tradiční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nedigitální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výroby</a:t>
            </a:r>
            <a:r>
              <a:rPr lang="en-US" altLang="cs-CZ" sz="1600" dirty="0"/>
              <a:t>), SRN, USA a po </a:t>
            </a:r>
            <a:r>
              <a:rPr lang="en-US" altLang="cs-CZ" sz="1600" dirty="0" err="1"/>
              <a:t>válce</a:t>
            </a:r>
            <a:r>
              <a:rPr lang="en-US" altLang="cs-CZ" sz="1600" dirty="0"/>
              <a:t> se </a:t>
            </a:r>
            <a:r>
              <a:rPr lang="en-US" altLang="cs-CZ" sz="1600" dirty="0" err="1"/>
              <a:t>na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přední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místa</a:t>
            </a:r>
            <a:r>
              <a:rPr lang="en-US" altLang="cs-CZ" sz="1600" dirty="0"/>
              <a:t> </a:t>
            </a:r>
            <a:r>
              <a:rPr lang="en-US" altLang="cs-CZ" sz="1600" dirty="0" err="1"/>
              <a:t>dostaly</a:t>
            </a:r>
            <a:r>
              <a:rPr lang="en-US" altLang="cs-CZ" sz="1600" dirty="0"/>
              <a:t> </a:t>
            </a:r>
            <a:r>
              <a:rPr lang="en-US" altLang="cs-CZ" sz="1600" dirty="0" err="1"/>
              <a:t>i</a:t>
            </a:r>
            <a:r>
              <a:rPr lang="en-US" altLang="cs-CZ" sz="1600" dirty="0"/>
              <a:t> </a:t>
            </a:r>
            <a:r>
              <a:rPr lang="en-US" altLang="cs-CZ" sz="1600" dirty="0" err="1"/>
              <a:t>Japonsko</a:t>
            </a:r>
            <a:r>
              <a:rPr lang="en-US" altLang="cs-CZ" sz="1600" dirty="0"/>
              <a:t> a </a:t>
            </a:r>
            <a:r>
              <a:rPr lang="en-US" altLang="cs-CZ" sz="1600" dirty="0" err="1"/>
              <a:t>dnešní</a:t>
            </a:r>
            <a:r>
              <a:rPr lang="en-US" altLang="cs-CZ" sz="1600" dirty="0"/>
              <a:t> SNS, </a:t>
            </a:r>
            <a:r>
              <a:rPr lang="en-US" altLang="cs-CZ" sz="1600" dirty="0" err="1"/>
              <a:t>Singapur</a:t>
            </a:r>
            <a:r>
              <a:rPr lang="en-US" altLang="cs-CZ" sz="1600" dirty="0"/>
              <a:t> a Hong-Kong)</a:t>
            </a:r>
          </a:p>
          <a:p>
            <a:pPr marL="365760" lvl="1">
              <a:defRPr/>
            </a:pPr>
            <a:r>
              <a:rPr lang="en-US" altLang="cs-CZ" sz="1600" b="1" dirty="0" err="1"/>
              <a:t>optické</a:t>
            </a:r>
            <a:r>
              <a:rPr lang="en-US" altLang="cs-CZ" sz="1600" b="1" dirty="0"/>
              <a:t> a </a:t>
            </a:r>
            <a:r>
              <a:rPr lang="en-US" altLang="cs-CZ" sz="1600" b="1" dirty="0" err="1"/>
              <a:t>fotografické</a:t>
            </a:r>
            <a:r>
              <a:rPr lang="en-US" altLang="cs-CZ" sz="1600" b="1" dirty="0"/>
              <a:t> </a:t>
            </a:r>
            <a:r>
              <a:rPr lang="en-US" altLang="cs-CZ" sz="1600" b="1" dirty="0" err="1"/>
              <a:t>přístroje</a:t>
            </a:r>
            <a:r>
              <a:rPr lang="en-US" altLang="cs-CZ" sz="1600" dirty="0"/>
              <a:t>, </a:t>
            </a:r>
          </a:p>
          <a:p>
            <a:pPr marL="594360" lvl="2">
              <a:defRPr/>
            </a:pPr>
            <a:r>
              <a:rPr lang="en-US" altLang="cs-CZ" sz="1600" dirty="0" err="1"/>
              <a:t>výrobní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centra</a:t>
            </a:r>
            <a:r>
              <a:rPr lang="en-US" altLang="cs-CZ" sz="1600" dirty="0"/>
              <a:t> </a:t>
            </a:r>
            <a:r>
              <a:rPr lang="en-US" altLang="cs-CZ" sz="1600" dirty="0" err="1"/>
              <a:t>jsou</a:t>
            </a:r>
            <a:r>
              <a:rPr lang="en-US" altLang="cs-CZ" sz="1600" dirty="0"/>
              <a:t> hl. v USA, </a:t>
            </a:r>
            <a:r>
              <a:rPr lang="en-US" altLang="cs-CZ" sz="1600" dirty="0" err="1"/>
              <a:t>dále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pak</a:t>
            </a:r>
            <a:r>
              <a:rPr lang="en-US" altLang="cs-CZ" sz="1600" dirty="0"/>
              <a:t> v SRN a </a:t>
            </a:r>
            <a:r>
              <a:rPr lang="en-US" altLang="cs-CZ" sz="1600" dirty="0" err="1"/>
              <a:t>Japonsku</a:t>
            </a:r>
            <a:endParaRPr lang="en-US" altLang="cs-CZ" sz="1600" dirty="0"/>
          </a:p>
          <a:p>
            <a:pPr marL="365760" lvl="1">
              <a:defRPr/>
            </a:pPr>
            <a:r>
              <a:rPr lang="en-US" altLang="cs-CZ" sz="1600" b="1" dirty="0" err="1"/>
              <a:t>výroba</a:t>
            </a:r>
            <a:r>
              <a:rPr lang="en-US" altLang="cs-CZ" sz="1600" b="1" dirty="0"/>
              <a:t> </a:t>
            </a:r>
            <a:r>
              <a:rPr lang="en-US" altLang="cs-CZ" sz="1600" b="1" dirty="0" err="1"/>
              <a:t>osobních</a:t>
            </a:r>
            <a:r>
              <a:rPr lang="en-US" altLang="cs-CZ" sz="1600" b="1" dirty="0"/>
              <a:t> </a:t>
            </a:r>
            <a:r>
              <a:rPr lang="en-US" altLang="cs-CZ" sz="1600" b="1" dirty="0" err="1"/>
              <a:t>počítačů</a:t>
            </a:r>
            <a:r>
              <a:rPr lang="en-US" altLang="cs-CZ" sz="1600" dirty="0"/>
              <a:t> </a:t>
            </a:r>
          </a:p>
          <a:p>
            <a:pPr marL="594360" lvl="2">
              <a:defRPr/>
            </a:pPr>
            <a:r>
              <a:rPr lang="en-US" altLang="cs-CZ" sz="1600" dirty="0"/>
              <a:t>USA (70 % </a:t>
            </a:r>
            <a:r>
              <a:rPr lang="en-US" altLang="cs-CZ" sz="1600" dirty="0" err="1"/>
              <a:t>výroby</a:t>
            </a:r>
            <a:r>
              <a:rPr lang="en-US" altLang="cs-CZ" sz="1600" dirty="0"/>
              <a:t>). </a:t>
            </a:r>
          </a:p>
          <a:p>
            <a:pPr marL="594360" lvl="2">
              <a:defRPr/>
            </a:pPr>
            <a:r>
              <a:rPr lang="en-US" altLang="cs-CZ" sz="1600" dirty="0" err="1"/>
              <a:t>Výroba</a:t>
            </a:r>
            <a:r>
              <a:rPr lang="en-US" altLang="cs-CZ" sz="1600" dirty="0"/>
              <a:t> v </a:t>
            </a:r>
            <a:r>
              <a:rPr lang="en-US" altLang="cs-CZ" sz="1600" dirty="0" err="1"/>
              <a:t>ostatních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zemích</a:t>
            </a:r>
            <a:r>
              <a:rPr lang="en-US" altLang="cs-CZ" sz="1600" dirty="0"/>
              <a:t> je </a:t>
            </a:r>
            <a:r>
              <a:rPr lang="en-US" altLang="cs-CZ" sz="1600" dirty="0" err="1"/>
              <a:t>převážně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prováděna</a:t>
            </a:r>
            <a:r>
              <a:rPr lang="en-US" altLang="cs-CZ" sz="1600" dirty="0"/>
              <a:t> v </a:t>
            </a:r>
            <a:r>
              <a:rPr lang="en-US" altLang="cs-CZ" sz="1600" dirty="0" err="1"/>
              <a:t>americké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licenci</a:t>
            </a:r>
            <a:r>
              <a:rPr lang="en-US" altLang="cs-CZ" sz="1600" dirty="0"/>
              <a:t> a je </a:t>
            </a:r>
            <a:r>
              <a:rPr lang="en-US" altLang="cs-CZ" sz="1600" dirty="0" err="1"/>
              <a:t>soustředěna</a:t>
            </a:r>
            <a:r>
              <a:rPr lang="en-US" altLang="cs-CZ" sz="1600" dirty="0"/>
              <a:t> v </a:t>
            </a:r>
            <a:r>
              <a:rPr lang="en-US" altLang="cs-CZ" sz="1600" dirty="0" err="1"/>
              <a:t>Japonsku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zemích</a:t>
            </a:r>
            <a:r>
              <a:rPr lang="en-US" altLang="cs-CZ" sz="1600" dirty="0"/>
              <a:t> </a:t>
            </a:r>
            <a:r>
              <a:rPr lang="en-US" altLang="cs-CZ" sz="1600" dirty="0" err="1"/>
              <a:t>Asijských</a:t>
            </a:r>
            <a:r>
              <a:rPr lang="en-US" altLang="cs-CZ" sz="1600" dirty="0"/>
              <a:t> </a:t>
            </a:r>
            <a:r>
              <a:rPr lang="en-US" altLang="cs-CZ" sz="1600" dirty="0" err="1"/>
              <a:t>tygrů</a:t>
            </a:r>
            <a:r>
              <a:rPr lang="en-US" altLang="cs-CZ" sz="1600" dirty="0"/>
              <a:t> a </a:t>
            </a:r>
            <a:r>
              <a:rPr lang="en-US" altLang="cs-CZ" sz="1600" dirty="0" err="1"/>
              <a:t>Evropské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unie</a:t>
            </a:r>
            <a:endParaRPr lang="en-US" altLang="cs-CZ" sz="1600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21F454A-550F-4702-A24C-3845BD6CFDB5}"/>
              </a:ext>
            </a:extLst>
          </p:cNvPr>
          <p:cNvSpPr txBox="1">
            <a:spLocks/>
          </p:cNvSpPr>
          <p:nvPr/>
        </p:nvSpPr>
        <p:spPr>
          <a:xfrm>
            <a:off x="8956929" y="668377"/>
            <a:ext cx="3171825" cy="268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LEHKÉ STROJÍRENSTVÍ 	</a:t>
            </a:r>
          </a:p>
          <a:p>
            <a:pPr marL="0">
              <a:lnSpc>
                <a:spcPct val="90000"/>
              </a:lnSpc>
            </a:pPr>
            <a:r>
              <a:rPr lang="en-US" altLang="cs-CZ" sz="1600" b="1" dirty="0">
                <a:solidFill>
                  <a:srgbClr val="FF0000"/>
                </a:solidFill>
              </a:rPr>
              <a:t>PŘESNÉ STROJÍRENSTVÍ</a:t>
            </a:r>
            <a:r>
              <a:rPr lang="en-US" altLang="cs-CZ" sz="1600" b="1" dirty="0">
                <a:solidFill>
                  <a:schemeClr val="tx1"/>
                </a:solidFill>
              </a:rPr>
              <a:t>	</a:t>
            </a:r>
          </a:p>
          <a:p>
            <a:pPr marL="0">
              <a:lnSpc>
                <a:spcPct val="90000"/>
              </a:lnSpc>
            </a:pPr>
            <a:r>
              <a:rPr lang="en-US" altLang="cs-CZ" sz="1600" b="1" dirty="0">
                <a:solidFill>
                  <a:schemeClr val="tx1"/>
                </a:solidFill>
              </a:rPr>
              <a:t>INVESTIČNÍ STROJÍRENSTVÍ</a:t>
            </a:r>
          </a:p>
        </p:txBody>
      </p:sp>
    </p:spTree>
    <p:extLst>
      <p:ext uri="{BB962C8B-B14F-4D97-AF65-F5344CB8AC3E}">
        <p14:creationId xmlns:p14="http://schemas.microsoft.com/office/powerpoint/2010/main" val="319577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B92189-9CDD-4846-ACFD-BD66D0AA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Strojírenský průmysl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7EAE0A-6E7F-4F1D-B765-E45FF2DF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7456"/>
            <a:ext cx="9566429" cy="379574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/>
            <a:r>
              <a:rPr lang="en-US" sz="1800" dirty="0" err="1"/>
              <a:t>provádí</a:t>
            </a:r>
            <a:r>
              <a:rPr lang="en-US" sz="1800" dirty="0"/>
              <a:t> </a:t>
            </a:r>
            <a:r>
              <a:rPr lang="en-US" sz="1800" dirty="0" err="1"/>
              <a:t>výrobu</a:t>
            </a:r>
            <a:r>
              <a:rPr lang="en-US" sz="1800" dirty="0"/>
              <a:t> </a:t>
            </a:r>
            <a:r>
              <a:rPr lang="en-US" sz="1800" dirty="0" err="1"/>
              <a:t>kompletních</a:t>
            </a:r>
            <a:r>
              <a:rPr lang="en-US" sz="1800" dirty="0"/>
              <a:t> </a:t>
            </a:r>
            <a:r>
              <a:rPr lang="en-US" sz="1800" dirty="0" err="1"/>
              <a:t>celků</a:t>
            </a:r>
            <a:r>
              <a:rPr lang="en-US" sz="1800" dirty="0"/>
              <a:t> pro </a:t>
            </a:r>
            <a:r>
              <a:rPr lang="en-US" sz="1800" dirty="0" err="1"/>
              <a:t>energetiku</a:t>
            </a:r>
            <a:r>
              <a:rPr lang="en-US" sz="1800" dirty="0"/>
              <a:t>, </a:t>
            </a:r>
            <a:r>
              <a:rPr lang="en-US" sz="1800" dirty="0" err="1"/>
              <a:t>dopravní</a:t>
            </a:r>
            <a:r>
              <a:rPr lang="en-US" sz="1800" dirty="0"/>
              <a:t>, </a:t>
            </a:r>
            <a:r>
              <a:rPr lang="en-US" sz="1800" dirty="0" err="1"/>
              <a:t>těžební</a:t>
            </a:r>
            <a:r>
              <a:rPr lang="en-US" sz="1800" dirty="0"/>
              <a:t> a </a:t>
            </a:r>
            <a:r>
              <a:rPr lang="en-US" sz="1800" dirty="0" err="1"/>
              <a:t>zpracovatelský</a:t>
            </a:r>
            <a:r>
              <a:rPr lang="en-US" sz="1800" dirty="0"/>
              <a:t> </a:t>
            </a:r>
            <a:r>
              <a:rPr lang="en-US" sz="1800" dirty="0" err="1"/>
              <a:t>průmysl</a:t>
            </a:r>
            <a:r>
              <a:rPr lang="en-US" sz="1800" dirty="0"/>
              <a:t>, </a:t>
            </a:r>
            <a:r>
              <a:rPr lang="en-US" sz="1800" dirty="0" err="1"/>
              <a:t>jedná</a:t>
            </a:r>
            <a:r>
              <a:rPr lang="en-US" sz="1800" dirty="0"/>
              <a:t> se o </a:t>
            </a:r>
            <a:r>
              <a:rPr lang="en-US" sz="1800" dirty="0" err="1"/>
              <a:t>tzv</a:t>
            </a:r>
            <a:r>
              <a:rPr lang="en-US" sz="1800" dirty="0"/>
              <a:t>. </a:t>
            </a:r>
            <a:r>
              <a:rPr lang="en-US" sz="1800" dirty="0" err="1"/>
              <a:t>dodávky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klíč</a:t>
            </a:r>
            <a:endParaRPr lang="en-US" sz="1800" dirty="0"/>
          </a:p>
          <a:p>
            <a:pPr marL="0"/>
            <a:endParaRPr lang="en-US" sz="1800" dirty="0"/>
          </a:p>
          <a:p>
            <a:pPr marL="0"/>
            <a:r>
              <a:rPr lang="en-US" sz="1800" dirty="0" err="1"/>
              <a:t>firma</a:t>
            </a:r>
            <a:r>
              <a:rPr lang="en-US" sz="1800" dirty="0"/>
              <a:t> </a:t>
            </a:r>
            <a:r>
              <a:rPr lang="en-US" sz="1800" dirty="0" err="1"/>
              <a:t>spolupracuje</a:t>
            </a:r>
            <a:r>
              <a:rPr lang="en-US" sz="1800" dirty="0"/>
              <a:t> s </a:t>
            </a:r>
            <a:r>
              <a:rPr lang="en-US" sz="1800" dirty="0" err="1"/>
              <a:t>velkou</a:t>
            </a:r>
            <a:r>
              <a:rPr lang="en-US" sz="1800" dirty="0"/>
              <a:t> </a:t>
            </a:r>
            <a:r>
              <a:rPr lang="en-US" sz="1800" dirty="0" err="1"/>
              <a:t>řadou</a:t>
            </a:r>
            <a:r>
              <a:rPr lang="en-US" sz="1800" dirty="0"/>
              <a:t> </a:t>
            </a:r>
            <a:r>
              <a:rPr lang="en-US" sz="1800" dirty="0" err="1"/>
              <a:t>subdodavatelů</a:t>
            </a:r>
            <a:r>
              <a:rPr lang="en-US" sz="1800" dirty="0"/>
              <a:t> a </a:t>
            </a:r>
            <a:r>
              <a:rPr lang="en-US" sz="1800" dirty="0" err="1"/>
              <a:t>předává</a:t>
            </a:r>
            <a:r>
              <a:rPr lang="en-US" sz="1800" dirty="0"/>
              <a:t> </a:t>
            </a:r>
            <a:r>
              <a:rPr lang="en-US" sz="1800" dirty="0" err="1"/>
              <a:t>kompletní</a:t>
            </a:r>
            <a:r>
              <a:rPr lang="en-US" sz="1800" dirty="0"/>
              <a:t> </a:t>
            </a:r>
            <a:r>
              <a:rPr lang="en-US" sz="1800" dirty="0" err="1"/>
              <a:t>dílo</a:t>
            </a:r>
            <a:r>
              <a:rPr lang="en-US" sz="1800" dirty="0"/>
              <a:t> v </a:t>
            </a:r>
            <a:r>
              <a:rPr lang="en-US" sz="1800" dirty="0" err="1"/>
              <a:t>cílové</a:t>
            </a:r>
            <a:r>
              <a:rPr lang="en-US" sz="1800" dirty="0"/>
              <a:t> </a:t>
            </a:r>
            <a:r>
              <a:rPr lang="en-US" sz="1800" dirty="0" err="1"/>
              <a:t>oblasti</a:t>
            </a:r>
            <a:r>
              <a:rPr lang="en-US" sz="1800" dirty="0"/>
              <a:t> </a:t>
            </a:r>
            <a:r>
              <a:rPr lang="en-US" sz="1800" dirty="0" err="1"/>
              <a:t>zákazníka</a:t>
            </a:r>
            <a:r>
              <a:rPr lang="en-US" sz="1800" dirty="0"/>
              <a:t>, </a:t>
            </a:r>
            <a:r>
              <a:rPr lang="en-US" sz="1800" dirty="0" err="1"/>
              <a:t>zajišťuje</a:t>
            </a:r>
            <a:r>
              <a:rPr lang="en-US" sz="1800" dirty="0"/>
              <a:t> </a:t>
            </a:r>
            <a:r>
              <a:rPr lang="en-US" sz="1800" dirty="0" err="1"/>
              <a:t>veškeré</a:t>
            </a:r>
            <a:r>
              <a:rPr lang="en-US" sz="1800" dirty="0"/>
              <a:t> </a:t>
            </a:r>
            <a:r>
              <a:rPr lang="en-US" sz="1800" dirty="0" err="1"/>
              <a:t>technologie</a:t>
            </a:r>
            <a:r>
              <a:rPr lang="en-US" sz="1800" dirty="0"/>
              <a:t>, </a:t>
            </a:r>
            <a:r>
              <a:rPr lang="en-US" sz="1800" dirty="0" err="1"/>
              <a:t>materiál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konečnou</a:t>
            </a:r>
            <a:r>
              <a:rPr lang="en-US" sz="1800" dirty="0"/>
              <a:t> </a:t>
            </a:r>
            <a:r>
              <a:rPr lang="en-US" sz="1800" dirty="0" err="1"/>
              <a:t>kompletizaci</a:t>
            </a:r>
            <a:endParaRPr lang="en-US" sz="1800" dirty="0"/>
          </a:p>
          <a:p>
            <a:pPr marL="0"/>
            <a:endParaRPr lang="en-US" sz="1800" dirty="0"/>
          </a:p>
          <a:p>
            <a:pPr marL="0"/>
            <a:r>
              <a:rPr lang="en-US" sz="1800" dirty="0" err="1"/>
              <a:t>výroba</a:t>
            </a:r>
            <a:r>
              <a:rPr lang="en-US" sz="1800" dirty="0"/>
              <a:t> </a:t>
            </a:r>
            <a:r>
              <a:rPr lang="en-US" sz="1800" dirty="0" err="1"/>
              <a:t>takovýchto</a:t>
            </a:r>
            <a:r>
              <a:rPr lang="en-US" sz="1800" dirty="0"/>
              <a:t> </a:t>
            </a:r>
            <a:r>
              <a:rPr lang="en-US" sz="1800" dirty="0" err="1"/>
              <a:t>investičních</a:t>
            </a:r>
            <a:r>
              <a:rPr lang="en-US" sz="1800" dirty="0"/>
              <a:t> </a:t>
            </a:r>
            <a:r>
              <a:rPr lang="en-US" sz="1800" dirty="0" err="1"/>
              <a:t>celků</a:t>
            </a:r>
            <a:r>
              <a:rPr lang="en-US" sz="1800" dirty="0"/>
              <a:t> je </a:t>
            </a:r>
            <a:r>
              <a:rPr lang="en-US" sz="1800" dirty="0" err="1"/>
              <a:t>možná</a:t>
            </a:r>
            <a:r>
              <a:rPr lang="en-US" sz="1800" dirty="0"/>
              <a:t> </a:t>
            </a:r>
            <a:r>
              <a:rPr lang="en-US" sz="1800" dirty="0" err="1"/>
              <a:t>jen</a:t>
            </a:r>
            <a:r>
              <a:rPr lang="en-US" sz="1800" dirty="0"/>
              <a:t> v </a:t>
            </a:r>
            <a:r>
              <a:rPr lang="en-US" sz="1800" dirty="0" err="1"/>
              <a:t>oblastech</a:t>
            </a:r>
            <a:r>
              <a:rPr lang="en-US" sz="1800" dirty="0"/>
              <a:t> s </a:t>
            </a:r>
            <a:r>
              <a:rPr lang="en-US" sz="1800" dirty="0" err="1"/>
              <a:t>velkou</a:t>
            </a:r>
            <a:r>
              <a:rPr lang="en-US" sz="1800" dirty="0"/>
              <a:t> </a:t>
            </a:r>
            <a:r>
              <a:rPr lang="en-US" sz="1800" dirty="0" err="1"/>
              <a:t>koncentrací</a:t>
            </a:r>
            <a:r>
              <a:rPr lang="en-US" sz="1800" dirty="0"/>
              <a:t> </a:t>
            </a:r>
            <a:r>
              <a:rPr lang="en-US" sz="1800" dirty="0" err="1"/>
              <a:t>různorodého</a:t>
            </a:r>
            <a:r>
              <a:rPr lang="en-US" sz="1800" dirty="0"/>
              <a:t> a </a:t>
            </a:r>
            <a:r>
              <a:rPr lang="en-US" sz="1800" dirty="0" err="1"/>
              <a:t>vyspělého</a:t>
            </a:r>
            <a:r>
              <a:rPr lang="en-US" sz="1800" dirty="0"/>
              <a:t> </a:t>
            </a:r>
            <a:r>
              <a:rPr lang="en-US" sz="1800" dirty="0" err="1"/>
              <a:t>strojírenství</a:t>
            </a:r>
            <a:endParaRPr lang="en-US" sz="1800" dirty="0"/>
          </a:p>
          <a:p>
            <a:pPr marL="0"/>
            <a:endParaRPr lang="en-US" sz="1800" dirty="0"/>
          </a:p>
          <a:p>
            <a:pPr marL="0"/>
            <a:r>
              <a:rPr lang="en-US" sz="1800" dirty="0" err="1"/>
              <a:t>tradiční</a:t>
            </a:r>
            <a:r>
              <a:rPr lang="en-US" sz="1800" dirty="0"/>
              <a:t> </a:t>
            </a:r>
            <a:r>
              <a:rPr lang="en-US" sz="1800" dirty="0" err="1"/>
              <a:t>dodavatelé</a:t>
            </a:r>
            <a:r>
              <a:rPr lang="en-US" sz="1800" dirty="0"/>
              <a:t> </a:t>
            </a:r>
            <a:r>
              <a:rPr lang="en-US" sz="1800" dirty="0" err="1"/>
              <a:t>nejsložitějších</a:t>
            </a:r>
            <a:r>
              <a:rPr lang="en-US" sz="1800" dirty="0"/>
              <a:t> </a:t>
            </a:r>
            <a:r>
              <a:rPr lang="en-US" sz="1800" dirty="0" err="1"/>
              <a:t>investičních</a:t>
            </a:r>
            <a:r>
              <a:rPr lang="en-US" sz="1800" dirty="0"/>
              <a:t> </a:t>
            </a:r>
            <a:r>
              <a:rPr lang="en-US" sz="1800" dirty="0" err="1"/>
              <a:t>celků</a:t>
            </a:r>
            <a:r>
              <a:rPr lang="en-US" sz="1800" dirty="0"/>
              <a:t> </a:t>
            </a:r>
          </a:p>
          <a:p>
            <a:pPr marL="228600" lvl="1"/>
            <a:r>
              <a:rPr lang="en-US" sz="1800" b="1" dirty="0"/>
              <a:t>USA, </a:t>
            </a:r>
            <a:r>
              <a:rPr lang="en-US" sz="1800" b="1" dirty="0" err="1"/>
              <a:t>Japonsko</a:t>
            </a:r>
            <a:r>
              <a:rPr lang="en-US" sz="1800" b="1" dirty="0"/>
              <a:t>, SRN, SNS, </a:t>
            </a:r>
            <a:r>
              <a:rPr lang="en-US" sz="1800" b="1" dirty="0" err="1"/>
              <a:t>Velká</a:t>
            </a:r>
            <a:r>
              <a:rPr lang="en-US" sz="1800" b="1" dirty="0"/>
              <a:t> </a:t>
            </a:r>
            <a:r>
              <a:rPr lang="en-US" sz="1800" b="1" dirty="0" err="1"/>
              <a:t>Británie</a:t>
            </a:r>
            <a:r>
              <a:rPr lang="en-US" sz="1800" b="1" dirty="0"/>
              <a:t> a Francie</a:t>
            </a:r>
          </a:p>
          <a:p>
            <a:pPr marL="228600" lvl="1"/>
            <a:r>
              <a:rPr lang="en-US" sz="1800" dirty="0" err="1"/>
              <a:t>celky</a:t>
            </a:r>
            <a:r>
              <a:rPr lang="en-US" sz="1800" dirty="0"/>
              <a:t> </a:t>
            </a:r>
            <a:r>
              <a:rPr lang="en-US" sz="1800" dirty="0" err="1"/>
              <a:t>nižšího</a:t>
            </a:r>
            <a:r>
              <a:rPr lang="en-US" sz="1800" dirty="0"/>
              <a:t> </a:t>
            </a:r>
            <a:r>
              <a:rPr lang="en-US" sz="1800" dirty="0" err="1"/>
              <a:t>řádu</a:t>
            </a:r>
            <a:r>
              <a:rPr lang="en-US" sz="1800" dirty="0"/>
              <a:t> </a:t>
            </a:r>
            <a:r>
              <a:rPr lang="en-US" sz="1800" dirty="0" err="1"/>
              <a:t>dodávají</a:t>
            </a:r>
            <a:r>
              <a:rPr lang="en-US" sz="1800" dirty="0"/>
              <a:t> </a:t>
            </a:r>
            <a:r>
              <a:rPr lang="en-US" sz="1800" dirty="0" err="1"/>
              <a:t>Itálie</a:t>
            </a:r>
            <a:r>
              <a:rPr lang="en-US" sz="1800" dirty="0"/>
              <a:t>, </a:t>
            </a:r>
            <a:r>
              <a:rPr lang="en-US" sz="1800" dirty="0" err="1"/>
              <a:t>Švýcarsko</a:t>
            </a:r>
            <a:r>
              <a:rPr lang="en-US" sz="1800" dirty="0"/>
              <a:t>, </a:t>
            </a:r>
            <a:r>
              <a:rPr lang="en-US" sz="1800" dirty="0" err="1"/>
              <a:t>Kanada</a:t>
            </a:r>
            <a:r>
              <a:rPr lang="en-US" sz="1800" dirty="0"/>
              <a:t>, </a:t>
            </a:r>
            <a:r>
              <a:rPr lang="en-US" sz="1800" dirty="0" err="1"/>
              <a:t>Nizozemí</a:t>
            </a:r>
            <a:r>
              <a:rPr lang="en-US" sz="1800" dirty="0"/>
              <a:t>, ale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Polsko</a:t>
            </a:r>
            <a:r>
              <a:rPr lang="en-US" sz="1800" dirty="0"/>
              <a:t>, </a:t>
            </a:r>
            <a:r>
              <a:rPr lang="en-US" sz="1800" dirty="0" err="1"/>
              <a:t>Maďarsko</a:t>
            </a:r>
            <a:r>
              <a:rPr lang="en-US" sz="1800" dirty="0"/>
              <a:t> a </a:t>
            </a:r>
            <a:r>
              <a:rPr lang="en-US" sz="1800" dirty="0" err="1"/>
              <a:t>Česká</a:t>
            </a:r>
            <a:r>
              <a:rPr lang="en-US" sz="1800" dirty="0"/>
              <a:t> </a:t>
            </a:r>
            <a:r>
              <a:rPr lang="en-US" sz="1800" dirty="0" err="1"/>
              <a:t>republika</a:t>
            </a:r>
            <a:r>
              <a:rPr lang="en-US" sz="1800" dirty="0"/>
              <a:t> </a:t>
            </a:r>
          </a:p>
          <a:p>
            <a:pPr marL="228600" lvl="1"/>
            <a:r>
              <a:rPr lang="en-US" sz="1800" dirty="0"/>
              <a:t>ČSSR </a:t>
            </a:r>
            <a:r>
              <a:rPr lang="en-US" sz="1800" dirty="0" err="1"/>
              <a:t>například</a:t>
            </a:r>
            <a:r>
              <a:rPr lang="en-US" sz="1800" dirty="0"/>
              <a:t> </a:t>
            </a:r>
            <a:r>
              <a:rPr lang="en-US" sz="1800" dirty="0" err="1"/>
              <a:t>zajišťovala</a:t>
            </a:r>
            <a:r>
              <a:rPr lang="en-US" sz="1800" dirty="0"/>
              <a:t> </a:t>
            </a:r>
            <a:r>
              <a:rPr lang="en-US" sz="1800" dirty="0" err="1"/>
              <a:t>výrobu</a:t>
            </a:r>
            <a:r>
              <a:rPr lang="en-US" sz="1800" dirty="0"/>
              <a:t> </a:t>
            </a:r>
            <a:r>
              <a:rPr lang="en-US" sz="1800" dirty="0" err="1"/>
              <a:t>těžebních</a:t>
            </a:r>
            <a:r>
              <a:rPr lang="en-US" sz="1800" dirty="0"/>
              <a:t> </a:t>
            </a:r>
            <a:r>
              <a:rPr lang="en-US" sz="1800" dirty="0" err="1"/>
              <a:t>zařízení</a:t>
            </a:r>
            <a:r>
              <a:rPr lang="en-US" sz="1800" dirty="0"/>
              <a:t> pro </a:t>
            </a:r>
            <a:r>
              <a:rPr lang="en-US" sz="1800" dirty="0" err="1"/>
              <a:t>země</a:t>
            </a:r>
            <a:r>
              <a:rPr lang="en-US" sz="1800" dirty="0"/>
              <a:t> </a:t>
            </a:r>
            <a:r>
              <a:rPr lang="en-US" sz="1800" dirty="0" err="1"/>
              <a:t>Arabského</a:t>
            </a:r>
            <a:r>
              <a:rPr lang="en-US" sz="1800" dirty="0"/>
              <a:t> </a:t>
            </a:r>
            <a:r>
              <a:rPr lang="en-US" sz="1800" dirty="0" err="1"/>
              <a:t>poloostrova</a:t>
            </a:r>
            <a:r>
              <a:rPr lang="en-US" sz="1800" dirty="0"/>
              <a:t> (ČR </a:t>
            </a:r>
            <a:r>
              <a:rPr lang="en-US" sz="1800" dirty="0" err="1"/>
              <a:t>jaderné</a:t>
            </a:r>
            <a:r>
              <a:rPr lang="en-US" sz="1800" dirty="0"/>
              <a:t> </a:t>
            </a:r>
            <a:r>
              <a:rPr lang="en-US" sz="1800" dirty="0" err="1"/>
              <a:t>elektrárny</a:t>
            </a:r>
            <a:r>
              <a:rPr lang="en-US" sz="1800" dirty="0"/>
              <a:t> v </a:t>
            </a:r>
            <a:r>
              <a:rPr lang="en-US" sz="1800" dirty="0" err="1"/>
              <a:t>Íránu</a:t>
            </a:r>
            <a:r>
              <a:rPr lang="en-US" sz="1800" dirty="0"/>
              <a:t> a </a:t>
            </a:r>
            <a:r>
              <a:rPr lang="en-US" sz="1800" dirty="0" err="1"/>
              <a:t>Číně</a:t>
            </a:r>
            <a:r>
              <a:rPr lang="en-US" sz="1800" dirty="0"/>
              <a:t>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2E7F0A3-4B50-46DD-970A-DF2418AAF3DC}"/>
              </a:ext>
            </a:extLst>
          </p:cNvPr>
          <p:cNvSpPr txBox="1">
            <a:spLocks/>
          </p:cNvSpPr>
          <p:nvPr/>
        </p:nvSpPr>
        <p:spPr>
          <a:xfrm>
            <a:off x="8956929" y="668377"/>
            <a:ext cx="3171825" cy="268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LEHKÉ STROJÍRENSTVÍ 	</a:t>
            </a:r>
          </a:p>
          <a:p>
            <a:pPr marL="0">
              <a:lnSpc>
                <a:spcPct val="90000"/>
              </a:lnSpc>
            </a:pPr>
            <a:r>
              <a:rPr lang="en-US" altLang="cs-CZ" sz="1600" b="1" dirty="0">
                <a:solidFill>
                  <a:schemeClr val="tx1"/>
                </a:solidFill>
              </a:rPr>
              <a:t>PŘESNÉ STROJÍRENSTVÍ	</a:t>
            </a:r>
          </a:p>
          <a:p>
            <a:pPr marL="0">
              <a:lnSpc>
                <a:spcPct val="90000"/>
              </a:lnSpc>
            </a:pPr>
            <a:r>
              <a:rPr lang="en-US" altLang="cs-CZ" sz="1600" b="1" dirty="0">
                <a:solidFill>
                  <a:srgbClr val="FF0000"/>
                </a:solidFill>
              </a:rPr>
              <a:t>INVESTIČNÍ STROJÍRENSTVÍ</a:t>
            </a:r>
          </a:p>
        </p:txBody>
      </p:sp>
    </p:spTree>
    <p:extLst>
      <p:ext uri="{BB962C8B-B14F-4D97-AF65-F5344CB8AC3E}">
        <p14:creationId xmlns:p14="http://schemas.microsoft.com/office/powerpoint/2010/main" val="234384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9341D9-5DDD-4D06-91E5-CE3BAE42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pPr marL="320040" indent="-320040">
              <a:defRPr/>
            </a:pPr>
            <a:r>
              <a:rPr lang="cs-CZ" altLang="cs-CZ" b="1" dirty="0"/>
              <a:t>Automobilový průmysl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A7ADF6-7965-4DDE-A4EB-0419DC3CF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r>
              <a:rPr lang="cs-CZ" sz="1900" dirty="0"/>
              <a:t>Jedno z nejdynamičtěji se vyvíjejících průmyslových odvětví</a:t>
            </a:r>
          </a:p>
          <a:p>
            <a:r>
              <a:rPr lang="cs-CZ" sz="1900" dirty="0"/>
              <a:t>Konec 19. stol. - vynález automobilu, 20. stol. – velký rozvoj</a:t>
            </a:r>
          </a:p>
          <a:p>
            <a:r>
              <a:rPr lang="cs-CZ" sz="1900" dirty="0"/>
              <a:t>Henry Ford – zdokonalení výrobních metod; zavedením hromadné výroby se standardizovanými pracovními postupy produkci automobilů výrazně zlevnil (fordismus)</a:t>
            </a:r>
          </a:p>
          <a:p>
            <a:r>
              <a:rPr lang="cs-CZ" sz="1900" dirty="0"/>
              <a:t>Poč. 21. stol. – výroba automobilů globalizovaným odvětví – rozšíření v množství zemí</a:t>
            </a:r>
          </a:p>
          <a:p>
            <a:endParaRPr lang="cs-CZ" sz="19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Obrázok 7">
            <a:extLst>
              <a:ext uri="{FF2B5EF4-FFF2-40B4-BE49-F238E27FC236}">
                <a16:creationId xmlns:a16="http://schemas.microsoft.com/office/drawing/2014/main" id="{BED8AB4F-4D28-4B03-9D1D-36A0D6AF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3" t="4486" r="12460" b="4758"/>
          <a:stretch>
            <a:fillRect/>
          </a:stretch>
        </p:blipFill>
        <p:spPr bwMode="auto">
          <a:xfrm>
            <a:off x="6420908" y="723163"/>
            <a:ext cx="2364317" cy="19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Obrázok 9">
            <a:extLst>
              <a:ext uri="{FF2B5EF4-FFF2-40B4-BE49-F238E27FC236}">
                <a16:creationId xmlns:a16="http://schemas.microsoft.com/office/drawing/2014/main" id="{1072C90A-1F31-47B3-A147-257BAABBA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4" t="8144" r="14928" b="9422"/>
          <a:stretch>
            <a:fillRect/>
          </a:stretch>
        </p:blipFill>
        <p:spPr bwMode="auto">
          <a:xfrm>
            <a:off x="9502775" y="516341"/>
            <a:ext cx="2364317" cy="235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6">
            <a:extLst>
              <a:ext uri="{FF2B5EF4-FFF2-40B4-BE49-F238E27FC236}">
                <a16:creationId xmlns:a16="http://schemas.microsoft.com/office/drawing/2014/main" id="{3BD351AB-1C8B-4A68-91C8-A699B51CD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2" t="4976" r="29591" b="6587"/>
          <a:stretch>
            <a:fillRect/>
          </a:stretch>
        </p:blipFill>
        <p:spPr bwMode="auto">
          <a:xfrm>
            <a:off x="7896231" y="3796452"/>
            <a:ext cx="2495538" cy="25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BD70C9EE-0CB7-4AC7-B534-7C5D2EB24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029" y="952400"/>
            <a:ext cx="17354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k-SK" altLang="cs-CZ" sz="2000" b="1" dirty="0">
                <a:latin typeface="Times New Roman" panose="02020603050405020304" pitchFamily="18" charset="0"/>
              </a:rPr>
              <a:t>Model </a:t>
            </a:r>
            <a:r>
              <a:rPr lang="sk-SK" altLang="cs-CZ" sz="2000" b="1" dirty="0" err="1">
                <a:latin typeface="Times New Roman" panose="02020603050405020304" pitchFamily="18" charset="0"/>
              </a:rPr>
              <a:t>dodavatelské</a:t>
            </a:r>
            <a:r>
              <a:rPr lang="sk-SK" altLang="cs-CZ" sz="2000" b="1" dirty="0">
                <a:latin typeface="Times New Roman" panose="02020603050405020304" pitchFamily="18" charset="0"/>
              </a:rPr>
              <a:t> </a:t>
            </a:r>
            <a:r>
              <a:rPr lang="sk-SK" altLang="cs-CZ" sz="2000" b="1" dirty="0" err="1">
                <a:latin typeface="Times New Roman" panose="02020603050405020304" pitchFamily="18" charset="0"/>
              </a:rPr>
              <a:t>struktury</a:t>
            </a:r>
            <a:r>
              <a:rPr lang="sk-SK" altLang="cs-CZ" sz="2000" b="1" dirty="0">
                <a:latin typeface="Times New Roman" panose="02020603050405020304" pitchFamily="18" charset="0"/>
              </a:rPr>
              <a:t> v 70. – 80. </a:t>
            </a:r>
            <a:r>
              <a:rPr lang="sk-SK" altLang="cs-CZ" sz="2000" b="1" dirty="0" err="1">
                <a:latin typeface="Times New Roman" panose="02020603050405020304" pitchFamily="18" charset="0"/>
              </a:rPr>
              <a:t>letech</a:t>
            </a:r>
            <a:endParaRPr lang="cs-CZ" altLang="cs-CZ" sz="2000" b="1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1CF6421F-5E4A-4CF9-A237-C584BBED2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154" y="4461122"/>
            <a:ext cx="1779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k-SK" altLang="cs-CZ" b="1" dirty="0" err="1">
                <a:latin typeface="Times New Roman" panose="02020603050405020304" pitchFamily="18" charset="0"/>
              </a:rPr>
              <a:t>Redukce</a:t>
            </a:r>
            <a:r>
              <a:rPr lang="sk-SK" altLang="cs-CZ" b="1" dirty="0">
                <a:latin typeface="Times New Roman" panose="02020603050405020304" pitchFamily="18" charset="0"/>
              </a:rPr>
              <a:t> </a:t>
            </a:r>
            <a:r>
              <a:rPr lang="sk-SK" altLang="cs-CZ" b="1" dirty="0" err="1">
                <a:latin typeface="Times New Roman" panose="02020603050405020304" pitchFamily="18" charset="0"/>
              </a:rPr>
              <a:t>současné</a:t>
            </a:r>
            <a:r>
              <a:rPr lang="sk-SK" altLang="cs-CZ" b="1" dirty="0">
                <a:latin typeface="Times New Roman" panose="02020603050405020304" pitchFamily="18" charset="0"/>
              </a:rPr>
              <a:t> </a:t>
            </a:r>
            <a:r>
              <a:rPr lang="sk-SK" altLang="cs-CZ" b="1" dirty="0" err="1">
                <a:latin typeface="Times New Roman" panose="02020603050405020304" pitchFamily="18" charset="0"/>
              </a:rPr>
              <a:t>dodavateské</a:t>
            </a:r>
            <a:r>
              <a:rPr lang="sk-SK" altLang="cs-CZ" b="1" dirty="0">
                <a:latin typeface="Times New Roman" panose="02020603050405020304" pitchFamily="18" charset="0"/>
              </a:rPr>
              <a:t> </a:t>
            </a:r>
            <a:r>
              <a:rPr lang="sk-SK" altLang="cs-CZ" b="1" dirty="0" err="1">
                <a:latin typeface="Times New Roman" panose="02020603050405020304" pitchFamily="18" charset="0"/>
              </a:rPr>
              <a:t>struktury</a:t>
            </a:r>
            <a:endParaRPr lang="cs-CZ" altLang="cs-CZ" b="1"/>
          </a:p>
        </p:txBody>
      </p:sp>
    </p:spTree>
    <p:extLst>
      <p:ext uri="{BB962C8B-B14F-4D97-AF65-F5344CB8AC3E}">
        <p14:creationId xmlns:p14="http://schemas.microsoft.com/office/powerpoint/2010/main" val="1461821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cs-CZ" altLang="cs-CZ" sz="4100">
                <a:solidFill>
                  <a:srgbClr val="FFFFFF"/>
                </a:solidFill>
              </a:rPr>
              <a:t>Automobilový průmysl</a:t>
            </a:r>
            <a:endParaRPr lang="cs-CZ" sz="410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300"/>
              <a:t>Vzhledem k zajištění výroby z hlediska vývoje, kapitálu, pracovní síly atd. lze rozlišit 2 typy center automobilové výroby:</a:t>
            </a:r>
          </a:p>
          <a:p>
            <a:pPr marL="0" indent="0">
              <a:buNone/>
            </a:pPr>
            <a:r>
              <a:rPr lang="cs-CZ" sz="1300" b="1"/>
              <a:t>A) Centra, v nichž je výroba výrazně podporována vývojem</a:t>
            </a:r>
          </a:p>
          <a:p>
            <a:pPr marL="228600" lvl="1" indent="0">
              <a:buNone/>
            </a:pPr>
            <a:r>
              <a:rPr lang="cs-CZ" sz="1300"/>
              <a:t>Tradiční centra automobilového průmyslu, ve kterých většinou sídlí i vedení společnosti</a:t>
            </a:r>
          </a:p>
          <a:p>
            <a:pPr marL="228600" lvl="1" indent="0">
              <a:buNone/>
            </a:pPr>
            <a:r>
              <a:rPr lang="cs-CZ" sz="1300"/>
              <a:t>Výroba navazuje na konstrukční kanceláře, výzkumné laboratoře a zkušební areály</a:t>
            </a:r>
          </a:p>
          <a:p>
            <a:pPr marL="228600" lvl="1" indent="0">
              <a:buNone/>
            </a:pPr>
            <a:r>
              <a:rPr lang="cs-CZ" sz="1300"/>
              <a:t>Vyvíjeny nové typy automobilů</a:t>
            </a:r>
          </a:p>
          <a:p>
            <a:pPr marL="228600" lvl="1" indent="0">
              <a:buNone/>
            </a:pPr>
            <a:r>
              <a:rPr lang="cs-CZ" sz="1300"/>
              <a:t>Přijímána strategická rozhodnutí vzhledem k organizaci výroby</a:t>
            </a:r>
          </a:p>
          <a:p>
            <a:pPr marL="228600" lvl="1" indent="0">
              <a:buNone/>
            </a:pPr>
            <a:r>
              <a:rPr lang="cs-CZ" sz="1300"/>
              <a:t>USA, Německo, Francie, Japonsko, Škoda v Mladé Boleslavi</a:t>
            </a:r>
          </a:p>
          <a:p>
            <a:pPr marL="0" indent="0">
              <a:buNone/>
            </a:pPr>
            <a:r>
              <a:rPr lang="cs-CZ" sz="1300" b="1"/>
              <a:t>B) Centra výroby bez vlastního vývoje</a:t>
            </a:r>
          </a:p>
          <a:p>
            <a:pPr marL="228600" lvl="1" indent="0">
              <a:buNone/>
            </a:pPr>
            <a:r>
              <a:rPr lang="cs-CZ" sz="1300"/>
              <a:t>Montážní podniky s licenční výrobou, většinou lokalizovány v oblastech s </a:t>
            </a:r>
            <a:r>
              <a:rPr lang="cs-CZ" sz="1300" err="1"/>
              <a:t>rel</a:t>
            </a:r>
            <a:r>
              <a:rPr lang="cs-CZ" sz="1300"/>
              <a:t>. levnou pracovní silou doplněnou o faktor spotřeby</a:t>
            </a:r>
          </a:p>
          <a:p>
            <a:pPr marL="228600" lvl="1" indent="0">
              <a:buNone/>
            </a:pPr>
            <a:r>
              <a:rPr lang="cs-CZ" sz="1300"/>
              <a:t>Technologie a hl. komponenty dodávány z oblastí vývoje</a:t>
            </a:r>
          </a:p>
          <a:p>
            <a:pPr marL="228600" lvl="1" indent="0">
              <a:buNone/>
            </a:pPr>
            <a:r>
              <a:rPr lang="cs-CZ" sz="1300"/>
              <a:t>Od 70. let rozvoj ve Španělsku, Mexiku, Brazílii, Belgii</a:t>
            </a:r>
          </a:p>
          <a:p>
            <a:pPr marL="228600" lvl="1" indent="0">
              <a:buNone/>
            </a:pPr>
            <a:r>
              <a:rPr lang="cs-CZ" sz="1300"/>
              <a:t>V současnosti – Slovensko, Ukrajina, Turecko, Írán, Čína, Indie</a:t>
            </a:r>
          </a:p>
          <a:p>
            <a:pPr marL="0" indent="0">
              <a:buNone/>
            </a:pPr>
            <a:endParaRPr lang="cs-CZ" sz="13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0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07D043E-0B11-46C4-A6CA-816C4A3BF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332178"/>
            <a:ext cx="5291666" cy="419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E520C3C-47A5-49D9-B8C6-1378C6BF9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1345406"/>
            <a:ext cx="5291667" cy="41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7679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2494</Words>
  <Application>Microsoft Office PowerPoint</Application>
  <PresentationFormat>Širokoúhlá obrazovka</PresentationFormat>
  <Paragraphs>247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Motiv Office</vt:lpstr>
      <vt:lpstr>9. PŘEDNÁŠKA: DALŠÍ ODVĚTVÍ PRŮMYSLU</vt:lpstr>
      <vt:lpstr>ZPRACOVATELSKÝ PRŮMYSL</vt:lpstr>
      <vt:lpstr>STROJÍRENSKÝ PRŮMYSL</vt:lpstr>
      <vt:lpstr>Strojírenský průmysl</vt:lpstr>
      <vt:lpstr>Strojírenský průmysl</vt:lpstr>
      <vt:lpstr>Strojírenský průmysl</vt:lpstr>
      <vt:lpstr>Automobilový průmysl</vt:lpstr>
      <vt:lpstr>Automobilový průmysl</vt:lpstr>
      <vt:lpstr>Prezentace aplikace PowerPoint</vt:lpstr>
      <vt:lpstr>Prezentace aplikace PowerPoint</vt:lpstr>
      <vt:lpstr>Chemický průmysl </vt:lpstr>
      <vt:lpstr>Chemický průmysl </vt:lpstr>
      <vt:lpstr>Chemický průmysl: Anorganická ch.</vt:lpstr>
      <vt:lpstr>Chemický průmysl: Organická ch.</vt:lpstr>
      <vt:lpstr>Chemický průmysl: Organická ch.</vt:lpstr>
      <vt:lpstr>Textilní průmysl</vt:lpstr>
      <vt:lpstr>Textilní průmysl</vt:lpstr>
      <vt:lpstr>Bavlnářský průmysl</vt:lpstr>
      <vt:lpstr>Hlavní světové textilní oblasti</vt:lpstr>
      <vt:lpstr>Potravinářský průmysl </vt:lpstr>
      <vt:lpstr>Potravinářský průmysl </vt:lpstr>
      <vt:lpstr>Potravinářský průmysl </vt:lpstr>
      <vt:lpstr>Dřevozpracující a papírenský průmysl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PŘEDNÁŠKA: DALŠÍ ODVĚTVÍ PRŮMYSLU</dc:title>
  <dc:creator>Geoadmin</dc:creator>
  <cp:lastModifiedBy>Geoadmin</cp:lastModifiedBy>
  <cp:revision>1</cp:revision>
  <dcterms:created xsi:type="dcterms:W3CDTF">2020-01-31T16:56:24Z</dcterms:created>
  <dcterms:modified xsi:type="dcterms:W3CDTF">2020-01-31T16:57:11Z</dcterms:modified>
</cp:coreProperties>
</file>