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8A8F36-002C-45A2-B8DA-0AE4FB0921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EF50030-220C-4AF0-8323-CBEB14B912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A20C40-AC4D-40BD-8C6E-9ACB6CE12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D394-C7C4-466E-92E6-21D5E6CFA152}" type="datetimeFigureOut">
              <a:rPr lang="cs-CZ" smtClean="0"/>
              <a:t>23.02.2020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7D099F-EB12-4374-AF2F-A68F1F4FC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D03395-5E3D-407F-8BE5-1567F9CFC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3E61-B67F-48B4-A931-A66EB44CDF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29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8CA5B-5713-45E4-863C-EFE0F35F6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AEB99AE-F42E-475F-8281-7ECA6D02FF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D21147-4323-4E36-BB11-2C1ACEC80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D394-C7C4-466E-92E6-21D5E6CFA152}" type="datetimeFigureOut">
              <a:rPr lang="cs-CZ" smtClean="0"/>
              <a:t>23.02.2020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EE63F0-9B88-409A-B8D9-80F024189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7B64FA-C944-4B50-9C62-F6D09FC16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3E61-B67F-48B4-A931-A66EB44CDF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995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C78B718-6049-4FBC-8256-C3AE25DA9F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D9E31B5-34A0-4A7E-9278-1E76B0E684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417145-05B3-4E49-B288-2DBD5FA96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D394-C7C4-466E-92E6-21D5E6CFA152}" type="datetimeFigureOut">
              <a:rPr lang="cs-CZ" smtClean="0"/>
              <a:t>23.02.2020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AC5C7A-224E-4F61-BC9B-B8F2456B4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B53BF3-17B3-4B77-BEDA-B262F79B2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3E61-B67F-48B4-A931-A66EB44CDF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461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A36D1D-371A-4D4C-A15C-81AF38DDD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87F902-A994-44AE-985D-D8BCAD6A6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F51AD1-75EC-4235-A945-F8C84EBFD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D394-C7C4-466E-92E6-21D5E6CFA152}" type="datetimeFigureOut">
              <a:rPr lang="cs-CZ" smtClean="0"/>
              <a:t>23.02.2020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F6ACD9-7BF8-4DBC-A9BF-899D1D768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571FF2-DFF8-400D-8EB9-B89B9D988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3E61-B67F-48B4-A931-A66EB44CDF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176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D50A69-144C-4F98-AFA8-59153AA8F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617D7EC-E1A6-46D9-B5A8-FE25C9D7A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F1280B-6824-4604-9DCA-EEF4522BB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D394-C7C4-466E-92E6-21D5E6CFA152}" type="datetimeFigureOut">
              <a:rPr lang="cs-CZ" smtClean="0"/>
              <a:t>23.02.2020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D22245-EBAB-475E-BB5F-635398C3F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B65CF4-8079-4184-B78E-D1626C2CC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3E61-B67F-48B4-A931-A66EB44CDF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3324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3CC487-6E5D-4D24-B512-62AB589D8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6914D2-2571-4A72-A2AF-1B191A3F42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7BFA37D-7A1E-4A6F-B0D6-8EAD95321E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1F039EA-ECAB-4ADE-8F31-2541ADFA9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D394-C7C4-466E-92E6-21D5E6CFA152}" type="datetimeFigureOut">
              <a:rPr lang="cs-CZ" smtClean="0"/>
              <a:t>23.02.2020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630A13F-A765-4634-BE78-61C18690E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167B065-EF49-40B1-9882-ADEABD7AE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3E61-B67F-48B4-A931-A66EB44CDF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165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44D3EC-D630-4A4C-A0EC-32D9B5252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8494F61-177E-4910-9527-9E9463DA8B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A4EEE6F-7B40-4CC5-813E-A73B66CC49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55D9D89-9E4C-4E10-83D0-0FF8671C95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05796BD-6C1F-4DAB-B728-40C0BB8A85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6695BE3-CF1A-4337-882D-4E60D6D2B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D394-C7C4-466E-92E6-21D5E6CFA152}" type="datetimeFigureOut">
              <a:rPr lang="cs-CZ" smtClean="0"/>
              <a:t>23.02.2020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A15F357-93A6-4C96-B57B-BAFFD6BF3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6BDAD93-5BAE-4002-97D3-72F6C5C1E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3E61-B67F-48B4-A931-A66EB44CDF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396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5D65A9-CCFE-4D6B-8315-6E6CB3D5F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F558D57-5075-4D0C-A4AE-2803F73CD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D394-C7C4-466E-92E6-21D5E6CFA152}" type="datetimeFigureOut">
              <a:rPr lang="cs-CZ" smtClean="0"/>
              <a:t>23.02.2020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1514B2B-E0E1-41A9-8A5D-64763F652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A4129AA-F34C-46E5-B59A-A4C6686F3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3E61-B67F-48B4-A931-A66EB44CDF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6386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A9EA262-3EA0-41DE-A17B-24E1C5B85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D394-C7C4-466E-92E6-21D5E6CFA152}" type="datetimeFigureOut">
              <a:rPr lang="cs-CZ" smtClean="0"/>
              <a:t>23.02.2020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B196EA8-6962-43A5-AC33-9E8BD4AB5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8F56A82-D025-4F36-8B40-D962FBD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3E61-B67F-48B4-A931-A66EB44CDF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103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05FB4A-579B-4D8C-9C16-510D39401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2CB15C-C934-44B7-8E0B-6E3D21753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CDFDC52-AE69-4083-B9EB-1E90F73446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30F61C7-7C01-4EBD-B259-10AA16FA3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D394-C7C4-466E-92E6-21D5E6CFA152}" type="datetimeFigureOut">
              <a:rPr lang="cs-CZ" smtClean="0"/>
              <a:t>23.02.2020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772E04-D542-4E8A-9407-8A88F9081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4DCC765-9E75-4D7F-B2FD-177016F6E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3E61-B67F-48B4-A931-A66EB44CDF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402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B34E0A-C061-473C-A125-ACE864C95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98C630F-AE0E-489D-878B-9B88FCC36F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A705413-F21E-4F92-AB3A-20AEE2C8F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484EE81-F35D-45BB-8B3A-57BE03FBC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D394-C7C4-466E-92E6-21D5E6CFA152}" type="datetimeFigureOut">
              <a:rPr lang="cs-CZ" smtClean="0"/>
              <a:t>23.02.2020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49B1275-4E1C-4F46-8184-6902E4A2D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AAB16BF-A9B9-4730-BEF9-8D9437B97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3E61-B67F-48B4-A931-A66EB44CDF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628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DEA0FA1-F074-4A53-8C64-0198995BE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2DBFAD0-BA8F-4E06-A274-4A99ACECA1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AC549B-FF5E-4203-97B4-64226E37E6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9D394-C7C4-466E-92E6-21D5E6CFA152}" type="datetimeFigureOut">
              <a:rPr lang="cs-CZ" smtClean="0"/>
              <a:t>23.02.2020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4A9848-BB65-46C8-97F3-DE15481576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9D2479-3541-46C3-BC9F-EEA15DEF2F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A3E61-B67F-48B4-A931-A66EB44CDF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704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o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o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1324DE-DAC5-4EBF-B301-8568CDF1AA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 fontScale="90000"/>
          </a:bodyPr>
          <a:lstStyle/>
          <a:p>
            <a:pPr algn="l"/>
            <a:r>
              <a:rPr lang="cs-CZ" dirty="0"/>
              <a:t>Ze0116 Geografie výrobní sféry, jaro 2020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A908E01-C9D9-4AD2-91C6-8F7278328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cs-CZ" sz="2000"/>
              <a:t>Jindřich Havelka 2020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56DF447-0269-49AB-9683-6EC30B75AE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521" r="15547" b="5694"/>
          <a:stretch/>
        </p:blipFill>
        <p:spPr>
          <a:xfrm>
            <a:off x="19" y="10"/>
            <a:ext cx="6436291" cy="6909954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6942603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8E5733-8B10-4C2C-8D88-7CBBA6C54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5127031" cy="1676603"/>
          </a:xfrm>
        </p:spPr>
        <p:txBody>
          <a:bodyPr>
            <a:normAutofit/>
          </a:bodyPr>
          <a:lstStyle/>
          <a:p>
            <a:r>
              <a:rPr lang="cs-CZ" dirty="0"/>
              <a:t>Termíny 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C0C7D4-9269-42F8-AC90-8CDF49EE0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38400"/>
            <a:ext cx="5127029" cy="3785419"/>
          </a:xfrm>
        </p:spPr>
        <p:txBody>
          <a:bodyPr>
            <a:normAutofit/>
          </a:bodyPr>
          <a:lstStyle/>
          <a:p>
            <a:r>
              <a:rPr lang="cs-CZ" sz="2400"/>
              <a:t>24.2.2020 </a:t>
            </a:r>
            <a:r>
              <a:rPr lang="cs-CZ" sz="2400">
                <a:sym typeface="Wingdings" panose="05000000000000000000" pitchFamily="2" charset="2"/>
              </a:rPr>
              <a:t> Světové zemědělství</a:t>
            </a:r>
          </a:p>
          <a:p>
            <a:endParaRPr lang="cs-CZ" sz="2400"/>
          </a:p>
          <a:p>
            <a:r>
              <a:rPr lang="cs-CZ" sz="2400"/>
              <a:t>9.3.2020 </a:t>
            </a:r>
            <a:r>
              <a:rPr lang="cs-CZ" sz="2400">
                <a:sym typeface="Wingdings" panose="05000000000000000000" pitchFamily="2" charset="2"/>
              </a:rPr>
              <a:t> </a:t>
            </a:r>
            <a:r>
              <a:rPr lang="cs-CZ" altLang="cs-CZ" sz="2400"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Lokalizační faktory zemědělství a dopady zemědělství na ŽP + práce s atlasem</a:t>
            </a:r>
            <a:r>
              <a:rPr lang="cs-CZ" altLang="cs-CZ" sz="240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cs-CZ" altLang="cs-CZ" sz="24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endParaRPr lang="cs-CZ" sz="2400"/>
          </a:p>
          <a:p>
            <a:r>
              <a:rPr lang="cs-CZ" sz="2400"/>
              <a:t>6.4.2020 </a:t>
            </a:r>
            <a:r>
              <a:rPr lang="cs-CZ" sz="2400">
                <a:sym typeface="Wingdings" panose="05000000000000000000" pitchFamily="2" charset="2"/>
              </a:rPr>
              <a:t> </a:t>
            </a:r>
            <a:r>
              <a:rPr lang="cs-CZ" sz="2400"/>
              <a:t>Průmyslové zóny Brna + analýza textu</a:t>
            </a:r>
          </a:p>
        </p:txBody>
      </p:sp>
      <p:pic>
        <p:nvPicPr>
          <p:cNvPr id="1027" name="Picture 3" descr="Výsledek obrázku pro schedule white background">
            <a:extLst>
              <a:ext uri="{FF2B5EF4-FFF2-40B4-BE49-F238E27FC236}">
                <a16:creationId xmlns:a16="http://schemas.microsoft.com/office/drawing/2014/main" id="{F9D53153-3F2C-41D8-A7AC-02BF5DA43B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2" r="3" b="3"/>
          <a:stretch/>
        </p:blipFill>
        <p:spPr bwMode="auto">
          <a:xfrm>
            <a:off x="6090613" y="640082"/>
            <a:ext cx="5461724" cy="5577837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5334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E493B-B4BD-455F-8162-5C3B63B14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zápočtu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2B3B64-2145-460E-B8D9-B23F88D84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Včas odevzdaná cvičení v odevzdávárně v </a:t>
            </a:r>
            <a:r>
              <a:rPr lang="cs-CZ" dirty="0" err="1"/>
              <a:t>ISu</a:t>
            </a:r>
            <a:r>
              <a:rPr lang="cs-CZ" dirty="0"/>
              <a:t> (hodnocení cvičení bude v poznámkovém bloku)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Odevzdané cvičení musí být </a:t>
            </a:r>
            <a:r>
              <a:rPr lang="cs-CZ" b="1" dirty="0"/>
              <a:t>kompletní</a:t>
            </a:r>
            <a:r>
              <a:rPr lang="cs-CZ" dirty="0"/>
              <a:t>, jinak je považováno za neodevzdané. 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100% účast na cvičení, žádná neomluvená absence (3 semináře).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1 oprava cvičení.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763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102CD-4360-4BCB-8288-41BAA026E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59683A-7532-4734-8FA9-197D68A3C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Vyhledat a zpracovat pomocí statistických a kartografických metod primární data a interpretovat je.</a:t>
            </a:r>
          </a:p>
          <a:p>
            <a:endParaRPr lang="cs-CZ" b="1" dirty="0"/>
          </a:p>
          <a:p>
            <a:r>
              <a:rPr lang="cs-CZ" b="1" dirty="0"/>
              <a:t>Datum odevzdání: </a:t>
            </a:r>
            <a:r>
              <a:rPr lang="cs-CZ" dirty="0"/>
              <a:t>8.3.2020 23:55</a:t>
            </a:r>
          </a:p>
          <a:p>
            <a:endParaRPr lang="cs-CZ" b="1" dirty="0"/>
          </a:p>
          <a:p>
            <a:r>
              <a:rPr lang="cs-CZ" b="1" dirty="0"/>
              <a:t>Příští cvičení </a:t>
            </a:r>
            <a:r>
              <a:rPr lang="cs-CZ" dirty="0"/>
              <a:t>9.3.2020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0404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3FF0C3-DDC0-4F58-89BC-2EE151911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326BE1-7814-45BD-AB88-543CC9CC3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Na základě studia ročenky FAO sledujte </a:t>
            </a:r>
            <a:r>
              <a:rPr lang="cs-CZ" b="1" dirty="0"/>
              <a:t>vývoj využití zemědělské půdy dvou</a:t>
            </a:r>
            <a:r>
              <a:rPr lang="cs-CZ" dirty="0"/>
              <a:t> ekonomicky rozdílných států za </a:t>
            </a:r>
            <a:r>
              <a:rPr lang="cs-CZ" b="1" dirty="0"/>
              <a:t>2 období </a:t>
            </a:r>
            <a:r>
              <a:rPr lang="cs-CZ" dirty="0"/>
              <a:t>(rozdíl více než 10 let)</a:t>
            </a:r>
          </a:p>
          <a:p>
            <a:pPr lvl="0"/>
            <a:r>
              <a:rPr lang="cs-CZ" dirty="0"/>
              <a:t>Dosažené výsledky zpracujte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tabelárně</a:t>
            </a:r>
            <a:r>
              <a:rPr lang="cs-CZ" dirty="0"/>
              <a:t> a </a:t>
            </a:r>
            <a:r>
              <a:rPr lang="cs-CZ" dirty="0">
                <a:solidFill>
                  <a:schemeClr val="accent1"/>
                </a:solidFill>
              </a:rPr>
              <a:t>graficky</a:t>
            </a:r>
            <a:r>
              <a:rPr lang="cs-CZ" dirty="0"/>
              <a:t>, vysvětlete rozdíly a příčiny změn.</a:t>
            </a:r>
          </a:p>
          <a:p>
            <a:pPr lvl="0"/>
            <a:endParaRPr lang="cs-CZ" dirty="0"/>
          </a:p>
          <a:p>
            <a:pPr lvl="0"/>
            <a:endParaRPr lang="cs-CZ" dirty="0"/>
          </a:p>
          <a:p>
            <a:r>
              <a:rPr lang="cs-CZ" b="1" u="sng" dirty="0">
                <a:hlinkClick r:id="rId2"/>
              </a:rPr>
              <a:t>www.fao.org</a:t>
            </a:r>
            <a:r>
              <a:rPr lang="cs-CZ" b="1" dirty="0"/>
              <a:t> – </a:t>
            </a:r>
            <a:r>
              <a:rPr lang="cs-CZ" b="1" dirty="0" err="1"/>
              <a:t>Resources</a:t>
            </a:r>
            <a:r>
              <a:rPr lang="cs-CZ" b="1" dirty="0"/>
              <a:t> – Data – FAOSTAT – Data – </a:t>
            </a:r>
            <a:r>
              <a:rPr lang="cs-CZ" b="1" dirty="0" err="1"/>
              <a:t>Inputs</a:t>
            </a:r>
            <a:r>
              <a:rPr lang="cs-CZ" b="1" dirty="0"/>
              <a:t> – Land Use</a:t>
            </a:r>
            <a:endParaRPr lang="cs-CZ" dirty="0"/>
          </a:p>
          <a:p>
            <a:r>
              <a:rPr lang="cs-CZ" i="1" dirty="0"/>
              <a:t>Land Area = </a:t>
            </a:r>
            <a:r>
              <a:rPr lang="cs-CZ" i="1" dirty="0" err="1"/>
              <a:t>Agricultural</a:t>
            </a:r>
            <a:r>
              <a:rPr lang="cs-CZ" i="1" dirty="0"/>
              <a:t> area + </a:t>
            </a:r>
            <a:r>
              <a:rPr lang="cs-CZ" i="1" dirty="0" err="1"/>
              <a:t>Forest</a:t>
            </a:r>
            <a:r>
              <a:rPr lang="cs-CZ" i="1" dirty="0"/>
              <a:t> area + </a:t>
            </a:r>
            <a:r>
              <a:rPr lang="cs-CZ" i="1" dirty="0" err="1"/>
              <a:t>Other</a:t>
            </a:r>
            <a:r>
              <a:rPr lang="cs-CZ" i="1" dirty="0"/>
              <a:t> </a:t>
            </a:r>
            <a:r>
              <a:rPr lang="cs-CZ" i="1" dirty="0" err="1"/>
              <a:t>land</a:t>
            </a:r>
            <a:endParaRPr lang="cs-CZ" dirty="0"/>
          </a:p>
          <a:p>
            <a:r>
              <a:rPr lang="cs-CZ" i="1" dirty="0" err="1"/>
              <a:t>Argicultural</a:t>
            </a:r>
            <a:r>
              <a:rPr lang="cs-CZ" i="1" dirty="0"/>
              <a:t> Area = </a:t>
            </a:r>
            <a:r>
              <a:rPr lang="cs-CZ" i="1" dirty="0" err="1"/>
              <a:t>Arable</a:t>
            </a:r>
            <a:r>
              <a:rPr lang="cs-CZ" i="1" dirty="0"/>
              <a:t> </a:t>
            </a:r>
            <a:r>
              <a:rPr lang="cs-CZ" i="1" dirty="0" err="1"/>
              <a:t>land</a:t>
            </a:r>
            <a:r>
              <a:rPr lang="cs-CZ" i="1" dirty="0"/>
              <a:t> + </a:t>
            </a:r>
            <a:r>
              <a:rPr lang="cs-CZ" i="1" dirty="0" err="1"/>
              <a:t>Pernament</a:t>
            </a:r>
            <a:r>
              <a:rPr lang="cs-CZ" i="1" dirty="0"/>
              <a:t> </a:t>
            </a:r>
            <a:r>
              <a:rPr lang="cs-CZ" i="1" dirty="0" err="1"/>
              <a:t>Crops</a:t>
            </a:r>
            <a:r>
              <a:rPr lang="cs-CZ" i="1" dirty="0"/>
              <a:t> + Permanent </a:t>
            </a:r>
            <a:r>
              <a:rPr lang="cs-CZ" i="1" dirty="0" err="1"/>
              <a:t>meadows</a:t>
            </a:r>
            <a:r>
              <a:rPr lang="cs-CZ" i="1" dirty="0"/>
              <a:t> and </a:t>
            </a:r>
            <a:r>
              <a:rPr lang="cs-CZ" i="1" dirty="0" err="1"/>
              <a:t>pastures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7997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A78630-813E-47FF-AB59-62C0E2610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BA327C-DFB9-43EB-B19C-AD7F88391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Zhodnoťte vývoj zemědělské produkce (plodina – area </a:t>
            </a:r>
            <a:r>
              <a:rPr lang="cs-CZ" dirty="0" err="1"/>
              <a:t>harvested</a:t>
            </a:r>
            <a:r>
              <a:rPr lang="cs-CZ" dirty="0"/>
              <a:t>) za poledních 10 let ve dvou zvolených státech. </a:t>
            </a:r>
          </a:p>
          <a:p>
            <a:pPr lvl="0"/>
            <a:r>
              <a:rPr lang="cs-CZ" dirty="0"/>
              <a:t>Vypočítejte </a:t>
            </a:r>
            <a:r>
              <a:rPr lang="cs-CZ" b="1" dirty="0"/>
              <a:t>bazický a řetězový index</a:t>
            </a:r>
            <a:r>
              <a:rPr lang="cs-CZ" dirty="0"/>
              <a:t> a znázorněte je pomocí grafu. </a:t>
            </a:r>
          </a:p>
          <a:p>
            <a:pPr lvl="0"/>
            <a:r>
              <a:rPr lang="cs-CZ" dirty="0"/>
              <a:t>Spočítejte </a:t>
            </a:r>
            <a:r>
              <a:rPr lang="cs-CZ" b="1" dirty="0"/>
              <a:t>index změny</a:t>
            </a:r>
            <a:r>
              <a:rPr lang="cs-CZ" dirty="0"/>
              <a:t> mezi krajními roky sledovaného období. </a:t>
            </a:r>
          </a:p>
          <a:p>
            <a:pPr lvl="0"/>
            <a:r>
              <a:rPr lang="cs-CZ" dirty="0"/>
              <a:t>Výsledek popište slovně.</a:t>
            </a:r>
          </a:p>
          <a:p>
            <a:pPr lvl="0"/>
            <a:endParaRPr lang="cs-CZ" dirty="0"/>
          </a:p>
          <a:p>
            <a:pPr lvl="0"/>
            <a:endParaRPr lang="cs-CZ" dirty="0"/>
          </a:p>
          <a:p>
            <a:r>
              <a:rPr lang="cs-CZ" b="1" u="sng" dirty="0">
                <a:hlinkClick r:id="rId2"/>
              </a:rPr>
              <a:t>www.fao.org</a:t>
            </a:r>
            <a:r>
              <a:rPr lang="cs-CZ" b="1" dirty="0"/>
              <a:t> – </a:t>
            </a:r>
            <a:r>
              <a:rPr lang="cs-CZ" b="1" dirty="0" err="1"/>
              <a:t>Resources</a:t>
            </a:r>
            <a:r>
              <a:rPr lang="cs-CZ" b="1" dirty="0"/>
              <a:t> – Data – FAOSTAT – Data – </a:t>
            </a:r>
            <a:r>
              <a:rPr lang="cs-CZ" b="1" dirty="0" err="1"/>
              <a:t>Production</a:t>
            </a:r>
            <a:r>
              <a:rPr lang="cs-CZ" b="1" dirty="0"/>
              <a:t> – </a:t>
            </a:r>
            <a:r>
              <a:rPr lang="cs-CZ" b="1" dirty="0" err="1"/>
              <a:t>Crops</a:t>
            </a:r>
            <a:r>
              <a:rPr lang="cs-CZ" b="1" dirty="0"/>
              <a:t>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7085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8B78A3-FEEA-4061-8F34-6BFF3DD36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C74595-B256-46E5-80AA-B83DD0223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základě ročenky FAO sledujte vývoj pěstování zadané plodiny za poslední 3 roky (jako základ pro určení států použijte nejaktuálnější rok) ve 20 státech s největší produkcí (spočítejte průměr za dané 3 roky). </a:t>
            </a:r>
          </a:p>
          <a:p>
            <a:r>
              <a:rPr lang="cs-CZ" dirty="0"/>
              <a:t>Výsledky zpracujte tabulárně a pomocí kartodiagramu.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6558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D134DF-737C-43EA-A086-ABE2AD2F9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3 – Postup (ten do cvičení nedávejte, je to pomůcka pro vás)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DC6877-2139-4BEC-ABF4-4CE6BF6C9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Na FAO si vyhledejte příslušnou stránku.</a:t>
            </a:r>
          </a:p>
          <a:p>
            <a:pPr lvl="0"/>
            <a:r>
              <a:rPr lang="cs-CZ" dirty="0"/>
              <a:t>Vyberte si 3 poslední roky, plodinu, sklizňovou plochu a označte všechny státy až po Zimbabwe.</a:t>
            </a:r>
          </a:p>
          <a:p>
            <a:pPr lvl="0"/>
            <a:r>
              <a:rPr lang="cs-CZ" dirty="0"/>
              <a:t>V excelu seřaďte státy podle roku 2017 od největšího (zajímá nás prvních 20) podle sklizňových ploch – k těmto státům přiřaďte i výnosy za poslední sledovaný rok. </a:t>
            </a:r>
          </a:p>
          <a:p>
            <a:pPr lvl="0"/>
            <a:r>
              <a:rPr lang="cs-CZ" dirty="0"/>
              <a:t>Udělejte 3-roční průměr ukazatelů sklizňových ploch.</a:t>
            </a:r>
          </a:p>
          <a:p>
            <a:pPr lvl="0"/>
            <a:r>
              <a:rPr lang="cs-CZ" dirty="0"/>
              <a:t>Mapky – výnosy plošně, plochy sklizně sloupeček.</a:t>
            </a:r>
          </a:p>
          <a:p>
            <a:pPr lvl="0"/>
            <a:r>
              <a:rPr lang="cs-CZ" dirty="0"/>
              <a:t>Zhodnoťte slovně.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7469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FE9CEED9-2922-4A13-A66F-E31B109140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664916"/>
              </p:ext>
            </p:extLst>
          </p:nvPr>
        </p:nvGraphicFramePr>
        <p:xfrm>
          <a:off x="0" y="0"/>
          <a:ext cx="12191998" cy="6858000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1806279">
                  <a:extLst>
                    <a:ext uri="{9D8B030D-6E8A-4147-A177-3AD203B41FA5}">
                      <a16:colId xmlns:a16="http://schemas.microsoft.com/office/drawing/2014/main" val="2096252915"/>
                    </a:ext>
                  </a:extLst>
                </a:gridCol>
                <a:gridCol w="2331916">
                  <a:extLst>
                    <a:ext uri="{9D8B030D-6E8A-4147-A177-3AD203B41FA5}">
                      <a16:colId xmlns:a16="http://schemas.microsoft.com/office/drawing/2014/main" val="1670711470"/>
                    </a:ext>
                  </a:extLst>
                </a:gridCol>
                <a:gridCol w="1806279">
                  <a:extLst>
                    <a:ext uri="{9D8B030D-6E8A-4147-A177-3AD203B41FA5}">
                      <a16:colId xmlns:a16="http://schemas.microsoft.com/office/drawing/2014/main" val="1627314632"/>
                    </a:ext>
                  </a:extLst>
                </a:gridCol>
                <a:gridCol w="2227327">
                  <a:extLst>
                    <a:ext uri="{9D8B030D-6E8A-4147-A177-3AD203B41FA5}">
                      <a16:colId xmlns:a16="http://schemas.microsoft.com/office/drawing/2014/main" val="3099026296"/>
                    </a:ext>
                  </a:extLst>
                </a:gridCol>
                <a:gridCol w="1806279">
                  <a:extLst>
                    <a:ext uri="{9D8B030D-6E8A-4147-A177-3AD203B41FA5}">
                      <a16:colId xmlns:a16="http://schemas.microsoft.com/office/drawing/2014/main" val="1929354129"/>
                    </a:ext>
                  </a:extLst>
                </a:gridCol>
                <a:gridCol w="2213918">
                  <a:extLst>
                    <a:ext uri="{9D8B030D-6E8A-4147-A177-3AD203B41FA5}">
                      <a16:colId xmlns:a16="http://schemas.microsoft.com/office/drawing/2014/main" val="2788572578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PŘÍJMENÍ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PLODINA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PŘÍJMENÍ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PLODINA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PŘÍJMENÍ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</a:rPr>
                        <a:t>PLODINA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extLst>
                  <a:ext uri="{0D108BD9-81ED-4DB2-BD59-A6C34878D82A}">
                    <a16:rowId xmlns:a16="http://schemas.microsoft.com/office/drawing/2014/main" val="226257118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Jablka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Rybíz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Hrušky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extLst>
                  <a:ext uri="{0D108BD9-81ED-4DB2-BD59-A6C34878D82A}">
                    <a16:rowId xmlns:a16="http://schemas.microsoft.com/office/drawing/2014/main" val="136539049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Meruňky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Datle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Ananas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extLst>
                  <a:ext uri="{0D108BD9-81ED-4DB2-BD59-A6C34878D82A}">
                    <a16:rowId xmlns:a16="http://schemas.microsoft.com/office/drawing/2014/main" val="316047621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Artyčoky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Fíky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Pistácie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extLst>
                  <a:ext uri="{0D108BD9-81ED-4DB2-BD59-A6C34878D82A}">
                    <a16:rowId xmlns:a16="http://schemas.microsoft.com/office/drawing/2014/main" val="279796087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Avokádo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Česnek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Švestky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extLst>
                  <a:ext uri="{0D108BD9-81ED-4DB2-BD59-A6C34878D82A}">
                    <a16:rowId xmlns:a16="http://schemas.microsoft.com/office/drawing/2014/main" val="246786495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Banány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Zázvor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Brambory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extLst>
                  <a:ext uri="{0D108BD9-81ED-4DB2-BD59-A6C34878D82A}">
                    <a16:rowId xmlns:a16="http://schemas.microsoft.com/office/drawing/2014/main" val="423687758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Ječmen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Grepy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Brusinky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extLst>
                  <a:ext uri="{0D108BD9-81ED-4DB2-BD59-A6C34878D82A}">
                    <a16:rowId xmlns:a16="http://schemas.microsoft.com/office/drawing/2014/main" val="144114976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Zelené fazole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Hrozny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Dýně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extLst>
                  <a:ext uri="{0D108BD9-81ED-4DB2-BD59-A6C34878D82A}">
                    <a16:rowId xmlns:a16="http://schemas.microsoft.com/office/drawing/2014/main" val="370413655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Borůvky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Chmel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Řepka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extLst>
                  <a:ext uri="{0D108BD9-81ED-4DB2-BD59-A6C34878D82A}">
                    <a16:rowId xmlns:a16="http://schemas.microsoft.com/office/drawing/2014/main" val="137631924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Mrkev a tuříny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Juta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Maliny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extLst>
                  <a:ext uri="{0D108BD9-81ED-4DB2-BD59-A6C34878D82A}">
                    <a16:rowId xmlns:a16="http://schemas.microsoft.com/office/drawing/2014/main" val="225961008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Obiloviny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Kiwi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Rýže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extLst>
                  <a:ext uri="{0D108BD9-81ED-4DB2-BD59-A6C34878D82A}">
                    <a16:rowId xmlns:a16="http://schemas.microsoft.com/office/drawing/2014/main" val="256316047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Třešně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Citróny a limetky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Žito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extLst>
                  <a:ext uri="{0D108BD9-81ED-4DB2-BD59-A6C34878D82A}">
                    <a16:rowId xmlns:a16="http://schemas.microsoft.com/office/drawing/2014/main" val="406095262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Citrusové ovoce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Čočka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</a:rPr>
                        <a:t>Sezamové semínko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extLst>
                  <a:ext uri="{0D108BD9-81ED-4DB2-BD59-A6C34878D82A}">
                    <a16:rowId xmlns:a16="http://schemas.microsoft.com/office/drawing/2014/main" val="341196673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Kokosy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Kukuřice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Sisal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extLst>
                  <a:ext uri="{0D108BD9-81ED-4DB2-BD59-A6C34878D82A}">
                    <a16:rowId xmlns:a16="http://schemas.microsoft.com/office/drawing/2014/main" val="166817544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Okurky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Mango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Sója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extLst>
                  <a:ext uri="{0D108BD9-81ED-4DB2-BD59-A6C34878D82A}">
                    <a16:rowId xmlns:a16="http://schemas.microsoft.com/office/drawing/2014/main" val="403507538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Cukrová třtina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Houby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Koření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extLst>
                  <a:ext uri="{0D108BD9-81ED-4DB2-BD59-A6C34878D82A}">
                    <a16:rowId xmlns:a16="http://schemas.microsoft.com/office/drawing/2014/main" val="189435455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Čaj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Oves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Špenát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extLst>
                  <a:ext uri="{0D108BD9-81ED-4DB2-BD59-A6C34878D82A}">
                    <a16:rowId xmlns:a16="http://schemas.microsoft.com/office/drawing/2014/main" val="359060125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Hrách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Olivy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Jahody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extLst>
                  <a:ext uri="{0D108BD9-81ED-4DB2-BD59-A6C34878D82A}">
                    <a16:rowId xmlns:a16="http://schemas.microsoft.com/office/drawing/2014/main" val="147048748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Pomeranče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Cibule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Cukrová řepa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extLst>
                  <a:ext uri="{0D108BD9-81ED-4DB2-BD59-A6C34878D82A}">
                    <a16:rowId xmlns:a16="http://schemas.microsoft.com/office/drawing/2014/main" val="209911725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Papája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59" marR="49059" marT="0" marB="0"/>
                </a:tc>
                <a:extLst>
                  <a:ext uri="{0D108BD9-81ED-4DB2-BD59-A6C34878D82A}">
                    <a16:rowId xmlns:a16="http://schemas.microsoft.com/office/drawing/2014/main" val="1276995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66776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516</Words>
  <Application>Microsoft Office PowerPoint</Application>
  <PresentationFormat>Širokoúhlá obrazovka</PresentationFormat>
  <Paragraphs>168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Motiv Office</vt:lpstr>
      <vt:lpstr>Ze0116 Geografie výrobní sféry, jaro 2020</vt:lpstr>
      <vt:lpstr>Termíny cvičení</vt:lpstr>
      <vt:lpstr>Podmínky zápočtu</vt:lpstr>
      <vt:lpstr>CVIČENÍ 1</vt:lpstr>
      <vt:lpstr>ZADÁNÍ 1</vt:lpstr>
      <vt:lpstr>ZADÁNÍ 2</vt:lpstr>
      <vt:lpstr>ZADÁNÍ 3</vt:lpstr>
      <vt:lpstr>ZADÁNÍ 3 – Postup (ten do cvičení nedávejte, je to pomůcka pro vás)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Ze0116 Geografie výrobní sféry, jaro 2020</dc:title>
  <dc:creator>Geoadmin</dc:creator>
  <cp:lastModifiedBy>Geoadmin</cp:lastModifiedBy>
  <cp:revision>4</cp:revision>
  <dcterms:created xsi:type="dcterms:W3CDTF">2020-01-31T09:21:13Z</dcterms:created>
  <dcterms:modified xsi:type="dcterms:W3CDTF">2020-02-23T09:55:43Z</dcterms:modified>
</cp:coreProperties>
</file>