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4" r:id="rId8"/>
    <p:sldId id="263" r:id="rId9"/>
    <p:sldId id="259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D9B45B-2D9F-4FDE-8440-A3A802F175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E254F11-2E32-41DC-97D9-70ACC94680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FC14E-505A-4ADC-9ACE-E1F8F092B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5FC2D-5DF3-4EDB-8EAB-843CA8754B99}" type="datetimeFigureOut">
              <a:rPr lang="cs-CZ" smtClean="0"/>
              <a:t>05.04.2020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0D848D-A346-43E0-A355-1846B0E07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C73BAD3-DB7C-4806-ABA8-900F1A623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F82E-AF14-4E34-B267-270EE985E7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4581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CAAC2B-CA17-489B-BC43-D75B37901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0C1E3EA-F92E-49C7-BF53-CA0F3E3DF9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1F47A7C-3240-4C4D-9E49-B655AED9E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5FC2D-5DF3-4EDB-8EAB-843CA8754B99}" type="datetimeFigureOut">
              <a:rPr lang="cs-CZ" smtClean="0"/>
              <a:t>05.04.2020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F4F918-2427-45B6-8901-C96BAAB9E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91CF6A1-5D3E-45DF-97B9-797E76646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F82E-AF14-4E34-B267-270EE985E7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2258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E333B26-BCF0-4ADB-81B0-051E3F98CE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20B44CB-45D1-41C0-B106-F3A561ABEB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8087353-4B55-46D2-A643-CFCC8D965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5FC2D-5DF3-4EDB-8EAB-843CA8754B99}" type="datetimeFigureOut">
              <a:rPr lang="cs-CZ" smtClean="0"/>
              <a:t>05.04.2020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A3C1B6-410C-47B1-BBC7-AFD9433BA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09D41EA-604F-4339-954A-016F07585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F82E-AF14-4E34-B267-270EE985E7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5943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5C7426-4DF4-4C0F-91B7-4B192ED54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1216AD-4A8C-4E8B-8ED2-5EDE8080DF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FC7AB68-93CC-438B-A205-F045595CB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5FC2D-5DF3-4EDB-8EAB-843CA8754B99}" type="datetimeFigureOut">
              <a:rPr lang="cs-CZ" smtClean="0"/>
              <a:t>05.04.2020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F681B7-1DC3-44CC-A61D-5112F15A2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490067-4F9A-43FC-B574-9B64A5D04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F82E-AF14-4E34-B267-270EE985E7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537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3EB152-5767-40AA-AA90-0D19117C6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A15612D-2DBE-4FF9-B387-A9CEFDB2C0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152EF0-F45D-4DE0-A495-D4EAE3862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5FC2D-5DF3-4EDB-8EAB-843CA8754B99}" type="datetimeFigureOut">
              <a:rPr lang="cs-CZ" smtClean="0"/>
              <a:t>05.04.2020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E89D14-DEA3-4D43-A621-DA4AF26BB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4CFC7DE-53FE-4AF1-BBA1-1E5444E10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F82E-AF14-4E34-B267-270EE985E7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1159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0B754C-D130-4CF2-95C3-B34A9D7B3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F5DAFF-78B0-4512-8BEA-611EB1EA45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436ADF0-9E35-41EB-B84D-9CDCFD5058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8737BDD-6802-4321-BAAE-18A84A227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5FC2D-5DF3-4EDB-8EAB-843CA8754B99}" type="datetimeFigureOut">
              <a:rPr lang="cs-CZ" smtClean="0"/>
              <a:t>05.04.2020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668A49C-936C-4232-AE0A-2FFFDCF37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B83EF8A-0B0B-4903-B972-B7D30529A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F82E-AF14-4E34-B267-270EE985E7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7328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0AFCF1-0351-477C-A2CD-EDF0FF431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F62B1E-A125-4667-834A-EEC3949036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FE38CE4-3AAF-426D-A81E-7BB7ACB82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ED911DB-1DA8-49D0-BB9F-1FAD6757C5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F5C9B5C-609F-488F-BC8A-4C13B0B34A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D373A68-0288-4888-AA18-64CC9FE19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5FC2D-5DF3-4EDB-8EAB-843CA8754B99}" type="datetimeFigureOut">
              <a:rPr lang="cs-CZ" smtClean="0"/>
              <a:t>05.04.2020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1D908E5-5215-49CF-85BE-F0EB2FE6F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DE38CA0-F475-462D-AFF1-63B53B48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F82E-AF14-4E34-B267-270EE985E7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6603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E5EA51-C1CF-42F4-B365-7C00AF7A8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1C8E753-EE65-4FE6-BE4B-510EED80D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5FC2D-5DF3-4EDB-8EAB-843CA8754B99}" type="datetimeFigureOut">
              <a:rPr lang="cs-CZ" smtClean="0"/>
              <a:t>05.04.2020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7A04339-9A38-433D-A3D3-1B0032452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96F4C2A-0EAC-4449-B82D-04BEDD7C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F82E-AF14-4E34-B267-270EE985E7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912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C83E4DB-0881-4BC2-B0EB-B39378E82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5FC2D-5DF3-4EDB-8EAB-843CA8754B99}" type="datetimeFigureOut">
              <a:rPr lang="cs-CZ" smtClean="0"/>
              <a:t>05.04.2020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021874B-9AE0-4726-B8DB-2563F27FD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3B964FD-15E0-4150-9DA7-B5CD2F787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F82E-AF14-4E34-B267-270EE985E7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7538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EBDDAC-E6F8-4FCA-A56D-302FE5D77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E7FEE5-E463-461A-A2E2-9A96F06345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3E83A4E-3846-43D6-B67B-C254CCDDF9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8AC7855-C3C9-487F-AFCC-8D1F39E82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5FC2D-5DF3-4EDB-8EAB-843CA8754B99}" type="datetimeFigureOut">
              <a:rPr lang="cs-CZ" smtClean="0"/>
              <a:t>05.04.2020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AAA2C56-C0FF-4534-A29F-24A328059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635004D-73AB-4FDD-A9E4-09B838707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F82E-AF14-4E34-B267-270EE985E7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8374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1CCCD6-2089-4770-B051-7341558F7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2D4A813-E881-4CE4-9753-F1550B2F04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00BC0E5-0347-4A5F-B15F-4C5FD75CE5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12217D0-FE91-4BDB-A032-9238EF8AA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5FC2D-5DF3-4EDB-8EAB-843CA8754B99}" type="datetimeFigureOut">
              <a:rPr lang="cs-CZ" smtClean="0"/>
              <a:t>05.04.2020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5F14A0E-7BBA-497E-8889-58C7EB22C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C5CD415-C05F-414B-9131-B1A754754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F82E-AF14-4E34-B267-270EE985E7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334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869EE46-8F1F-4DCA-9AA5-34BA5AA8C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942FEEC-085C-49C1-B765-0C1946296B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C47E986-F34F-4397-9811-64DAFB7A2D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5FC2D-5DF3-4EDB-8EAB-843CA8754B99}" type="datetimeFigureOut">
              <a:rPr lang="cs-CZ" smtClean="0"/>
              <a:t>05.04.2020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52F7200-E677-4CFB-87BF-A68CFFD2F2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3852939-96FD-4B89-9F50-5CB8B6AE66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7F82E-AF14-4E34-B267-270EE985E7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7611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rrajm.cz/" TargetMode="External"/><Relationship Id="rId2" Type="http://schemas.openxmlformats.org/officeDocument/2006/relationships/hyperlink" Target="http://www.czso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is.brno.cz/" TargetMode="External"/><Relationship Id="rId5" Type="http://schemas.openxmlformats.org/officeDocument/2006/relationships/hyperlink" Target="http://www.brno.cz/" TargetMode="External"/><Relationship Id="rId4" Type="http://schemas.openxmlformats.org/officeDocument/2006/relationships/hyperlink" Target="http://www.ctp.eu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CBD457-5D7C-46BE-91ED-8D37437740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GVS JARO 2020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93158D9-C080-44CA-91C2-7432EFC359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JH 2020</a:t>
            </a:r>
          </a:p>
        </p:txBody>
      </p:sp>
    </p:spTree>
    <p:extLst>
      <p:ext uri="{BB962C8B-B14F-4D97-AF65-F5344CB8AC3E}">
        <p14:creationId xmlns:p14="http://schemas.microsoft.com/office/powerpoint/2010/main" val="290320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4FCD29-24BE-4BD0-81C7-AE2C37B2D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 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C19569-9355-4946-90C9-714F5E701B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Průmyslové zóny Brna</a:t>
            </a:r>
          </a:p>
          <a:p>
            <a:endParaRPr lang="cs-CZ" dirty="0"/>
          </a:p>
          <a:p>
            <a:r>
              <a:rPr lang="cs-CZ" b="1" dirty="0"/>
              <a:t>Termín odevzdání do </a:t>
            </a:r>
            <a:r>
              <a:rPr lang="cs-CZ" b="1" dirty="0" err="1"/>
              <a:t>odevzávárny</a:t>
            </a:r>
            <a:r>
              <a:rPr lang="cs-CZ" b="1" dirty="0"/>
              <a:t> na </a:t>
            </a:r>
            <a:r>
              <a:rPr lang="cs-CZ" b="1" dirty="0" err="1"/>
              <a:t>ISu</a:t>
            </a:r>
            <a:r>
              <a:rPr lang="cs-CZ" b="1" dirty="0"/>
              <a:t>: </a:t>
            </a:r>
            <a:r>
              <a:rPr lang="cs-CZ" dirty="0"/>
              <a:t>26. 4. 2019, 23:55</a:t>
            </a:r>
          </a:p>
          <a:p>
            <a:endParaRPr lang="cs-CZ" dirty="0"/>
          </a:p>
          <a:p>
            <a:r>
              <a:rPr lang="cs-CZ" b="1" dirty="0"/>
              <a:t>Další cvičení: </a:t>
            </a:r>
            <a:r>
              <a:rPr lang="cs-CZ" dirty="0"/>
              <a:t>Není </a:t>
            </a:r>
            <a:r>
              <a:rPr lang="cs-CZ" dirty="0">
                <a:sym typeface="Wingdings" panose="05000000000000000000" pitchFamily="2" charset="2"/>
              </a:rPr>
              <a:t> </a:t>
            </a:r>
          </a:p>
          <a:p>
            <a:endParaRPr lang="cs-CZ" b="1" dirty="0">
              <a:sym typeface="Wingdings" panose="05000000000000000000" pitchFamily="2" charset="2"/>
            </a:endParaRPr>
          </a:p>
          <a:p>
            <a:r>
              <a:rPr lang="cs-CZ" b="1" dirty="0">
                <a:sym typeface="Wingdings" panose="05000000000000000000" pitchFamily="2" charset="2"/>
              </a:rPr>
              <a:t>Cvičení bylo původně terénní, nicméně kvůli nařízení vlády skrze COVID-19 muselo dojít ke změnám.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2941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70C7B5-154D-4553-8E36-B7901AB79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4A929A-2BDB-4D9E-ABF7-A5524AFFE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4–5 členné týmy</a:t>
            </a:r>
          </a:p>
          <a:p>
            <a:pPr lvl="1"/>
            <a:r>
              <a:rPr lang="cs-CZ" dirty="0"/>
              <a:t>Vedoucí skupiny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zodpovědný za termín, komunikaci a ostatní členy týmu</a:t>
            </a:r>
          </a:p>
          <a:p>
            <a:pPr lvl="1"/>
            <a:r>
              <a:rPr lang="cs-CZ" dirty="0"/>
              <a:t>2 nebo 3 analytici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zodpovědní za odborný obsah</a:t>
            </a:r>
          </a:p>
          <a:p>
            <a:pPr lvl="1"/>
            <a:r>
              <a:rPr lang="cs-CZ" dirty="0"/>
              <a:t>Grafik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zodpovědný za vzhled a prezentaci týmu</a:t>
            </a:r>
          </a:p>
          <a:p>
            <a:pPr lvl="1"/>
            <a:endParaRPr lang="cs-CZ" dirty="0"/>
          </a:p>
          <a:p>
            <a:r>
              <a:rPr lang="cs-CZ" dirty="0"/>
              <a:t>Za normálních okolností bychom se do skupin rozdělili na cvičení, takto to musíte udělat sami. </a:t>
            </a:r>
          </a:p>
          <a:p>
            <a:r>
              <a:rPr lang="cs-CZ" dirty="0"/>
              <a:t>Pošlete mi prosím tedy nejpozději do </a:t>
            </a:r>
            <a:r>
              <a:rPr lang="cs-CZ" b="1" dirty="0"/>
              <a:t>10.4. </a:t>
            </a:r>
            <a:r>
              <a:rPr lang="cs-CZ" b="1"/>
              <a:t>23:55 </a:t>
            </a:r>
            <a:r>
              <a:rPr lang="cs-CZ" dirty="0"/>
              <a:t>rozdělení skupin emailem a výběr vašeho </a:t>
            </a:r>
            <a:r>
              <a:rPr lang="cs-CZ"/>
              <a:t>tématu.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733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4A3300-B510-4F9D-980D-FAB030918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045975-F21E-4300-96E0-5C5CB0DAF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b="1" dirty="0"/>
              <a:t>Lokalizujte areál:</a:t>
            </a:r>
            <a:endParaRPr lang="cs-CZ" sz="2400" dirty="0"/>
          </a:p>
          <a:p>
            <a:pPr lvl="1"/>
            <a:r>
              <a:rPr lang="cs-CZ" dirty="0"/>
              <a:t>Do mapy zaznamenejte polohu areálu včetně souřadnic GPS (střed areálu)</a:t>
            </a:r>
            <a:endParaRPr lang="cs-CZ" sz="2000" dirty="0"/>
          </a:p>
          <a:p>
            <a:pPr lvl="1"/>
            <a:r>
              <a:rPr lang="cs-CZ" dirty="0"/>
              <a:t>Areál detailně popište (jaké jsou zde konkrétní podniky);</a:t>
            </a:r>
            <a:endParaRPr lang="cs-CZ" sz="2000" dirty="0"/>
          </a:p>
          <a:p>
            <a:pPr lvl="1"/>
            <a:r>
              <a:rPr lang="cs-CZ" dirty="0"/>
              <a:t>Přiložte fotodokumentaci ze </a:t>
            </a:r>
            <a:r>
              <a:rPr lang="cs-CZ" dirty="0" err="1"/>
              <a:t>streetview</a:t>
            </a:r>
            <a:r>
              <a:rPr lang="cs-CZ" dirty="0"/>
              <a:t>, 3D </a:t>
            </a:r>
            <a:r>
              <a:rPr lang="cs-CZ" dirty="0" err="1"/>
              <a:t>view</a:t>
            </a:r>
            <a:r>
              <a:rPr lang="cs-CZ" dirty="0"/>
              <a:t>, letecké snímky, apod.</a:t>
            </a:r>
            <a:endParaRPr lang="cs-CZ" sz="2000" dirty="0"/>
          </a:p>
          <a:p>
            <a:r>
              <a:rPr lang="cs-CZ" dirty="0"/>
              <a:t>Srovnejte letecké snímky areálu z 50. let a současnosti, zaměřte se na umístění pozemků, rozlohu a strukturu areálu</a:t>
            </a:r>
          </a:p>
          <a:p>
            <a:pPr lvl="0"/>
            <a:endParaRPr lang="cs-CZ" b="1" dirty="0"/>
          </a:p>
          <a:p>
            <a:pPr lvl="0"/>
            <a:r>
              <a:rPr lang="cs-CZ" b="1" dirty="0"/>
              <a:t>Zjistěte, čím se podniky v průmyslové zóně zabývají</a:t>
            </a:r>
            <a:r>
              <a:rPr lang="cs-CZ" dirty="0"/>
              <a:t>, u „starých“ podniků zjistěte i jejich historii.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lvl="0"/>
            <a:r>
              <a:rPr lang="cs-CZ" b="1" dirty="0"/>
              <a:t>Zhodnoťte umístění areálu pomocí lokalizačních faktorů</a:t>
            </a:r>
            <a:r>
              <a:rPr lang="cs-CZ" dirty="0"/>
              <a:t> – fyzicko-geografických i socioekonomických (platí/neplatí – viz tabulka). Zdůvodněte rozhodnutí, proč daný faktor platí/neplatí. Vysvětlete, proč byla/je zóna umístěna právě tam, kde je.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7699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9FF99BD-075F-4761-A995-6FC574BD25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7B21A54-9BA3-4EA9-B460-5A829ADD9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FA8F714-B9D8-488A-8CCA-E9948FF913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8"/>
            <a:ext cx="10905067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8C00A96D-9103-487A-9CAB-B5910E009E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565805"/>
              </p:ext>
            </p:extLst>
          </p:nvPr>
        </p:nvGraphicFramePr>
        <p:xfrm>
          <a:off x="1339884" y="1123527"/>
          <a:ext cx="9512233" cy="4604801"/>
        </p:xfrm>
        <a:graphic>
          <a:graphicData uri="http://schemas.openxmlformats.org/drawingml/2006/table">
            <a:tbl>
              <a:tblPr firstRow="1" firstCol="1" bandRow="1"/>
              <a:tblGrid>
                <a:gridCol w="3030051">
                  <a:extLst>
                    <a:ext uri="{9D8B030D-6E8A-4147-A177-3AD203B41FA5}">
                      <a16:colId xmlns:a16="http://schemas.microsoft.com/office/drawing/2014/main" val="3599069787"/>
                    </a:ext>
                  </a:extLst>
                </a:gridCol>
                <a:gridCol w="719572">
                  <a:extLst>
                    <a:ext uri="{9D8B030D-6E8A-4147-A177-3AD203B41FA5}">
                      <a16:colId xmlns:a16="http://schemas.microsoft.com/office/drawing/2014/main" val="2559699946"/>
                    </a:ext>
                  </a:extLst>
                </a:gridCol>
                <a:gridCol w="640290">
                  <a:extLst>
                    <a:ext uri="{9D8B030D-6E8A-4147-A177-3AD203B41FA5}">
                      <a16:colId xmlns:a16="http://schemas.microsoft.com/office/drawing/2014/main" val="333613451"/>
                    </a:ext>
                  </a:extLst>
                </a:gridCol>
                <a:gridCol w="640290">
                  <a:extLst>
                    <a:ext uri="{9D8B030D-6E8A-4147-A177-3AD203B41FA5}">
                      <a16:colId xmlns:a16="http://schemas.microsoft.com/office/drawing/2014/main" val="3906465268"/>
                    </a:ext>
                  </a:extLst>
                </a:gridCol>
                <a:gridCol w="640290">
                  <a:extLst>
                    <a:ext uri="{9D8B030D-6E8A-4147-A177-3AD203B41FA5}">
                      <a16:colId xmlns:a16="http://schemas.microsoft.com/office/drawing/2014/main" val="989464685"/>
                    </a:ext>
                  </a:extLst>
                </a:gridCol>
                <a:gridCol w="640290">
                  <a:extLst>
                    <a:ext uri="{9D8B030D-6E8A-4147-A177-3AD203B41FA5}">
                      <a16:colId xmlns:a16="http://schemas.microsoft.com/office/drawing/2014/main" val="2051144676"/>
                    </a:ext>
                  </a:extLst>
                </a:gridCol>
                <a:gridCol w="640290">
                  <a:extLst>
                    <a:ext uri="{9D8B030D-6E8A-4147-A177-3AD203B41FA5}">
                      <a16:colId xmlns:a16="http://schemas.microsoft.com/office/drawing/2014/main" val="719693225"/>
                    </a:ext>
                  </a:extLst>
                </a:gridCol>
                <a:gridCol w="640290">
                  <a:extLst>
                    <a:ext uri="{9D8B030D-6E8A-4147-A177-3AD203B41FA5}">
                      <a16:colId xmlns:a16="http://schemas.microsoft.com/office/drawing/2014/main" val="2333782499"/>
                    </a:ext>
                  </a:extLst>
                </a:gridCol>
                <a:gridCol w="640290">
                  <a:extLst>
                    <a:ext uri="{9D8B030D-6E8A-4147-A177-3AD203B41FA5}">
                      <a16:colId xmlns:a16="http://schemas.microsoft.com/office/drawing/2014/main" val="1320194184"/>
                    </a:ext>
                  </a:extLst>
                </a:gridCol>
                <a:gridCol w="640290">
                  <a:extLst>
                    <a:ext uri="{9D8B030D-6E8A-4147-A177-3AD203B41FA5}">
                      <a16:colId xmlns:a16="http://schemas.microsoft.com/office/drawing/2014/main" val="2544477622"/>
                    </a:ext>
                  </a:extLst>
                </a:gridCol>
                <a:gridCol w="640290">
                  <a:extLst>
                    <a:ext uri="{9D8B030D-6E8A-4147-A177-3AD203B41FA5}">
                      <a16:colId xmlns:a16="http://schemas.microsoft.com/office/drawing/2014/main" val="3311403464"/>
                    </a:ext>
                  </a:extLst>
                </a:gridCol>
              </a:tblGrid>
              <a:tr h="2718363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Lokalizační faktor*</a:t>
                      </a:r>
                      <a:endParaRPr lang="cs-CZ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093" marR="163093" marT="226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152" marR="73152"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Voda</a:t>
                      </a:r>
                      <a:endParaRPr lang="cs-CZ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093" marR="163093" marT="22652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152" marR="73152"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Klima</a:t>
                      </a:r>
                      <a:endParaRPr lang="cs-CZ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093" marR="163093" marT="22652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152" marR="73152"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Suroviny</a:t>
                      </a:r>
                      <a:endParaRPr lang="cs-CZ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093" marR="163093" marT="22652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152" marR="73152"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Životní prostředí</a:t>
                      </a:r>
                      <a:endParaRPr lang="cs-CZ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093" marR="163093" marT="22652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152" marR="73152"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Energie</a:t>
                      </a:r>
                      <a:endParaRPr lang="cs-CZ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093" marR="163093" marT="22652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152" marR="73152"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Doprava</a:t>
                      </a:r>
                      <a:endParaRPr lang="cs-CZ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093" marR="163093" marT="22652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152" marR="73152"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Pracovní síla</a:t>
                      </a:r>
                      <a:endParaRPr lang="cs-CZ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093" marR="163093" marT="22652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152" marR="73152"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Infrastruktura</a:t>
                      </a:r>
                      <a:endParaRPr lang="cs-CZ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093" marR="163093" marT="22652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152" marR="73152"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Informace</a:t>
                      </a:r>
                      <a:endParaRPr lang="cs-CZ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093" marR="163093" marT="22652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152" marR="73152"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Trh</a:t>
                      </a:r>
                      <a:endParaRPr lang="cs-CZ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093" marR="163093" marT="22652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8854789"/>
                  </a:ext>
                </a:extLst>
              </a:tr>
              <a:tr h="943219">
                <a:tc>
                  <a:txBody>
                    <a:bodyPr/>
                    <a:lstStyle/>
                    <a:p>
                      <a:pPr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Fyzickogeografické lokalizační faktory</a:t>
                      </a:r>
                      <a:endParaRPr lang="cs-CZ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093" marR="163093" marT="226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cs-CZ" sz="4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093" marR="163093" marT="226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093" marR="163093" marT="226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093" marR="163093" marT="226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093" marR="163093" marT="226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093" marR="163093" marT="226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093" marR="163093" marT="226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093" marR="163093" marT="226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093" marR="163093" marT="226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093" marR="163093" marT="226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093" marR="163093" marT="226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241622"/>
                  </a:ext>
                </a:extLst>
              </a:tr>
              <a:tr h="943219">
                <a:tc>
                  <a:txBody>
                    <a:bodyPr/>
                    <a:lstStyle/>
                    <a:p>
                      <a:pPr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Socioekonomické lokalizační faktory</a:t>
                      </a:r>
                      <a:endParaRPr lang="cs-CZ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093" marR="163093" marT="226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093" marR="163093" marT="226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093" marR="163093" marT="226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093" marR="163093" marT="226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093" marR="163093" marT="226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093" marR="163093" marT="226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093" marR="163093" marT="226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093" marR="163093" marT="226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093" marR="163093" marT="226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093" marR="163093" marT="226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4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093" marR="163093" marT="226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1951784"/>
                  </a:ext>
                </a:extLst>
              </a:tr>
            </a:tbl>
          </a:graphicData>
        </a:graphic>
      </p:graphicFrame>
      <p:sp>
        <p:nvSpPr>
          <p:cNvPr id="3" name="TextovéPole 2">
            <a:extLst>
              <a:ext uri="{FF2B5EF4-FFF2-40B4-BE49-F238E27FC236}">
                <a16:creationId xmlns:a16="http://schemas.microsoft.com/office/drawing/2014/main" id="{02A99F81-C8A8-4AAE-AB09-9E4F6E3E6645}"/>
              </a:ext>
            </a:extLst>
          </p:cNvPr>
          <p:cNvSpPr txBox="1"/>
          <p:nvPr/>
        </p:nvSpPr>
        <p:spPr>
          <a:xfrm>
            <a:off x="7943850" y="80273"/>
            <a:ext cx="4105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* zaškrtněte políčko u vhodného faktoru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3385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7F66A6-531D-487B-B4DF-B0CD359E1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F95FDC-F03D-4312-A4DB-BD0044F858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b="1" dirty="0"/>
              <a:t>Charakterizujte architekturu budov v zóně:</a:t>
            </a:r>
          </a:p>
          <a:p>
            <a:pPr lvl="1"/>
            <a:r>
              <a:rPr lang="cs-CZ" dirty="0"/>
              <a:t>Jaký je styl architektury zóny, v jakých letech byla vybudována</a:t>
            </a:r>
          </a:p>
          <a:p>
            <a:pPr lvl="1"/>
            <a:r>
              <a:rPr lang="cs-CZ" dirty="0"/>
              <a:t>Doložte opět fotodokumentací ze </a:t>
            </a:r>
            <a:r>
              <a:rPr lang="cs-CZ" dirty="0" err="1"/>
              <a:t>streetview</a:t>
            </a:r>
            <a:r>
              <a:rPr lang="cs-CZ" dirty="0"/>
              <a:t>, Google </a:t>
            </a:r>
            <a:r>
              <a:rPr lang="cs-CZ" dirty="0" err="1"/>
              <a:t>pictures</a:t>
            </a:r>
            <a:r>
              <a:rPr lang="cs-CZ" dirty="0"/>
              <a:t>, apod.</a:t>
            </a:r>
          </a:p>
          <a:p>
            <a:endParaRPr lang="cs-CZ" dirty="0"/>
          </a:p>
          <a:p>
            <a:pPr lvl="0"/>
            <a:r>
              <a:rPr lang="cs-CZ" dirty="0"/>
              <a:t>Pokud se v zóně nacházejí brownfieldy, pokuste se vysvětlit, jaké činnosti se nacházely v lokalitě před rokem 1989 a jaké v současné době. </a:t>
            </a:r>
          </a:p>
          <a:p>
            <a:pPr lvl="1"/>
            <a:r>
              <a:rPr lang="cs-CZ" b="1" dirty="0"/>
              <a:t>Vysvětlete, jaké jsou výhody a nevýhody investice do </a:t>
            </a:r>
            <a:r>
              <a:rPr lang="cs-CZ" b="1" dirty="0" err="1"/>
              <a:t>brownfields</a:t>
            </a:r>
            <a:r>
              <a:rPr lang="cs-CZ" b="1" dirty="0"/>
              <a:t> a na </a:t>
            </a:r>
            <a:r>
              <a:rPr lang="cs-CZ" b="1" dirty="0" err="1"/>
              <a:t>greenfields</a:t>
            </a:r>
            <a:r>
              <a:rPr lang="cs-CZ" b="1" dirty="0"/>
              <a:t>? </a:t>
            </a:r>
          </a:p>
          <a:p>
            <a:pPr lvl="1"/>
            <a:r>
              <a:rPr lang="cs-CZ" dirty="0"/>
              <a:t>Může být brownfield rizikem z hlediska jeho vlivu na životní prostředí?</a:t>
            </a:r>
          </a:p>
          <a:p>
            <a:pPr marL="0" indent="0">
              <a:buNone/>
            </a:pPr>
            <a:endParaRPr lang="cs-CZ" dirty="0"/>
          </a:p>
          <a:p>
            <a:pPr lvl="0"/>
            <a:r>
              <a:rPr lang="cs-CZ" b="1" dirty="0"/>
              <a:t>Zhodnoťte, jaký má areál vliv na obyvatelstvo, bydlení, služby a životní prostředí v okolí. </a:t>
            </a:r>
          </a:p>
          <a:p>
            <a:pPr lvl="1"/>
            <a:r>
              <a:rPr lang="cs-CZ" dirty="0"/>
              <a:t>Pokuste se předpovědět, jaký by měl vliv zrušení (v případě fungujících podniků)/obnovení (v případě nefungujících podniků nebo brownfieldů) výroby v areálu na zmíněné 4 oblasti?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0228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E1C73E-D20E-4DA1-8827-E7A84361A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B749FD-B389-4B4E-A64D-848FF4E7A9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Zhodnoťte, jak by se téma průmyslových zón dalo využít při výuce na 2. stupni ZŠ. </a:t>
            </a:r>
          </a:p>
          <a:p>
            <a:r>
              <a:rPr lang="cs-CZ" dirty="0"/>
              <a:t>Vytvořte pracovní list pro učitele s úkoly pro žáky 2. stupně ZŠ zaměřený na analyzovanou průmyslovou zónu. </a:t>
            </a:r>
          </a:p>
          <a:p>
            <a:r>
              <a:rPr lang="cs-CZ" dirty="0"/>
              <a:t>Jste budoucí pedagogové, takže tato část je extrémně důležitá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7557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CB4E54-5315-4FD9-B4D7-08C164AE4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a 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DCBD05-D6CB-4590-9DBF-0AE41D591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Vymezte si metody, jakými budete svůj výzkum provádět. </a:t>
            </a:r>
          </a:p>
          <a:p>
            <a:r>
              <a:rPr lang="cs-CZ" dirty="0"/>
              <a:t>Určete si zdroje, ze kterých budete čerpat.</a:t>
            </a:r>
          </a:p>
          <a:p>
            <a:r>
              <a:rPr lang="cs-CZ" dirty="0"/>
              <a:t>Zaznamenávejte svoje postupové kroky na časovou osu.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Registr ekonomických subjektů </a:t>
            </a:r>
            <a:r>
              <a:rPr lang="cs-CZ" u="sng" dirty="0">
                <a:hlinkClick r:id="rId2"/>
              </a:rPr>
              <a:t>www.czso.cz</a:t>
            </a:r>
            <a:r>
              <a:rPr lang="cs-CZ" dirty="0"/>
              <a:t> </a:t>
            </a:r>
          </a:p>
          <a:p>
            <a:r>
              <a:rPr lang="cs-CZ" dirty="0"/>
              <a:t>Regionální rozvojová agentura Jižní Moravy </a:t>
            </a:r>
            <a:r>
              <a:rPr lang="cs-CZ" u="sng" dirty="0">
                <a:hlinkClick r:id="rId3"/>
              </a:rPr>
              <a:t>http://rrajm.cz</a:t>
            </a:r>
            <a:endParaRPr lang="cs-CZ" dirty="0"/>
          </a:p>
          <a:p>
            <a:r>
              <a:rPr lang="cs-CZ" dirty="0"/>
              <a:t>CTP </a:t>
            </a:r>
            <a:r>
              <a:rPr lang="cs-CZ" u="sng" dirty="0">
                <a:hlinkClick r:id="rId4"/>
              </a:rPr>
              <a:t>www.ctp.eu</a:t>
            </a:r>
            <a:endParaRPr lang="cs-CZ" dirty="0"/>
          </a:p>
          <a:p>
            <a:r>
              <a:rPr lang="cs-CZ" dirty="0"/>
              <a:t>Statutární město Brno </a:t>
            </a:r>
            <a:r>
              <a:rPr lang="cs-CZ" u="sng" dirty="0">
                <a:hlinkClick r:id="rId5"/>
              </a:rPr>
              <a:t>www.brno.cz</a:t>
            </a:r>
            <a:r>
              <a:rPr lang="cs-CZ" dirty="0"/>
              <a:t>, </a:t>
            </a:r>
            <a:r>
              <a:rPr lang="cs-CZ" u="sng" dirty="0">
                <a:hlinkClick r:id="rId6"/>
              </a:rPr>
              <a:t>http://gis.brno.cz/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719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E9D5CFBE-8948-4BC8-A83B-152F6BA3B7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747589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3661538773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1884694659"/>
                    </a:ext>
                  </a:extLst>
                </a:gridCol>
              </a:tblGrid>
              <a:tr h="1143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</a:rPr>
                        <a:t>„STARÉ“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„NOVÉ“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5092083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400" dirty="0">
                          <a:effectLst/>
                        </a:rPr>
                        <a:t>POSVITAVSKÁ PRŮMYSLOVÁ ZÓNA</a:t>
                      </a:r>
                      <a:endParaRPr lang="cs-CZ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400" b="1" dirty="0">
                          <a:effectLst/>
                        </a:rPr>
                        <a:t>CTPARK BRNO </a:t>
                      </a:r>
                      <a:endParaRPr lang="cs-CZ" sz="2000" b="1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2415063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400" dirty="0">
                          <a:effectLst/>
                        </a:rPr>
                        <a:t>ZETOR (STARÝ AREÁL) </a:t>
                      </a:r>
                      <a:endParaRPr lang="cs-CZ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400" b="1" dirty="0">
                          <a:effectLst/>
                        </a:rPr>
                        <a:t>CTPARK MODŘICE </a:t>
                      </a:r>
                      <a:endParaRPr lang="cs-CZ" sz="2000" b="1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400" b="1" dirty="0">
                          <a:effectLst/>
                        </a:rPr>
                        <a:t> 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2150435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400" dirty="0">
                          <a:effectLst/>
                        </a:rPr>
                        <a:t>LACHEMA</a:t>
                      </a:r>
                      <a:endParaRPr lang="cs-CZ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400" b="1" dirty="0">
                          <a:effectLst/>
                        </a:rPr>
                        <a:t>CTPARK BRNO SOUTH </a:t>
                      </a:r>
                      <a:endParaRPr lang="cs-CZ" sz="2000" b="1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908735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400" dirty="0">
                          <a:effectLst/>
                        </a:rPr>
                        <a:t>ZBROJOVKA</a:t>
                      </a:r>
                      <a:endParaRPr lang="cs-CZ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400" b="1" dirty="0">
                          <a:effectLst/>
                        </a:rPr>
                        <a:t>CTZONE BRNO</a:t>
                      </a:r>
                      <a:endParaRPr lang="cs-CZ" sz="2000" b="1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2753231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400" b="1" dirty="0">
                          <a:effectLst/>
                        </a:rPr>
                        <a:t>ČESKÝ TECHNOLOGICKÝ PARK BRNO</a:t>
                      </a:r>
                      <a:endParaRPr lang="cs-CZ" sz="2000" b="1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32027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38872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566</Words>
  <Application>Microsoft Office PowerPoint</Application>
  <PresentationFormat>Širokoúhlá obrazovka</PresentationFormat>
  <Paragraphs>99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</vt:lpstr>
      <vt:lpstr>Motiv Office</vt:lpstr>
      <vt:lpstr>GVS JARO 2020</vt:lpstr>
      <vt:lpstr>CVIČENÍ 3</vt:lpstr>
      <vt:lpstr>ZADÁNÍ 1</vt:lpstr>
      <vt:lpstr>ZADÁNÍ 2</vt:lpstr>
      <vt:lpstr>Prezentace aplikace PowerPoint</vt:lpstr>
      <vt:lpstr>ZADÁNÍ 3</vt:lpstr>
      <vt:lpstr>ZADÁNÍ 4</vt:lpstr>
      <vt:lpstr>POSTUP a ZDROJE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GVS JARO 2020</dc:title>
  <dc:creator>Geoadmin</dc:creator>
  <cp:lastModifiedBy>Jindřich</cp:lastModifiedBy>
  <cp:revision>5</cp:revision>
  <dcterms:created xsi:type="dcterms:W3CDTF">2020-01-31T10:01:46Z</dcterms:created>
  <dcterms:modified xsi:type="dcterms:W3CDTF">2020-04-05T08:30:26Z</dcterms:modified>
</cp:coreProperties>
</file>