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91" r:id="rId3"/>
    <p:sldId id="286" r:id="rId4"/>
    <p:sldId id="287" r:id="rId5"/>
    <p:sldId id="277" r:id="rId6"/>
    <p:sldId id="276" r:id="rId7"/>
    <p:sldId id="278" r:id="rId8"/>
    <p:sldId id="279" r:id="rId9"/>
    <p:sldId id="280" r:id="rId10"/>
    <p:sldId id="281" r:id="rId11"/>
    <p:sldId id="267" r:id="rId12"/>
    <p:sldId id="273" r:id="rId13"/>
    <p:sldId id="270" r:id="rId14"/>
    <p:sldId id="269" r:id="rId15"/>
    <p:sldId id="293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>
        <p:scale>
          <a:sx n="80" d="100"/>
          <a:sy n="80" d="100"/>
        </p:scale>
        <p:origin x="136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C9BC-E260-4842-A7E7-61F9A7B50FEF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DF3C-A634-4410-9C2F-3A263C79FD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9879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C9BC-E260-4842-A7E7-61F9A7B50FEF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DF3C-A634-4410-9C2F-3A263C79FD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9347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C9BC-E260-4842-A7E7-61F9A7B50FEF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DF3C-A634-4410-9C2F-3A263C79FD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3912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title"/>
          </p:nvPr>
        </p:nvSpPr>
        <p:spPr>
          <a:xfrm>
            <a:off x="143339" y="0"/>
            <a:ext cx="12048661" cy="1179288"/>
          </a:xfrm>
          <a:prstGeom prst="rect">
            <a:avLst/>
          </a:prstGeom>
        </p:spPr>
        <p:txBody>
          <a:bodyPr anchor="ctr"/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779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title"/>
          </p:nvPr>
        </p:nvSpPr>
        <p:spPr>
          <a:xfrm>
            <a:off x="2159563" y="0"/>
            <a:ext cx="10032437" cy="1179288"/>
          </a:xfrm>
          <a:prstGeom prst="rect">
            <a:avLst/>
          </a:prstGeom>
        </p:spPr>
        <p:txBody>
          <a:bodyPr anchor="ctr"/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286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C9BC-E260-4842-A7E7-61F9A7B50FEF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DF3C-A634-4410-9C2F-3A263C79FD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7374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C9BC-E260-4842-A7E7-61F9A7B50FEF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DF3C-A634-4410-9C2F-3A263C79FD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0989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C9BC-E260-4842-A7E7-61F9A7B50FEF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DF3C-A634-4410-9C2F-3A263C79FD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7562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C9BC-E260-4842-A7E7-61F9A7B50FEF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DF3C-A634-4410-9C2F-3A263C79FD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2700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C9BC-E260-4842-A7E7-61F9A7B50FEF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DF3C-A634-4410-9C2F-3A263C79FD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1812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C9BC-E260-4842-A7E7-61F9A7B50FEF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DF3C-A634-4410-9C2F-3A263C79FD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4437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C9BC-E260-4842-A7E7-61F9A7B50FEF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DF3C-A634-4410-9C2F-3A263C79FD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6553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C9BC-E260-4842-A7E7-61F9A7B50FEF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DF3C-A634-4410-9C2F-3A263C79FD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2044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5C9BC-E260-4842-A7E7-61F9A7B50FEF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CDF3C-A634-4410-9C2F-3A263C79FD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34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hyperlink" Target="https://commons.wikimedia.org/wiki/File:2019-nCoV-CDC-23312.pn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370F0B-DED3-437C-919D-D202C98AA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44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Coronavirus</a:t>
            </a:r>
            <a:r>
              <a:rPr lang="cs-CZ" sz="4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SARS-CoV-2 </a:t>
            </a:r>
            <a:br>
              <a:rPr lang="cs-CZ" sz="4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způsobující onemocnění COVID-19</a:t>
            </a:r>
            <a:endParaRPr lang="cs-CZ" sz="44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2A560DD-A635-475D-881A-97560A624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960" y="1506302"/>
            <a:ext cx="7560240" cy="4252635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AAC514D7-654C-466B-A5C4-1ABEC3889B19}"/>
              </a:ext>
            </a:extLst>
          </p:cNvPr>
          <p:cNvSpPr txBox="1">
            <a:spLocks/>
          </p:cNvSpPr>
          <p:nvPr/>
        </p:nvSpPr>
        <p:spPr>
          <a:xfrm>
            <a:off x="297811" y="5953125"/>
            <a:ext cx="11739716" cy="9048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800" dirty="0">
                <a:solidFill>
                  <a:srgbClr val="FF0000"/>
                </a:solidFill>
              </a:rPr>
              <a:t>Silvie Hodová, Oddělení kontroly infekcí a nemocniční hygieny, Fakultní nemocnice Brno</a:t>
            </a:r>
          </a:p>
          <a:p>
            <a:pPr marL="0" indent="0" algn="ctr">
              <a:buNone/>
            </a:pPr>
            <a:r>
              <a:rPr lang="cs-CZ" sz="1800" dirty="0">
                <a:solidFill>
                  <a:srgbClr val="FF0000"/>
                </a:solidFill>
              </a:rPr>
              <a:t>Doplnění a aktualizace : Martin Repko, Děkan LF MU</a:t>
            </a:r>
          </a:p>
        </p:txBody>
      </p:sp>
    </p:spTree>
    <p:extLst>
      <p:ext uri="{BB962C8B-B14F-4D97-AF65-F5344CB8AC3E}">
        <p14:creationId xmlns:p14="http://schemas.microsoft.com/office/powerpoint/2010/main" val="1992810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>
                <a:solidFill>
                  <a:schemeClr val="accent2"/>
                </a:solidFill>
              </a:rPr>
              <a:t>Opatření pro osoby v kontaktu s COVID-2019</a:t>
            </a:r>
            <a:endParaRPr lang="ko-KR" altLang="en-US" sz="3600" dirty="0">
              <a:solidFill>
                <a:schemeClr val="accent2"/>
              </a:solidFill>
            </a:endParaRPr>
          </a:p>
        </p:txBody>
      </p:sp>
      <p:sp>
        <p:nvSpPr>
          <p:cNvPr id="5" name="Zástupný symbol pro obsah 4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cs-CZ" altLang="cs-CZ" b="1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Nechráněný kontakt (vysoce riziková expozice)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altLang="cs-CZ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aktivní sledování po dobu 14 dnů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altLang="cs-CZ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pozastavení práce na 14 dní po poslední expozici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altLang="cs-CZ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nutno informovat KHS a požadovat vystavení Rozhodnutí o karanténě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cs-CZ" altLang="cs-CZ" dirty="0">
              <a:solidFill>
                <a:schemeClr val="tx1">
                  <a:lumMod val="75000"/>
                  <a:lumOff val="25000"/>
                </a:schemeClr>
              </a:solidFill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cs-CZ" altLang="cs-CZ" b="1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Chráněný kontakt s doporučeným OOPP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cs-CZ" altLang="cs-CZ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• sebepozorování a osobní izolace, pokud se objeví příznaky   respiračního onemocnění okamžité pozastavení pracovní činnosti</a:t>
            </a:r>
            <a:endParaRPr lang="cs-CZ" altLang="cs-CZ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6346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8155" y="304444"/>
            <a:ext cx="11946193" cy="1931304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Characteristics of and Important Lessons From the Coronavirus Disease 2019 (COVID-19) Outbreak in China</a:t>
            </a:r>
            <a:endParaRPr lang="cs-CZ" b="1" dirty="0"/>
          </a:p>
          <a:p>
            <a:pPr marL="0" indent="0" algn="ctr">
              <a:buNone/>
            </a:pPr>
            <a:r>
              <a:rPr lang="cs-CZ" sz="2000" dirty="0"/>
              <a:t> </a:t>
            </a:r>
            <a:r>
              <a:rPr lang="en-US" sz="2000" dirty="0"/>
              <a:t>Summary of a Report of 72 314 Cases From the Chinese Center for Disease Control and Prevention</a:t>
            </a:r>
            <a:endParaRPr lang="en-US" sz="2000" b="1" dirty="0"/>
          </a:p>
          <a:p>
            <a:pPr marL="0" indent="0" algn="ctr">
              <a:buNone/>
            </a:pPr>
            <a:r>
              <a:rPr lang="cs-CZ" sz="1800" dirty="0"/>
              <a:t> </a:t>
            </a:r>
            <a:r>
              <a:rPr lang="cs-CZ" sz="1800" dirty="0" err="1"/>
              <a:t>Zunyou</a:t>
            </a:r>
            <a:r>
              <a:rPr lang="cs-CZ" sz="1800" dirty="0"/>
              <a:t> </a:t>
            </a:r>
            <a:r>
              <a:rPr lang="cs-CZ" sz="1800" dirty="0" err="1"/>
              <a:t>Wu</a:t>
            </a:r>
            <a:r>
              <a:rPr lang="cs-CZ" sz="1800" dirty="0"/>
              <a:t>, J. M. </a:t>
            </a:r>
            <a:r>
              <a:rPr lang="cs-CZ" sz="1800" dirty="0" err="1"/>
              <a:t>McGoogan</a:t>
            </a:r>
            <a:r>
              <a:rPr lang="cs-CZ" sz="1800" dirty="0"/>
              <a:t>, </a:t>
            </a:r>
            <a:r>
              <a:rPr lang="cs-CZ" sz="1800" i="1" dirty="0"/>
              <a:t>JAMA. </a:t>
            </a:r>
            <a:r>
              <a:rPr lang="cs-CZ" sz="1800" dirty="0" err="1"/>
              <a:t>Published</a:t>
            </a:r>
            <a:r>
              <a:rPr lang="cs-CZ" sz="1800" dirty="0"/>
              <a:t> online </a:t>
            </a:r>
            <a:r>
              <a:rPr lang="cs-CZ" sz="1800" dirty="0" err="1"/>
              <a:t>February</a:t>
            </a:r>
            <a:r>
              <a:rPr lang="cs-CZ" sz="1800" dirty="0"/>
              <a:t> 24, 2020. doi:10.1001/jama.2020.2648</a:t>
            </a:r>
          </a:p>
          <a:p>
            <a:pPr algn="ctr"/>
            <a:endParaRPr lang="cs-CZ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20" y="2503761"/>
            <a:ext cx="47244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862" y="2480113"/>
            <a:ext cx="4505325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6407862" y="3641834"/>
            <a:ext cx="4505325" cy="6432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se šipkou 7"/>
          <p:cNvCxnSpPr/>
          <p:nvPr/>
        </p:nvCxnSpPr>
        <p:spPr>
          <a:xfrm flipV="1">
            <a:off x="4855779" y="2680138"/>
            <a:ext cx="1552083" cy="69368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815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16" y="2344038"/>
            <a:ext cx="3779453" cy="2294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323" y="286741"/>
            <a:ext cx="11916695" cy="1754326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Characteristics of and Important Lessons From the Coronavirus Disease 2019 (COVID-19) Outbreak in China</a:t>
            </a:r>
            <a:endParaRPr lang="cs-CZ" b="1" dirty="0"/>
          </a:p>
          <a:p>
            <a:pPr marL="0" indent="0" algn="ctr">
              <a:buNone/>
            </a:pPr>
            <a:r>
              <a:rPr lang="cs-CZ" sz="2000" dirty="0"/>
              <a:t> </a:t>
            </a:r>
            <a:r>
              <a:rPr lang="en-US" sz="2000" dirty="0"/>
              <a:t>Summary of a Report of 72 314 Cases From the Chinese Center for Disease Control and Prevention</a:t>
            </a:r>
            <a:endParaRPr lang="en-US" sz="2000" b="1" dirty="0"/>
          </a:p>
          <a:p>
            <a:pPr marL="0" indent="0" algn="ctr">
              <a:buNone/>
            </a:pPr>
            <a:r>
              <a:rPr lang="cs-CZ" sz="1800" dirty="0"/>
              <a:t> </a:t>
            </a:r>
            <a:r>
              <a:rPr lang="cs-CZ" sz="1800" dirty="0" err="1"/>
              <a:t>Zunyou</a:t>
            </a:r>
            <a:r>
              <a:rPr lang="cs-CZ" sz="1800" dirty="0"/>
              <a:t> </a:t>
            </a:r>
            <a:r>
              <a:rPr lang="cs-CZ" sz="1800" dirty="0" err="1"/>
              <a:t>Wu</a:t>
            </a:r>
            <a:r>
              <a:rPr lang="cs-CZ" sz="1800" dirty="0"/>
              <a:t>, J. M. </a:t>
            </a:r>
            <a:r>
              <a:rPr lang="cs-CZ" sz="1800" dirty="0" err="1"/>
              <a:t>McGoogan</a:t>
            </a:r>
            <a:r>
              <a:rPr lang="cs-CZ" sz="1800" dirty="0"/>
              <a:t>, </a:t>
            </a:r>
            <a:r>
              <a:rPr lang="cs-CZ" sz="1800" i="1" dirty="0"/>
              <a:t>JAMA. </a:t>
            </a:r>
            <a:r>
              <a:rPr lang="cs-CZ" sz="1800" dirty="0" err="1"/>
              <a:t>Published</a:t>
            </a:r>
            <a:r>
              <a:rPr lang="cs-CZ" sz="1800" dirty="0"/>
              <a:t> online </a:t>
            </a:r>
            <a:r>
              <a:rPr lang="cs-CZ" sz="1800" dirty="0" err="1"/>
              <a:t>February</a:t>
            </a:r>
            <a:r>
              <a:rPr lang="cs-CZ" sz="1800" dirty="0"/>
              <a:t> 24, 2020. doi:10.1001/jama.2020.2648</a:t>
            </a:r>
          </a:p>
          <a:p>
            <a:pPr algn="ctr"/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883" y="2344039"/>
            <a:ext cx="4910959" cy="2339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761016" y="4887335"/>
            <a:ext cx="433338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Žádné úmrtí</a:t>
            </a:r>
          </a:p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≤ 9 let věku</a:t>
            </a:r>
          </a:p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 klasifikaci mírný nebo závažný průběh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215883" y="4847918"/>
            <a:ext cx="4910959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Komorbidity a smrtnost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10,5 % kardiovaskulární onemocnění </a:t>
            </a:r>
          </a:p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7,3 % diabetes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mellitus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6,3 % chronické respirační onemocnění </a:t>
            </a:r>
          </a:p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6,0 % hypertenze </a:t>
            </a:r>
          </a:p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5,6 % rakovina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6215883" y="2782614"/>
            <a:ext cx="4910959" cy="4099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Přímá spojnice se šipkou 19"/>
          <p:cNvCxnSpPr/>
          <p:nvPr/>
        </p:nvCxnSpPr>
        <p:spPr>
          <a:xfrm>
            <a:off x="6794938" y="4572000"/>
            <a:ext cx="0" cy="2759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101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968" y="1854808"/>
            <a:ext cx="3411503" cy="4872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890" y="1846720"/>
            <a:ext cx="3556718" cy="4625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0168" y="284432"/>
            <a:ext cx="10515600" cy="1052755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chemeClr val="accent2"/>
                </a:solidFill>
              </a:rPr>
              <a:t>Srovnání úmrtnosti na COVID 2019 a další choroby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0815484" y="6432502"/>
            <a:ext cx="12486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/>
              <a:t>Zdroj: KHS Brno</a:t>
            </a:r>
          </a:p>
        </p:txBody>
      </p:sp>
    </p:spTree>
    <p:extLst>
      <p:ext uri="{BB962C8B-B14F-4D97-AF65-F5344CB8AC3E}">
        <p14:creationId xmlns:p14="http://schemas.microsoft.com/office/powerpoint/2010/main" val="3511248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58" y="1101213"/>
            <a:ext cx="3435525" cy="508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693" y="1101213"/>
            <a:ext cx="3474766" cy="484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63" y="988037"/>
            <a:ext cx="3729839" cy="4706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9869214" y="6432502"/>
            <a:ext cx="20179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/>
              <a:t>Zdroj: KHS Brno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1161FBA4-961D-4D03-A83D-6D94A9F06D37}"/>
              </a:ext>
            </a:extLst>
          </p:cNvPr>
          <p:cNvSpPr txBox="1">
            <a:spLocks/>
          </p:cNvSpPr>
          <p:nvPr/>
        </p:nvSpPr>
        <p:spPr>
          <a:xfrm>
            <a:off x="740168" y="249579"/>
            <a:ext cx="10515600" cy="70360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dirty="0">
                <a:solidFill>
                  <a:schemeClr val="accent2"/>
                </a:solidFill>
              </a:rPr>
              <a:t>Srovnání úmrtnosti na další choroby</a:t>
            </a:r>
          </a:p>
        </p:txBody>
      </p:sp>
    </p:spTree>
    <p:extLst>
      <p:ext uri="{BB962C8B-B14F-4D97-AF65-F5344CB8AC3E}">
        <p14:creationId xmlns:p14="http://schemas.microsoft.com/office/powerpoint/2010/main" val="3561706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796CEEB-35A1-4CEA-8582-B523D4682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333" y="1257300"/>
            <a:ext cx="7755467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129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D:\Obrázky\newseventsimage_1579545695883_mainnews2012_x1.jpg">
            <a:extLst>
              <a:ext uri="{FF2B5EF4-FFF2-40B4-BE49-F238E27FC236}">
                <a16:creationId xmlns:a16="http://schemas.microsoft.com/office/drawing/2014/main" id="{7C19E3C4-3A8A-49D4-9C27-5E05A7D29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52695" y="1297858"/>
            <a:ext cx="8157471" cy="5638607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ko-KR" dirty="0">
                <a:solidFill>
                  <a:schemeClr val="accent2"/>
                </a:solidFill>
              </a:rPr>
              <a:t>  </a:t>
            </a:r>
            <a:r>
              <a:rPr lang="cs-CZ" altLang="ko-KR" dirty="0" err="1">
                <a:solidFill>
                  <a:schemeClr val="accent2"/>
                </a:solidFill>
              </a:rPr>
              <a:t>Coronaviry</a:t>
            </a:r>
            <a:r>
              <a:rPr lang="cs-CZ" altLang="ko-KR" dirty="0">
                <a:solidFill>
                  <a:schemeClr val="accent2"/>
                </a:solidFill>
              </a:rPr>
              <a:t> – obecná charakteristika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3040" y="1446803"/>
            <a:ext cx="5664629" cy="10669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121917" tIns="60958" rIns="121917" bIns="60958" rtlCol="0" anchor="b">
            <a:spAutoFit/>
          </a:bodyPr>
          <a:lstStyle/>
          <a:p>
            <a:endParaRPr lang="cs-CZ" altLang="ko-KR" sz="21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cs-CZ" altLang="ko-KR" sz="21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Identifikace </a:t>
            </a:r>
            <a:r>
              <a:rPr lang="cs-CZ" altLang="ko-KR" sz="21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koronavirů</a:t>
            </a:r>
            <a:r>
              <a:rPr lang="cs-CZ" altLang="ko-KR" sz="21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už v 60. letech 20. století.</a:t>
            </a:r>
          </a:p>
          <a:p>
            <a:endParaRPr lang="en-US" altLang="ko-KR" sz="19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D52F046E-837B-4B1D-B606-7CCA8DC7522A}"/>
              </a:ext>
            </a:extLst>
          </p:cNvPr>
          <p:cNvSpPr txBox="1"/>
          <p:nvPr/>
        </p:nvSpPr>
        <p:spPr>
          <a:xfrm>
            <a:off x="431371" y="2781278"/>
            <a:ext cx="71001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/>
              <a:t>Koronaviry</a:t>
            </a:r>
            <a:r>
              <a:rPr lang="cs-CZ" sz="2400" b="1" dirty="0"/>
              <a:t> (čeleď </a:t>
            </a:r>
            <a:r>
              <a:rPr lang="cs-CZ" sz="2400" b="1" dirty="0" err="1"/>
              <a:t>Coronaviridae</a:t>
            </a:r>
            <a:r>
              <a:rPr lang="cs-CZ" sz="2400" b="1" dirty="0"/>
              <a:t>) </a:t>
            </a:r>
            <a:r>
              <a:rPr lang="cs-CZ" sz="2400" dirty="0"/>
              <a:t>– </a:t>
            </a:r>
          </a:p>
          <a:p>
            <a:r>
              <a:rPr lang="cs-CZ" sz="2400" dirty="0"/>
              <a:t>obalené </a:t>
            </a:r>
            <a:r>
              <a:rPr lang="cs-CZ" sz="2400" dirty="0" err="1"/>
              <a:t>jednovláknové</a:t>
            </a:r>
            <a:r>
              <a:rPr lang="cs-CZ" sz="2400" dirty="0"/>
              <a:t> RNA viry, název je odvozený od jejich tvaru sluneční korony. </a:t>
            </a:r>
          </a:p>
          <a:p>
            <a:r>
              <a:rPr lang="cs-CZ" sz="2400" dirty="0"/>
              <a:t>Dosahují velikosti kolem 120 nanometrů.</a:t>
            </a:r>
          </a:p>
          <a:p>
            <a:endParaRPr lang="cs-CZ" sz="2400" dirty="0"/>
          </a:p>
          <a:p>
            <a:r>
              <a:rPr lang="cs-CZ" sz="2400" b="1" dirty="0"/>
              <a:t>Virus SARS-CoV-2 (2019) </a:t>
            </a:r>
            <a:r>
              <a:rPr lang="cs-CZ" sz="2400" dirty="0"/>
              <a:t>patří do podčeledi </a:t>
            </a:r>
            <a:r>
              <a:rPr lang="cs-CZ" sz="2400" i="1" dirty="0" err="1"/>
              <a:t>Orthocoronavirinae</a:t>
            </a:r>
            <a:r>
              <a:rPr lang="cs-CZ" sz="2400" i="1" dirty="0"/>
              <a:t>, rod </a:t>
            </a:r>
            <a:r>
              <a:rPr lang="cs-CZ" sz="2400" i="1" dirty="0" err="1"/>
              <a:t>Betacoronavirus</a:t>
            </a:r>
            <a:r>
              <a:rPr lang="cs-CZ" sz="2400" i="1" dirty="0"/>
              <a:t>, </a:t>
            </a:r>
          </a:p>
          <a:p>
            <a:r>
              <a:rPr lang="cs-CZ" sz="2400" dirty="0"/>
              <a:t>stejně jako již dříve identifikované viry SARS </a:t>
            </a:r>
            <a:r>
              <a:rPr lang="cs-CZ" sz="2400" dirty="0" err="1"/>
              <a:t>CoV</a:t>
            </a:r>
            <a:r>
              <a:rPr lang="cs-CZ" sz="2400" dirty="0"/>
              <a:t> (2002) a MERS (2012).</a:t>
            </a:r>
          </a:p>
          <a:p>
            <a:endParaRPr lang="cs-CZ" sz="2400" dirty="0"/>
          </a:p>
        </p:txBody>
      </p:sp>
      <p:pic>
        <p:nvPicPr>
          <p:cNvPr id="11" name="Picture 3" descr="alternativní popis obrázku chybí">
            <a:hlinkClick r:id="rId4" tooltip="Morfologie virového obalu virionu koronaviru SARS-CoV-2. Kvůli glykoproteinovým výběžkům (peplomerům) na vnějším povrchu má v elektronovém mikroskopu podobu koruny či koróny (obojí z lat. corona), typickou pro koronaviry, které jsou podle toho také pojmenovány."/>
            <a:extLst>
              <a:ext uri="{FF2B5EF4-FFF2-40B4-BE49-F238E27FC236}">
                <a16:creationId xmlns:a16="http://schemas.microsoft.com/office/drawing/2014/main" id="{88B1E4F9-9FE9-45DE-803D-7441FFD1A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575" y="2139435"/>
            <a:ext cx="3514113" cy="351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980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65470" y="0"/>
            <a:ext cx="11926530" cy="1179288"/>
          </a:xfrm>
        </p:spPr>
        <p:txBody>
          <a:bodyPr/>
          <a:lstStyle/>
          <a:p>
            <a:r>
              <a:rPr lang="cs-CZ" altLang="ko-KR" dirty="0">
                <a:solidFill>
                  <a:schemeClr val="accent2"/>
                </a:solidFill>
              </a:rPr>
              <a:t>Epidemiologie 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452241" y="6581001"/>
            <a:ext cx="1316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/>
              <a:t>Zdroj: WHO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70" y="1292884"/>
            <a:ext cx="8945795" cy="556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31">
            <a:extLst>
              <a:ext uri="{FF2B5EF4-FFF2-40B4-BE49-F238E27FC236}">
                <a16:creationId xmlns:a16="http://schemas.microsoft.com/office/drawing/2014/main" id="{963BE703-C98C-4D9F-850F-826952F9965C}"/>
              </a:ext>
            </a:extLst>
          </p:cNvPr>
          <p:cNvSpPr txBox="1"/>
          <p:nvPr/>
        </p:nvSpPr>
        <p:spPr>
          <a:xfrm>
            <a:off x="9537290" y="5669513"/>
            <a:ext cx="2389240" cy="67710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cs-CZ" altLang="ko-KR" b="1" dirty="0">
                <a:solidFill>
                  <a:schemeClr val="accent2"/>
                </a:solidFill>
                <a:cs typeface="Arial" pitchFamily="34" charset="0"/>
              </a:rPr>
              <a:t>úmrtnost k 2.3.2020: 3048 (3,4 %)</a:t>
            </a:r>
            <a:endParaRPr lang="ko-KR" altLang="en-US" sz="1100" b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076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8258" y="0"/>
            <a:ext cx="11503742" cy="1179288"/>
          </a:xfrm>
        </p:spPr>
        <p:txBody>
          <a:bodyPr/>
          <a:lstStyle/>
          <a:p>
            <a:r>
              <a:rPr lang="cs-CZ" dirty="0">
                <a:solidFill>
                  <a:schemeClr val="accent2"/>
                </a:solidFill>
              </a:rPr>
              <a:t>Klinické informace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63116" y="1119711"/>
            <a:ext cx="109255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 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Inkubační doba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až 14 dní (průměr 5-6 dnů), tato doba se může měnit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Přenos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aerosol, kontaminované předměty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Klinické projevy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horečka ˃38°C </a:t>
            </a: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suchý kašel, dušnost, poslechový nebo RTG nález oboustranné pneumonie nebo ARDS </a:t>
            </a: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bolesti svalů a únava </a:t>
            </a: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méně často průjem a zvracení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Období nakažlivosti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není zatím známé, vnímavost všeobecná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CECBCA7-D955-40F7-8B17-65AB50C41896}"/>
              </a:ext>
            </a:extLst>
          </p:cNvPr>
          <p:cNvSpPr txBox="1"/>
          <p:nvPr/>
        </p:nvSpPr>
        <p:spPr>
          <a:xfrm>
            <a:off x="363116" y="4866071"/>
            <a:ext cx="11465767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b="1" dirty="0"/>
              <a:t>RIZIKOVÉ FAKTORY: </a:t>
            </a:r>
          </a:p>
          <a:p>
            <a:endParaRPr lang="cs-CZ" sz="2000" b="1" dirty="0"/>
          </a:p>
          <a:p>
            <a:r>
              <a:rPr lang="cs-CZ" sz="2000" dirty="0"/>
              <a:t>Pozitivní cestovatelská anamnéza = </a:t>
            </a:r>
            <a:r>
              <a:rPr lang="cs-CZ" sz="2000" b="1" dirty="0"/>
              <a:t>pobyt v zasažené oblasti ≤ 14 dnech</a:t>
            </a:r>
            <a:r>
              <a:rPr lang="cs-CZ" sz="2000" dirty="0"/>
              <a:t> před objevením prvních příznaků</a:t>
            </a:r>
          </a:p>
          <a:p>
            <a:r>
              <a:rPr lang="cs-CZ" sz="2000" dirty="0"/>
              <a:t>nebo </a:t>
            </a:r>
          </a:p>
          <a:p>
            <a:r>
              <a:rPr lang="cs-CZ" sz="2000" dirty="0"/>
              <a:t>úzký kontakt splňující klinická kritéria (viz dále)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17357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159563" y="412955"/>
            <a:ext cx="10032437" cy="1179288"/>
          </a:xfrm>
        </p:spPr>
        <p:txBody>
          <a:bodyPr/>
          <a:lstStyle/>
          <a:p>
            <a:pPr algn="l"/>
            <a:r>
              <a:rPr lang="cs-CZ" dirty="0">
                <a:solidFill>
                  <a:schemeClr val="accent2"/>
                </a:solidFill>
              </a:rPr>
              <a:t>Preventivní opatření dle WHO – I.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398433" y="1789950"/>
            <a:ext cx="9121013" cy="427809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spcAft>
                <a:spcPts val="400"/>
              </a:spcAft>
            </a:pPr>
            <a:r>
              <a:rPr lang="cs-CZ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Standardní opatření proti přenosu</a:t>
            </a:r>
          </a:p>
          <a:p>
            <a:pPr>
              <a:spcAft>
                <a:spcPts val="400"/>
              </a:spcAft>
            </a:pPr>
            <a:endParaRPr lang="cs-CZ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400"/>
              </a:spcAft>
              <a:buFont typeface="Courier New" pitchFamily="49" charset="0"/>
              <a:buChar char="o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hygiena rukou</a:t>
            </a:r>
          </a:p>
          <a:p>
            <a:pPr>
              <a:spcAft>
                <a:spcPts val="400"/>
              </a:spcAft>
              <a:buFont typeface="Courier New" pitchFamily="49" charset="0"/>
              <a:buChar char="o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respirační etiketa při kašli</a:t>
            </a:r>
          </a:p>
          <a:p>
            <a:pPr>
              <a:spcAft>
                <a:spcPts val="400"/>
              </a:spcAft>
              <a:buFont typeface="Courier New" pitchFamily="49" charset="0"/>
              <a:buChar char="o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OOPP (ústenka, rukavice…)</a:t>
            </a:r>
          </a:p>
          <a:p>
            <a:pPr>
              <a:spcAft>
                <a:spcPts val="400"/>
              </a:spcAft>
              <a:buFont typeface="Courier New" pitchFamily="49" charset="0"/>
              <a:buChar char="o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prevence poranění ostrým kontaminovaným předmětem</a:t>
            </a:r>
          </a:p>
          <a:p>
            <a:pPr>
              <a:spcAft>
                <a:spcPts val="400"/>
              </a:spcAft>
              <a:buFont typeface="Courier New" pitchFamily="49" charset="0"/>
              <a:buChar char="o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dezinfekce, sterilizace</a:t>
            </a:r>
          </a:p>
          <a:p>
            <a:pPr>
              <a:spcAft>
                <a:spcPts val="400"/>
              </a:spcAft>
              <a:buFont typeface="Courier New" pitchFamily="49" charset="0"/>
              <a:buChar char="o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používání jednorázových pomůcek</a:t>
            </a:r>
          </a:p>
          <a:p>
            <a:pPr>
              <a:spcAft>
                <a:spcPts val="400"/>
              </a:spcAft>
              <a:buFont typeface="Courier New" pitchFamily="49" charset="0"/>
              <a:buChar char="o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úklid</a:t>
            </a:r>
          </a:p>
          <a:p>
            <a:pPr>
              <a:spcAft>
                <a:spcPts val="400"/>
              </a:spcAft>
              <a:buFont typeface="Courier New" pitchFamily="49" charset="0"/>
              <a:buChar char="o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bezpečné nakládání s biologickým odpadem</a:t>
            </a:r>
          </a:p>
        </p:txBody>
      </p:sp>
    </p:spTree>
    <p:extLst>
      <p:ext uri="{BB962C8B-B14F-4D97-AF65-F5344CB8AC3E}">
        <p14:creationId xmlns:p14="http://schemas.microsoft.com/office/powerpoint/2010/main" val="3819814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351584" y="314632"/>
            <a:ext cx="9348803" cy="1179288"/>
          </a:xfrm>
        </p:spPr>
        <p:txBody>
          <a:bodyPr/>
          <a:lstStyle/>
          <a:p>
            <a:pPr algn="l"/>
            <a:r>
              <a:rPr lang="cs-CZ" dirty="0">
                <a:solidFill>
                  <a:schemeClr val="accent2"/>
                </a:solidFill>
              </a:rPr>
              <a:t>Preventivní opatření dle WHO – II.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351584" y="1516355"/>
            <a:ext cx="9592766" cy="490390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spcAft>
                <a:spcPts val="400"/>
              </a:spcAft>
            </a:pPr>
            <a:r>
              <a:rPr lang="cs-CZ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Opatření proti přenosu kontaktem a aerosolem </a:t>
            </a:r>
          </a:p>
          <a:p>
            <a:pPr>
              <a:spcAft>
                <a:spcPts val="400"/>
              </a:spcAft>
            </a:pPr>
            <a:r>
              <a:rPr lang="cs-CZ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(při kontaktu s nemocným nebo potenciálně nemocným)</a:t>
            </a:r>
          </a:p>
          <a:p>
            <a:pPr>
              <a:spcAft>
                <a:spcPts val="400"/>
              </a:spcAft>
            </a:pPr>
            <a:endParaRPr lang="cs-CZ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400"/>
              </a:spcAft>
              <a:buFont typeface="Courier New" pitchFamily="49" charset="0"/>
              <a:buChar char="o"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izolace nemocného na jednolůžkovém pokoji </a:t>
            </a:r>
          </a:p>
          <a:p>
            <a:pPr lvl="1">
              <a:spcAft>
                <a:spcPts val="400"/>
              </a:spcAft>
              <a:buFont typeface="Courier New" pitchFamily="49" charset="0"/>
              <a:buChar char="o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výměna vzduchu: přirozená (160l/s) nebo klimatizační </a:t>
            </a:r>
            <a:r>
              <a:rPr lang="cs-CZ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jednotkaOOPP</a:t>
            </a: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spcAft>
                <a:spcPts val="400"/>
              </a:spcAft>
              <a:buFont typeface="Courier New" pitchFamily="49" charset="0"/>
              <a:buChar char="o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ústenka pro pacienta </a:t>
            </a:r>
          </a:p>
          <a:p>
            <a:pPr lvl="1">
              <a:spcAft>
                <a:spcPts val="400"/>
              </a:spcAft>
              <a:buFont typeface="Courier New" pitchFamily="49" charset="0"/>
              <a:buChar char="o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respirátor FFP3 pro zdravotnický personál / osoby v blízkosti 	nemocného (nutno ověřit jeho těsnost </a:t>
            </a:r>
            <a:r>
              <a:rPr lang="cs-CZ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resporátoru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po jeho 	nasazení), rukavice, brýle nebo štít, nepromokavý nesterilní plášť s 	dlouhým rukávem</a:t>
            </a:r>
          </a:p>
          <a:p>
            <a:pPr>
              <a:spcAft>
                <a:spcPts val="400"/>
              </a:spcAft>
              <a:buFont typeface="Courier New" pitchFamily="49" charset="0"/>
              <a:buChar char="o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nedotýkat se očí, nosu, úst případně kontaminovanýma rukama</a:t>
            </a:r>
          </a:p>
          <a:p>
            <a:pPr>
              <a:spcAft>
                <a:spcPts val="400"/>
              </a:spcAft>
              <a:buFont typeface="Courier New" pitchFamily="49" charset="0"/>
              <a:buChar char="o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omezit počet osob v kontaktu s nemocným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3017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765" y="419811"/>
            <a:ext cx="9354112" cy="485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9814034" y="6282558"/>
            <a:ext cx="13321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i="1" dirty="0"/>
              <a:t>Zdroj: ECDC, 2020</a:t>
            </a:r>
          </a:p>
        </p:txBody>
      </p:sp>
    </p:spTree>
    <p:extLst>
      <p:ext uri="{BB962C8B-B14F-4D97-AF65-F5344CB8AC3E}">
        <p14:creationId xmlns:p14="http://schemas.microsoft.com/office/powerpoint/2010/main" val="3554692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5400" dirty="0">
                <a:solidFill>
                  <a:schemeClr val="accent2"/>
                </a:solidFill>
              </a:rPr>
              <a:t>Klasifikace rizikovosti kontaktu s COVID-2019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15" name="Zástupný symbol pro obsah 2"/>
          <p:cNvSpPr txBox="1">
            <a:spLocks/>
          </p:cNvSpPr>
          <p:nvPr/>
        </p:nvSpPr>
        <p:spPr>
          <a:xfrm>
            <a:off x="383458" y="1585518"/>
            <a:ext cx="11425084" cy="5050173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5100" b="1" dirty="0">
                <a:solidFill>
                  <a:srgbClr val="FF0000"/>
                </a:solidFill>
              </a:rPr>
              <a:t>1. Vysoce riziková expozice</a:t>
            </a:r>
          </a:p>
          <a:p>
            <a:endParaRPr lang="cs-CZ" sz="3200" b="1" dirty="0"/>
          </a:p>
          <a:p>
            <a:pPr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Osoba žijící ve společné domácnosti jako pacient infikovaný virem COVID-2019</a:t>
            </a:r>
          </a:p>
          <a:p>
            <a:pPr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altLang="cs-CZ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Osoba, která měla přímý fyzický kontakt s pacientem infikovaným virem COVID-19 (např. potřesení rukou) </a:t>
            </a:r>
          </a:p>
          <a:p>
            <a:pPr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altLang="cs-CZ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Osoba, která měla nechráněný přímý kontakt s infekčními sekrety pacienta s COVID-19 </a:t>
            </a:r>
          </a:p>
          <a:p>
            <a:pPr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altLang="cs-CZ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Osoba, která měla osobní kontakt s pacientem s  COVID-19 do 2 metrů a &gt; 15 minut </a:t>
            </a:r>
          </a:p>
          <a:p>
            <a:pPr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altLang="cs-CZ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Osoba, která byla v uzavřeném prostředí (např. učebna, zasedací místnost, čekárna v nemocnici atd.) </a:t>
            </a:r>
            <a:br>
              <a:rPr lang="cs-CZ" altLang="cs-CZ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altLang="cs-CZ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 osobou s COVID-2019 po dobu ≥15 minut a ve vzdálenosti menší než 2 metry </a:t>
            </a:r>
          </a:p>
          <a:p>
            <a:pPr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altLang="cs-CZ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Zdravotnický pracovník nebo jiná osoba poskytující přímou péči o případ COVID-19 nebo laboratorní pracovníci manipulující se vzorky případu COVID-19 bez doporučeného OOPP nebo s možným porušením OOPP</a:t>
            </a:r>
          </a:p>
          <a:p>
            <a:pPr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altLang="cs-CZ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Kontakt v letadle sedícím ve dvou sedadlech (v jakémkoli směru) případu COVID-19, společníků na cestách nebo osoby poskytující péči, a členové posádky sloužící v části letadla, kde byl pacient usazen (pokud závažnost příznaků nebo pohyb pacienta naznačují rozsáhlejší expozici, cestující sedící v celé části nebo všichni cestující v letadle mohou být považováni za blízké kontakty)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8195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5400" dirty="0">
                <a:solidFill>
                  <a:schemeClr val="accent2"/>
                </a:solidFill>
              </a:rPr>
              <a:t>Klasifikace rizikovosti kontaktu s COVID-2019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664779" y="1770445"/>
            <a:ext cx="10844048" cy="435133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3600" b="1" dirty="0">
                <a:solidFill>
                  <a:srgbClr val="FF0000"/>
                </a:solidFill>
              </a:rPr>
              <a:t>2. Nízce riziková expozice</a:t>
            </a:r>
          </a:p>
          <a:p>
            <a:endParaRPr lang="cs-CZ" sz="3200" b="1" dirty="0"/>
          </a:p>
          <a:p>
            <a:pPr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Osoba, která byla v uzavřeném prostředí s pacientem s COVID-19 méně než 15 minut nebo </a:t>
            </a:r>
            <a:b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 dálku více než 2 metry</a:t>
            </a:r>
          </a:p>
          <a:p>
            <a:pPr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Osoba, která měla osobní kontakt s pacientem s COVID-19 méně než 15 minut </a:t>
            </a:r>
            <a:b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ve vzdálenosti méně než 2 metry</a:t>
            </a:r>
          </a:p>
          <a:p>
            <a:pPr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Cestování společně s případem COVID-2019 v jakémkoli dopravním prostředku</a:t>
            </a:r>
          </a:p>
          <a:p>
            <a:pPr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Delší doba kontaktu zvyšuje riziko přenosu; 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15minutový limit je zvolen libovolně </a:t>
            </a:r>
            <a:b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 praktické účely</a:t>
            </a:r>
          </a:p>
          <a:p>
            <a:pPr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 základě individuálního posouzení rizik mohou orgány veřejného zdraví zvážit rozšíření</a:t>
            </a:r>
          </a:p>
          <a:p>
            <a:pPr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773822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</TotalTime>
  <Words>874</Words>
  <Application>Microsoft Office PowerPoint</Application>
  <PresentationFormat>Širokoúhlá obrazovka</PresentationFormat>
  <Paragraphs>106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Motiv Office</vt:lpstr>
      <vt:lpstr>Coronavirus SARS-CoV-2  způsobující onemocnění COVID-19</vt:lpstr>
      <vt:lpstr>  Coronaviry – obecná charakteristika</vt:lpstr>
      <vt:lpstr>Epidemiologie </vt:lpstr>
      <vt:lpstr>Klinické informace</vt:lpstr>
      <vt:lpstr>Preventivní opatření dle WHO – I.</vt:lpstr>
      <vt:lpstr>Preventivní opatření dle WHO – II.</vt:lpstr>
      <vt:lpstr>Prezentace aplikace PowerPoint</vt:lpstr>
      <vt:lpstr>Klasifikace rizikovosti kontaktu s COVID-2019</vt:lpstr>
      <vt:lpstr>Klasifikace rizikovosti kontaktu s COVID-2019</vt:lpstr>
      <vt:lpstr>Opatření pro osoby v kontaktu s COVID-2019</vt:lpstr>
      <vt:lpstr>Prezentace aplikace PowerPoint</vt:lpstr>
      <vt:lpstr>Prezentace aplikace PowerPoint</vt:lpstr>
      <vt:lpstr>Srovnání úmrtnosti na COVID 2019 a další choroby</vt:lpstr>
      <vt:lpstr>Prezentace aplikace PowerPoint</vt:lpstr>
      <vt:lpstr>Prezentace aplikace PowerPoint</vt:lpstr>
    </vt:vector>
  </TitlesOfParts>
  <Company>Electrocomponents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 Hoda</dc:creator>
  <cp:lastModifiedBy>Eduard Hofmann</cp:lastModifiedBy>
  <cp:revision>43</cp:revision>
  <dcterms:created xsi:type="dcterms:W3CDTF">2020-02-26T16:23:13Z</dcterms:created>
  <dcterms:modified xsi:type="dcterms:W3CDTF">2020-03-05T09:46:29Z</dcterms:modified>
</cp:coreProperties>
</file>