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85" r:id="rId5"/>
    <p:sldId id="265" r:id="rId6"/>
    <p:sldId id="291" r:id="rId7"/>
    <p:sldId id="288" r:id="rId8"/>
    <p:sldId id="269" r:id="rId9"/>
    <p:sldId id="261" r:id="rId10"/>
    <p:sldId id="262" r:id="rId11"/>
    <p:sldId id="263" r:id="rId12"/>
    <p:sldId id="264" r:id="rId13"/>
    <p:sldId id="289" r:id="rId14"/>
    <p:sldId id="283" r:id="rId15"/>
    <p:sldId id="284" r:id="rId16"/>
    <p:sldId id="268" r:id="rId17"/>
    <p:sldId id="281" r:id="rId18"/>
    <p:sldId id="270" r:id="rId19"/>
    <p:sldId id="286" r:id="rId20"/>
    <p:sldId id="266" r:id="rId21"/>
    <p:sldId id="271" r:id="rId22"/>
    <p:sldId id="272" r:id="rId23"/>
    <p:sldId id="273" r:id="rId24"/>
    <p:sldId id="274" r:id="rId25"/>
    <p:sldId id="276" r:id="rId26"/>
    <p:sldId id="275" r:id="rId27"/>
    <p:sldId id="279" r:id="rId28"/>
    <p:sldId id="259" r:id="rId29"/>
    <p:sldId id="290" r:id="rId30"/>
    <p:sldId id="277" r:id="rId31"/>
    <p:sldId id="280" r:id="rId3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řední styl 2 – zvýraznění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136" y="-3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154A2E-CB74-443C-80A1-2348611AFD98}"/>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6B08D140-755B-4322-A974-714005E933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C4254072-513B-4B74-AF39-FECB14797F30}"/>
              </a:ext>
            </a:extLst>
          </p:cNvPr>
          <p:cNvSpPr>
            <a:spLocks noGrp="1"/>
          </p:cNvSpPr>
          <p:nvPr>
            <p:ph type="dt" sz="half" idx="10"/>
          </p:nvPr>
        </p:nvSpPr>
        <p:spPr/>
        <p:txBody>
          <a:bodyPr/>
          <a:lstStyle/>
          <a:p>
            <a:fld id="{CD232670-C3BD-4F61-A930-149523C70DAA}" type="datetimeFigureOut">
              <a:rPr lang="cs-CZ" smtClean="0"/>
              <a:t>17.04.2020</a:t>
            </a:fld>
            <a:endParaRPr lang="cs-CZ"/>
          </a:p>
        </p:txBody>
      </p:sp>
      <p:sp>
        <p:nvSpPr>
          <p:cNvPr id="5" name="Zástupný symbol pro zápatí 4">
            <a:extLst>
              <a:ext uri="{FF2B5EF4-FFF2-40B4-BE49-F238E27FC236}">
                <a16:creationId xmlns:a16="http://schemas.microsoft.com/office/drawing/2014/main" id="{367668B1-79ED-4AFD-AC0C-9E4D3127394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C04B55A-C8C0-45D1-8F66-30A732E9DEA0}"/>
              </a:ext>
            </a:extLst>
          </p:cNvPr>
          <p:cNvSpPr>
            <a:spLocks noGrp="1"/>
          </p:cNvSpPr>
          <p:nvPr>
            <p:ph type="sldNum" sz="quarter" idx="12"/>
          </p:nvPr>
        </p:nvSpPr>
        <p:spPr/>
        <p:txBody>
          <a:bodyPr/>
          <a:lstStyle/>
          <a:p>
            <a:fld id="{0EDFC266-ED7D-4B62-8138-5339AF7A7261}" type="slidenum">
              <a:rPr lang="cs-CZ" smtClean="0"/>
              <a:t>‹#›</a:t>
            </a:fld>
            <a:endParaRPr lang="cs-CZ"/>
          </a:p>
        </p:txBody>
      </p:sp>
    </p:spTree>
    <p:extLst>
      <p:ext uri="{BB962C8B-B14F-4D97-AF65-F5344CB8AC3E}">
        <p14:creationId xmlns:p14="http://schemas.microsoft.com/office/powerpoint/2010/main" val="4212473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DC27E4-D29E-4F2A-BB80-6799CE09F838}"/>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37547273-E4CC-4971-AD23-BACE6D4D822D}"/>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8F478C9-5569-496E-B944-F0C083844F21}"/>
              </a:ext>
            </a:extLst>
          </p:cNvPr>
          <p:cNvSpPr>
            <a:spLocks noGrp="1"/>
          </p:cNvSpPr>
          <p:nvPr>
            <p:ph type="dt" sz="half" idx="10"/>
          </p:nvPr>
        </p:nvSpPr>
        <p:spPr/>
        <p:txBody>
          <a:bodyPr/>
          <a:lstStyle/>
          <a:p>
            <a:fld id="{CD232670-C3BD-4F61-A930-149523C70DAA}" type="datetimeFigureOut">
              <a:rPr lang="cs-CZ" smtClean="0"/>
              <a:t>17.04.2020</a:t>
            </a:fld>
            <a:endParaRPr lang="cs-CZ"/>
          </a:p>
        </p:txBody>
      </p:sp>
      <p:sp>
        <p:nvSpPr>
          <p:cNvPr id="5" name="Zástupný symbol pro zápatí 4">
            <a:extLst>
              <a:ext uri="{FF2B5EF4-FFF2-40B4-BE49-F238E27FC236}">
                <a16:creationId xmlns:a16="http://schemas.microsoft.com/office/drawing/2014/main" id="{143949DB-5403-4A08-AE23-0ADFD067C48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AD6B489-128D-4796-839D-1DF56AC7CCB6}"/>
              </a:ext>
            </a:extLst>
          </p:cNvPr>
          <p:cNvSpPr>
            <a:spLocks noGrp="1"/>
          </p:cNvSpPr>
          <p:nvPr>
            <p:ph type="sldNum" sz="quarter" idx="12"/>
          </p:nvPr>
        </p:nvSpPr>
        <p:spPr/>
        <p:txBody>
          <a:bodyPr/>
          <a:lstStyle/>
          <a:p>
            <a:fld id="{0EDFC266-ED7D-4B62-8138-5339AF7A7261}" type="slidenum">
              <a:rPr lang="cs-CZ" smtClean="0"/>
              <a:t>‹#›</a:t>
            </a:fld>
            <a:endParaRPr lang="cs-CZ"/>
          </a:p>
        </p:txBody>
      </p:sp>
    </p:spTree>
    <p:extLst>
      <p:ext uri="{BB962C8B-B14F-4D97-AF65-F5344CB8AC3E}">
        <p14:creationId xmlns:p14="http://schemas.microsoft.com/office/powerpoint/2010/main" val="3560310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7114E27C-E6BB-43F4-B3AC-2E846D2C1360}"/>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0C2C5253-195E-45DA-8AA2-DF419D32CAF3}"/>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ECECB75-A3C4-416D-85A7-8B87C60131CA}"/>
              </a:ext>
            </a:extLst>
          </p:cNvPr>
          <p:cNvSpPr>
            <a:spLocks noGrp="1"/>
          </p:cNvSpPr>
          <p:nvPr>
            <p:ph type="dt" sz="half" idx="10"/>
          </p:nvPr>
        </p:nvSpPr>
        <p:spPr/>
        <p:txBody>
          <a:bodyPr/>
          <a:lstStyle/>
          <a:p>
            <a:fld id="{CD232670-C3BD-4F61-A930-149523C70DAA}" type="datetimeFigureOut">
              <a:rPr lang="cs-CZ" smtClean="0"/>
              <a:t>17.04.2020</a:t>
            </a:fld>
            <a:endParaRPr lang="cs-CZ"/>
          </a:p>
        </p:txBody>
      </p:sp>
      <p:sp>
        <p:nvSpPr>
          <p:cNvPr id="5" name="Zástupný symbol pro zápatí 4">
            <a:extLst>
              <a:ext uri="{FF2B5EF4-FFF2-40B4-BE49-F238E27FC236}">
                <a16:creationId xmlns:a16="http://schemas.microsoft.com/office/drawing/2014/main" id="{45EF215F-442D-4BE7-8A18-A8DF57F6D67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BBDC5C5-AAAC-499A-B026-B23BFFE74598}"/>
              </a:ext>
            </a:extLst>
          </p:cNvPr>
          <p:cNvSpPr>
            <a:spLocks noGrp="1"/>
          </p:cNvSpPr>
          <p:nvPr>
            <p:ph type="sldNum" sz="quarter" idx="12"/>
          </p:nvPr>
        </p:nvSpPr>
        <p:spPr/>
        <p:txBody>
          <a:bodyPr/>
          <a:lstStyle/>
          <a:p>
            <a:fld id="{0EDFC266-ED7D-4B62-8138-5339AF7A7261}" type="slidenum">
              <a:rPr lang="cs-CZ" smtClean="0"/>
              <a:t>‹#›</a:t>
            </a:fld>
            <a:endParaRPr lang="cs-CZ"/>
          </a:p>
        </p:txBody>
      </p:sp>
    </p:spTree>
    <p:extLst>
      <p:ext uri="{BB962C8B-B14F-4D97-AF65-F5344CB8AC3E}">
        <p14:creationId xmlns:p14="http://schemas.microsoft.com/office/powerpoint/2010/main" val="4193569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A38D6E-7856-4F76-9A75-9EFB38D5BBE2}"/>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2F90F7F0-C3D5-4310-8D20-ECED43CE92E4}"/>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235E5EA-DF00-4C0F-A2C8-C7982B9344CD}"/>
              </a:ext>
            </a:extLst>
          </p:cNvPr>
          <p:cNvSpPr>
            <a:spLocks noGrp="1"/>
          </p:cNvSpPr>
          <p:nvPr>
            <p:ph type="dt" sz="half" idx="10"/>
          </p:nvPr>
        </p:nvSpPr>
        <p:spPr/>
        <p:txBody>
          <a:bodyPr/>
          <a:lstStyle/>
          <a:p>
            <a:fld id="{CD232670-C3BD-4F61-A930-149523C70DAA}" type="datetimeFigureOut">
              <a:rPr lang="cs-CZ" smtClean="0"/>
              <a:t>17.04.2020</a:t>
            </a:fld>
            <a:endParaRPr lang="cs-CZ"/>
          </a:p>
        </p:txBody>
      </p:sp>
      <p:sp>
        <p:nvSpPr>
          <p:cNvPr id="5" name="Zástupný symbol pro zápatí 4">
            <a:extLst>
              <a:ext uri="{FF2B5EF4-FFF2-40B4-BE49-F238E27FC236}">
                <a16:creationId xmlns:a16="http://schemas.microsoft.com/office/drawing/2014/main" id="{C99D46CC-6D73-4E87-A505-0EEA464B7C1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749E0B4-3B1C-4F0B-B587-89FDCD59804A}"/>
              </a:ext>
            </a:extLst>
          </p:cNvPr>
          <p:cNvSpPr>
            <a:spLocks noGrp="1"/>
          </p:cNvSpPr>
          <p:nvPr>
            <p:ph type="sldNum" sz="quarter" idx="12"/>
          </p:nvPr>
        </p:nvSpPr>
        <p:spPr/>
        <p:txBody>
          <a:bodyPr/>
          <a:lstStyle/>
          <a:p>
            <a:fld id="{0EDFC266-ED7D-4B62-8138-5339AF7A7261}" type="slidenum">
              <a:rPr lang="cs-CZ" smtClean="0"/>
              <a:t>‹#›</a:t>
            </a:fld>
            <a:endParaRPr lang="cs-CZ"/>
          </a:p>
        </p:txBody>
      </p:sp>
    </p:spTree>
    <p:extLst>
      <p:ext uri="{BB962C8B-B14F-4D97-AF65-F5344CB8AC3E}">
        <p14:creationId xmlns:p14="http://schemas.microsoft.com/office/powerpoint/2010/main" val="3637606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42348B-93ED-4ACB-94A2-43D3E2DACCF6}"/>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C432E04F-09F6-436D-85C3-C7A034912A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7D90DEA8-AC3F-428A-B9A7-4F19C52A6CCD}"/>
              </a:ext>
            </a:extLst>
          </p:cNvPr>
          <p:cNvSpPr>
            <a:spLocks noGrp="1"/>
          </p:cNvSpPr>
          <p:nvPr>
            <p:ph type="dt" sz="half" idx="10"/>
          </p:nvPr>
        </p:nvSpPr>
        <p:spPr/>
        <p:txBody>
          <a:bodyPr/>
          <a:lstStyle/>
          <a:p>
            <a:fld id="{CD232670-C3BD-4F61-A930-149523C70DAA}" type="datetimeFigureOut">
              <a:rPr lang="cs-CZ" smtClean="0"/>
              <a:t>17.04.2020</a:t>
            </a:fld>
            <a:endParaRPr lang="cs-CZ"/>
          </a:p>
        </p:txBody>
      </p:sp>
      <p:sp>
        <p:nvSpPr>
          <p:cNvPr id="5" name="Zástupný symbol pro zápatí 4">
            <a:extLst>
              <a:ext uri="{FF2B5EF4-FFF2-40B4-BE49-F238E27FC236}">
                <a16:creationId xmlns:a16="http://schemas.microsoft.com/office/drawing/2014/main" id="{EEB9F9A8-BD3E-4F75-BE6C-F0645F236E5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ECFB943-F8DD-4AC6-8D48-272500A6D87F}"/>
              </a:ext>
            </a:extLst>
          </p:cNvPr>
          <p:cNvSpPr>
            <a:spLocks noGrp="1"/>
          </p:cNvSpPr>
          <p:nvPr>
            <p:ph type="sldNum" sz="quarter" idx="12"/>
          </p:nvPr>
        </p:nvSpPr>
        <p:spPr/>
        <p:txBody>
          <a:bodyPr/>
          <a:lstStyle/>
          <a:p>
            <a:fld id="{0EDFC266-ED7D-4B62-8138-5339AF7A7261}" type="slidenum">
              <a:rPr lang="cs-CZ" smtClean="0"/>
              <a:t>‹#›</a:t>
            </a:fld>
            <a:endParaRPr lang="cs-CZ"/>
          </a:p>
        </p:txBody>
      </p:sp>
    </p:spTree>
    <p:extLst>
      <p:ext uri="{BB962C8B-B14F-4D97-AF65-F5344CB8AC3E}">
        <p14:creationId xmlns:p14="http://schemas.microsoft.com/office/powerpoint/2010/main" val="1027614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6B7E11-44CE-4E15-B5D8-D5C0AA98B9EA}"/>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7BE672A4-6942-4551-9E6D-A6F7CA021BAB}"/>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FC049FD9-519D-4382-BCF1-C1418DACDF4A}"/>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9574B944-C1F7-43E3-8CEE-3D000C5AF477}"/>
              </a:ext>
            </a:extLst>
          </p:cNvPr>
          <p:cNvSpPr>
            <a:spLocks noGrp="1"/>
          </p:cNvSpPr>
          <p:nvPr>
            <p:ph type="dt" sz="half" idx="10"/>
          </p:nvPr>
        </p:nvSpPr>
        <p:spPr/>
        <p:txBody>
          <a:bodyPr/>
          <a:lstStyle/>
          <a:p>
            <a:fld id="{CD232670-C3BD-4F61-A930-149523C70DAA}" type="datetimeFigureOut">
              <a:rPr lang="cs-CZ" smtClean="0"/>
              <a:t>17.04.2020</a:t>
            </a:fld>
            <a:endParaRPr lang="cs-CZ"/>
          </a:p>
        </p:txBody>
      </p:sp>
      <p:sp>
        <p:nvSpPr>
          <p:cNvPr id="6" name="Zástupný symbol pro zápatí 5">
            <a:extLst>
              <a:ext uri="{FF2B5EF4-FFF2-40B4-BE49-F238E27FC236}">
                <a16:creationId xmlns:a16="http://schemas.microsoft.com/office/drawing/2014/main" id="{C8D98C08-2E49-4408-BC4D-42408A0F7D87}"/>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F9B54454-447C-40DE-AD45-9EEC1592E1E2}"/>
              </a:ext>
            </a:extLst>
          </p:cNvPr>
          <p:cNvSpPr>
            <a:spLocks noGrp="1"/>
          </p:cNvSpPr>
          <p:nvPr>
            <p:ph type="sldNum" sz="quarter" idx="12"/>
          </p:nvPr>
        </p:nvSpPr>
        <p:spPr/>
        <p:txBody>
          <a:bodyPr/>
          <a:lstStyle/>
          <a:p>
            <a:fld id="{0EDFC266-ED7D-4B62-8138-5339AF7A7261}" type="slidenum">
              <a:rPr lang="cs-CZ" smtClean="0"/>
              <a:t>‹#›</a:t>
            </a:fld>
            <a:endParaRPr lang="cs-CZ"/>
          </a:p>
        </p:txBody>
      </p:sp>
    </p:spTree>
    <p:extLst>
      <p:ext uri="{BB962C8B-B14F-4D97-AF65-F5344CB8AC3E}">
        <p14:creationId xmlns:p14="http://schemas.microsoft.com/office/powerpoint/2010/main" val="3128861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759E1E-47DE-46ED-AEB6-3CBBCC352D64}"/>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DE444311-7D20-4415-8C42-F7B287011C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5F320EB5-3241-4AAE-BE8D-C06FD6318523}"/>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BCBF9FDD-46C1-43D7-A649-1242F0FB53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63BFC95C-A4AA-42BC-80E3-14DA37881309}"/>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A5E6169E-2921-46B9-A2FB-78A1F85C64E2}"/>
              </a:ext>
            </a:extLst>
          </p:cNvPr>
          <p:cNvSpPr>
            <a:spLocks noGrp="1"/>
          </p:cNvSpPr>
          <p:nvPr>
            <p:ph type="dt" sz="half" idx="10"/>
          </p:nvPr>
        </p:nvSpPr>
        <p:spPr/>
        <p:txBody>
          <a:bodyPr/>
          <a:lstStyle/>
          <a:p>
            <a:fld id="{CD232670-C3BD-4F61-A930-149523C70DAA}" type="datetimeFigureOut">
              <a:rPr lang="cs-CZ" smtClean="0"/>
              <a:t>17.04.2020</a:t>
            </a:fld>
            <a:endParaRPr lang="cs-CZ"/>
          </a:p>
        </p:txBody>
      </p:sp>
      <p:sp>
        <p:nvSpPr>
          <p:cNvPr id="8" name="Zástupný symbol pro zápatí 7">
            <a:extLst>
              <a:ext uri="{FF2B5EF4-FFF2-40B4-BE49-F238E27FC236}">
                <a16:creationId xmlns:a16="http://schemas.microsoft.com/office/drawing/2014/main" id="{7EEDCC66-2A0C-4D2A-9850-3EA08FFE9899}"/>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D4149CC4-85BA-446A-BE0D-C3595A4AA905}"/>
              </a:ext>
            </a:extLst>
          </p:cNvPr>
          <p:cNvSpPr>
            <a:spLocks noGrp="1"/>
          </p:cNvSpPr>
          <p:nvPr>
            <p:ph type="sldNum" sz="quarter" idx="12"/>
          </p:nvPr>
        </p:nvSpPr>
        <p:spPr/>
        <p:txBody>
          <a:bodyPr/>
          <a:lstStyle/>
          <a:p>
            <a:fld id="{0EDFC266-ED7D-4B62-8138-5339AF7A7261}" type="slidenum">
              <a:rPr lang="cs-CZ" smtClean="0"/>
              <a:t>‹#›</a:t>
            </a:fld>
            <a:endParaRPr lang="cs-CZ"/>
          </a:p>
        </p:txBody>
      </p:sp>
    </p:spTree>
    <p:extLst>
      <p:ext uri="{BB962C8B-B14F-4D97-AF65-F5344CB8AC3E}">
        <p14:creationId xmlns:p14="http://schemas.microsoft.com/office/powerpoint/2010/main" val="554300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9A196F-F47A-4E77-A56F-D86D5376607A}"/>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18D4C8E4-52D8-431A-B843-C251A2F30532}"/>
              </a:ext>
            </a:extLst>
          </p:cNvPr>
          <p:cNvSpPr>
            <a:spLocks noGrp="1"/>
          </p:cNvSpPr>
          <p:nvPr>
            <p:ph type="dt" sz="half" idx="10"/>
          </p:nvPr>
        </p:nvSpPr>
        <p:spPr/>
        <p:txBody>
          <a:bodyPr/>
          <a:lstStyle/>
          <a:p>
            <a:fld id="{CD232670-C3BD-4F61-A930-149523C70DAA}" type="datetimeFigureOut">
              <a:rPr lang="cs-CZ" smtClean="0"/>
              <a:t>17.04.2020</a:t>
            </a:fld>
            <a:endParaRPr lang="cs-CZ"/>
          </a:p>
        </p:txBody>
      </p:sp>
      <p:sp>
        <p:nvSpPr>
          <p:cNvPr id="4" name="Zástupný symbol pro zápatí 3">
            <a:extLst>
              <a:ext uri="{FF2B5EF4-FFF2-40B4-BE49-F238E27FC236}">
                <a16:creationId xmlns:a16="http://schemas.microsoft.com/office/drawing/2014/main" id="{35F12BAA-02F5-4717-9CC0-DBE4A24B0344}"/>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920CF46A-154F-4327-ABB9-678231CBCD36}"/>
              </a:ext>
            </a:extLst>
          </p:cNvPr>
          <p:cNvSpPr>
            <a:spLocks noGrp="1"/>
          </p:cNvSpPr>
          <p:nvPr>
            <p:ph type="sldNum" sz="quarter" idx="12"/>
          </p:nvPr>
        </p:nvSpPr>
        <p:spPr/>
        <p:txBody>
          <a:bodyPr/>
          <a:lstStyle/>
          <a:p>
            <a:fld id="{0EDFC266-ED7D-4B62-8138-5339AF7A7261}" type="slidenum">
              <a:rPr lang="cs-CZ" smtClean="0"/>
              <a:t>‹#›</a:t>
            </a:fld>
            <a:endParaRPr lang="cs-CZ"/>
          </a:p>
        </p:txBody>
      </p:sp>
    </p:spTree>
    <p:extLst>
      <p:ext uri="{BB962C8B-B14F-4D97-AF65-F5344CB8AC3E}">
        <p14:creationId xmlns:p14="http://schemas.microsoft.com/office/powerpoint/2010/main" val="733642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EBA29919-53C7-476A-BD8B-4534153567CA}"/>
              </a:ext>
            </a:extLst>
          </p:cNvPr>
          <p:cNvSpPr>
            <a:spLocks noGrp="1"/>
          </p:cNvSpPr>
          <p:nvPr>
            <p:ph type="dt" sz="half" idx="10"/>
          </p:nvPr>
        </p:nvSpPr>
        <p:spPr/>
        <p:txBody>
          <a:bodyPr/>
          <a:lstStyle/>
          <a:p>
            <a:fld id="{CD232670-C3BD-4F61-A930-149523C70DAA}" type="datetimeFigureOut">
              <a:rPr lang="cs-CZ" smtClean="0"/>
              <a:t>17.04.2020</a:t>
            </a:fld>
            <a:endParaRPr lang="cs-CZ"/>
          </a:p>
        </p:txBody>
      </p:sp>
      <p:sp>
        <p:nvSpPr>
          <p:cNvPr id="3" name="Zástupný symbol pro zápatí 2">
            <a:extLst>
              <a:ext uri="{FF2B5EF4-FFF2-40B4-BE49-F238E27FC236}">
                <a16:creationId xmlns:a16="http://schemas.microsoft.com/office/drawing/2014/main" id="{28A162BB-CF5F-43EA-89AA-CFDF42AE7B02}"/>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9C2A68AF-2BAC-4E64-B094-13806D9AB7EF}"/>
              </a:ext>
            </a:extLst>
          </p:cNvPr>
          <p:cNvSpPr>
            <a:spLocks noGrp="1"/>
          </p:cNvSpPr>
          <p:nvPr>
            <p:ph type="sldNum" sz="quarter" idx="12"/>
          </p:nvPr>
        </p:nvSpPr>
        <p:spPr/>
        <p:txBody>
          <a:bodyPr/>
          <a:lstStyle/>
          <a:p>
            <a:fld id="{0EDFC266-ED7D-4B62-8138-5339AF7A7261}" type="slidenum">
              <a:rPr lang="cs-CZ" smtClean="0"/>
              <a:t>‹#›</a:t>
            </a:fld>
            <a:endParaRPr lang="cs-CZ"/>
          </a:p>
        </p:txBody>
      </p:sp>
    </p:spTree>
    <p:extLst>
      <p:ext uri="{BB962C8B-B14F-4D97-AF65-F5344CB8AC3E}">
        <p14:creationId xmlns:p14="http://schemas.microsoft.com/office/powerpoint/2010/main" val="767554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6F38B6-9C90-458F-A32B-1B86BA3422CD}"/>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EA13498F-72FA-4D86-B9E2-3FE23264C0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DB74A55C-AFAC-477D-8431-DF61DB5503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0FF8A02D-05A6-45AF-9250-B66265BBB828}"/>
              </a:ext>
            </a:extLst>
          </p:cNvPr>
          <p:cNvSpPr>
            <a:spLocks noGrp="1"/>
          </p:cNvSpPr>
          <p:nvPr>
            <p:ph type="dt" sz="half" idx="10"/>
          </p:nvPr>
        </p:nvSpPr>
        <p:spPr/>
        <p:txBody>
          <a:bodyPr/>
          <a:lstStyle/>
          <a:p>
            <a:fld id="{CD232670-C3BD-4F61-A930-149523C70DAA}" type="datetimeFigureOut">
              <a:rPr lang="cs-CZ" smtClean="0"/>
              <a:t>17.04.2020</a:t>
            </a:fld>
            <a:endParaRPr lang="cs-CZ"/>
          </a:p>
        </p:txBody>
      </p:sp>
      <p:sp>
        <p:nvSpPr>
          <p:cNvPr id="6" name="Zástupný symbol pro zápatí 5">
            <a:extLst>
              <a:ext uri="{FF2B5EF4-FFF2-40B4-BE49-F238E27FC236}">
                <a16:creationId xmlns:a16="http://schemas.microsoft.com/office/drawing/2014/main" id="{91755E6C-9398-4230-9157-AFA9A9CF3E68}"/>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CF8AB42-0E3E-4BCF-B1BE-19CF8B44CA40}"/>
              </a:ext>
            </a:extLst>
          </p:cNvPr>
          <p:cNvSpPr>
            <a:spLocks noGrp="1"/>
          </p:cNvSpPr>
          <p:nvPr>
            <p:ph type="sldNum" sz="quarter" idx="12"/>
          </p:nvPr>
        </p:nvSpPr>
        <p:spPr/>
        <p:txBody>
          <a:bodyPr/>
          <a:lstStyle/>
          <a:p>
            <a:fld id="{0EDFC266-ED7D-4B62-8138-5339AF7A7261}" type="slidenum">
              <a:rPr lang="cs-CZ" smtClean="0"/>
              <a:t>‹#›</a:t>
            </a:fld>
            <a:endParaRPr lang="cs-CZ"/>
          </a:p>
        </p:txBody>
      </p:sp>
    </p:spTree>
    <p:extLst>
      <p:ext uri="{BB962C8B-B14F-4D97-AF65-F5344CB8AC3E}">
        <p14:creationId xmlns:p14="http://schemas.microsoft.com/office/powerpoint/2010/main" val="51332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0794CE-F6EA-4F0E-AA13-2260F03EB4D6}"/>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29A51006-C769-408A-83C1-42C88985A8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491CA68F-861A-47CD-B170-186DA6B0EB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2851D2D7-A8DB-48FC-8466-C9EFFC4FFACA}"/>
              </a:ext>
            </a:extLst>
          </p:cNvPr>
          <p:cNvSpPr>
            <a:spLocks noGrp="1"/>
          </p:cNvSpPr>
          <p:nvPr>
            <p:ph type="dt" sz="half" idx="10"/>
          </p:nvPr>
        </p:nvSpPr>
        <p:spPr/>
        <p:txBody>
          <a:bodyPr/>
          <a:lstStyle/>
          <a:p>
            <a:fld id="{CD232670-C3BD-4F61-A930-149523C70DAA}" type="datetimeFigureOut">
              <a:rPr lang="cs-CZ" smtClean="0"/>
              <a:t>17.04.2020</a:t>
            </a:fld>
            <a:endParaRPr lang="cs-CZ"/>
          </a:p>
        </p:txBody>
      </p:sp>
      <p:sp>
        <p:nvSpPr>
          <p:cNvPr id="6" name="Zástupný symbol pro zápatí 5">
            <a:extLst>
              <a:ext uri="{FF2B5EF4-FFF2-40B4-BE49-F238E27FC236}">
                <a16:creationId xmlns:a16="http://schemas.microsoft.com/office/drawing/2014/main" id="{2190FCA9-309E-40DA-AF16-F0E1E25641D5}"/>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5656D02F-0EE4-43C4-B953-BB82F02DC002}"/>
              </a:ext>
            </a:extLst>
          </p:cNvPr>
          <p:cNvSpPr>
            <a:spLocks noGrp="1"/>
          </p:cNvSpPr>
          <p:nvPr>
            <p:ph type="sldNum" sz="quarter" idx="12"/>
          </p:nvPr>
        </p:nvSpPr>
        <p:spPr/>
        <p:txBody>
          <a:bodyPr/>
          <a:lstStyle/>
          <a:p>
            <a:fld id="{0EDFC266-ED7D-4B62-8138-5339AF7A7261}" type="slidenum">
              <a:rPr lang="cs-CZ" smtClean="0"/>
              <a:t>‹#›</a:t>
            </a:fld>
            <a:endParaRPr lang="cs-CZ"/>
          </a:p>
        </p:txBody>
      </p:sp>
    </p:spTree>
    <p:extLst>
      <p:ext uri="{BB962C8B-B14F-4D97-AF65-F5344CB8AC3E}">
        <p14:creationId xmlns:p14="http://schemas.microsoft.com/office/powerpoint/2010/main" val="347667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6000"/>
            <a:lum/>
          </a:blip>
          <a:srcRect/>
          <a:stretch>
            <a:fillRect/>
          </a:stretch>
        </a:blipFill>
        <a:effectLst/>
      </p:bgPr>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13D21705-98C2-4F2E-BC22-3EF9EFCF61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3E1C4C17-3FD1-4046-AA11-6E6A804BB6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EAD7E24-8CF7-405E-B135-94F7596263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232670-C3BD-4F61-A930-149523C70DAA}" type="datetimeFigureOut">
              <a:rPr lang="cs-CZ" smtClean="0"/>
              <a:t>17.04.2020</a:t>
            </a:fld>
            <a:endParaRPr lang="cs-CZ"/>
          </a:p>
        </p:txBody>
      </p:sp>
      <p:sp>
        <p:nvSpPr>
          <p:cNvPr id="5" name="Zástupný symbol pro zápatí 4">
            <a:extLst>
              <a:ext uri="{FF2B5EF4-FFF2-40B4-BE49-F238E27FC236}">
                <a16:creationId xmlns:a16="http://schemas.microsoft.com/office/drawing/2014/main" id="{F7FFA392-8B36-45D7-8FB3-020E246108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BACFCAEF-0175-4E1E-B279-CE02EA0ED2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DFC266-ED7D-4B62-8138-5339AF7A7261}" type="slidenum">
              <a:rPr lang="cs-CZ" smtClean="0"/>
              <a:t>‹#›</a:t>
            </a:fld>
            <a:endParaRPr lang="cs-CZ"/>
          </a:p>
        </p:txBody>
      </p:sp>
    </p:spTree>
    <p:extLst>
      <p:ext uri="{BB962C8B-B14F-4D97-AF65-F5344CB8AC3E}">
        <p14:creationId xmlns:p14="http://schemas.microsoft.com/office/powerpoint/2010/main" val="21820913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67632@mail.muni.cz"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outdooreducationaustralia.org.au/education/curriculum-guidelines/"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education.gov.scot/Documents/cfe-through-outdoor-learning.pdf"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naer.edu.tw/ezfiles/0/1000/img/67/Denmark.pdf"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geograficke-rozhledy.cz/archiv/stahnout-material/304"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munispace.muni.cz/library/catalog/book/1238"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doi.org/10.5817/CZ.MUNI.M210-9522-2019" TargetMode="External"/><Relationship Id="rId3" Type="http://schemas.openxmlformats.org/officeDocument/2006/relationships/hyperlink" Target="https://is.muni.cz/do/rect/el/estud/pedf/js18/nametovnik/web/pages/uvod.html" TargetMode="External"/><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s://munispace.muni.cz/library/catalog/book/871" TargetMode="Externa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geograficke-rozhledy.cz/archiv/clanek/376/pdf"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hyperlink" Target="https://ucimesevenku.cz/tajemstvi-skoly-za-skolou/"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academia.edu/12137717/N%C3%A1m%C4%9Bty_pro_geografick%C3%A9_a_environment%C3%A1ln%C3%AD_vzd%C4%9Bl%C3%A1v%C3%A1n%C3%AD_V%C3%BDuka_v_krajin%C4%9B" TargetMode="Externa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hyperlink" Target="https://kindlingplayandtraining.co.uk/learn-outdoors/"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karolinum.cz/data/clanek/7441/OS_13_2_0095.pdf"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795D58-EA84-4F3A-A399-9FA92F2F6FC3}"/>
              </a:ext>
            </a:extLst>
          </p:cNvPr>
          <p:cNvSpPr>
            <a:spLocks noGrp="1"/>
          </p:cNvSpPr>
          <p:nvPr>
            <p:ph type="ctrTitle"/>
          </p:nvPr>
        </p:nvSpPr>
        <p:spPr>
          <a:xfrm>
            <a:off x="466531" y="1122363"/>
            <a:ext cx="11364685" cy="2387600"/>
          </a:xfrm>
        </p:spPr>
        <p:txBody>
          <a:bodyPr>
            <a:normAutofit/>
          </a:bodyPr>
          <a:lstStyle/>
          <a:p>
            <a:r>
              <a:rPr lang="cs-CZ" sz="5400" b="1" dirty="0"/>
              <a:t>Terénní výuka v geografickém vzdělávání</a:t>
            </a:r>
            <a:endParaRPr lang="cs-CZ" sz="2400" b="1" dirty="0"/>
          </a:p>
        </p:txBody>
      </p:sp>
      <p:sp>
        <p:nvSpPr>
          <p:cNvPr id="3" name="Podnadpis 2">
            <a:extLst>
              <a:ext uri="{FF2B5EF4-FFF2-40B4-BE49-F238E27FC236}">
                <a16:creationId xmlns:a16="http://schemas.microsoft.com/office/drawing/2014/main" id="{89B78B99-08CB-4A79-AB77-FC79557C388A}"/>
              </a:ext>
            </a:extLst>
          </p:cNvPr>
          <p:cNvSpPr>
            <a:spLocks noGrp="1"/>
          </p:cNvSpPr>
          <p:nvPr>
            <p:ph type="subTitle" idx="1"/>
          </p:nvPr>
        </p:nvSpPr>
        <p:spPr>
          <a:xfrm>
            <a:off x="1524000" y="4907756"/>
            <a:ext cx="9144000" cy="1655762"/>
          </a:xfrm>
        </p:spPr>
        <p:txBody>
          <a:bodyPr>
            <a:normAutofit fontScale="92500" lnSpcReduction="10000"/>
          </a:bodyPr>
          <a:lstStyle/>
          <a:p>
            <a:r>
              <a:rPr lang="cs-CZ" dirty="0"/>
              <a:t>Pozn. toto není klasická prezentace, píšu to asi tak, jak bych to říkala </a:t>
            </a:r>
            <a:r>
              <a:rPr lang="cs-CZ" dirty="0">
                <a:sym typeface="Wingdings" panose="05000000000000000000" pitchFamily="2" charset="2"/>
              </a:rPr>
              <a:t></a:t>
            </a:r>
          </a:p>
          <a:p>
            <a:r>
              <a:rPr lang="cs-CZ" dirty="0">
                <a:sym typeface="Wingdings" panose="05000000000000000000" pitchFamily="2" charset="2"/>
              </a:rPr>
              <a:t>Kdyby vás něco zajímalo víc, ozvěte se.</a:t>
            </a:r>
          </a:p>
          <a:p>
            <a:endParaRPr lang="cs-CZ" dirty="0">
              <a:sym typeface="Wingdings" panose="05000000000000000000" pitchFamily="2" charset="2"/>
            </a:endParaRPr>
          </a:p>
          <a:p>
            <a:r>
              <a:rPr lang="cs-CZ" dirty="0"/>
              <a:t>Hana Svobodová (</a:t>
            </a:r>
            <a:r>
              <a:rPr lang="cs-CZ" dirty="0">
                <a:hlinkClick r:id="rId3"/>
              </a:rPr>
              <a:t>67632@mail.muni.cz</a:t>
            </a:r>
            <a:r>
              <a:rPr lang="cs-CZ" dirty="0"/>
              <a:t>), kritizoval a doplnil Eduard Hofmann</a:t>
            </a:r>
          </a:p>
          <a:p>
            <a:endParaRPr lang="cs-CZ" dirty="0"/>
          </a:p>
        </p:txBody>
      </p:sp>
    </p:spTree>
    <p:extLst>
      <p:ext uri="{BB962C8B-B14F-4D97-AF65-F5344CB8AC3E}">
        <p14:creationId xmlns:p14="http://schemas.microsoft.com/office/powerpoint/2010/main" val="2069707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5E08D4-C08F-45B2-82E9-6EA0B87BCA69}"/>
              </a:ext>
            </a:extLst>
          </p:cNvPr>
          <p:cNvSpPr>
            <a:spLocks noGrp="1"/>
          </p:cNvSpPr>
          <p:nvPr>
            <p:ph type="title"/>
          </p:nvPr>
        </p:nvSpPr>
        <p:spPr/>
        <p:txBody>
          <a:bodyPr/>
          <a:lstStyle/>
          <a:p>
            <a:r>
              <a:rPr lang="cs-CZ" b="1" dirty="0"/>
              <a:t>Reakce na potřebu rozvoje terénní výuky</a:t>
            </a:r>
          </a:p>
        </p:txBody>
      </p:sp>
      <p:sp>
        <p:nvSpPr>
          <p:cNvPr id="3" name="Zástupný obsah 2">
            <a:extLst>
              <a:ext uri="{FF2B5EF4-FFF2-40B4-BE49-F238E27FC236}">
                <a16:creationId xmlns:a16="http://schemas.microsoft.com/office/drawing/2014/main" id="{5B672497-62EE-421A-9B2C-23D0DE38A027}"/>
              </a:ext>
            </a:extLst>
          </p:cNvPr>
          <p:cNvSpPr>
            <a:spLocks noGrp="1"/>
          </p:cNvSpPr>
          <p:nvPr>
            <p:ph idx="1"/>
          </p:nvPr>
        </p:nvSpPr>
        <p:spPr/>
        <p:txBody>
          <a:bodyPr/>
          <a:lstStyle/>
          <a:p>
            <a:r>
              <a:rPr lang="cs-CZ" dirty="0"/>
              <a:t>V některých státech světa dokonce mají samostatné kurikulum pro terénní výuku</a:t>
            </a:r>
          </a:p>
          <a:p>
            <a:pPr lvl="1"/>
            <a:r>
              <a:rPr lang="cs-CZ" dirty="0"/>
              <a:t>Austrálie: </a:t>
            </a:r>
            <a:r>
              <a:rPr lang="cs-CZ" dirty="0">
                <a:hlinkClick r:id="rId2"/>
              </a:rPr>
              <a:t>https://outdooreducationaustralia.org.au/education/curriculum-guidelines/</a:t>
            </a:r>
            <a:endParaRPr lang="cs-CZ" dirty="0"/>
          </a:p>
        </p:txBody>
      </p:sp>
      <p:pic>
        <p:nvPicPr>
          <p:cNvPr id="8" name="Obrázek 7">
            <a:extLst>
              <a:ext uri="{FF2B5EF4-FFF2-40B4-BE49-F238E27FC236}">
                <a16:creationId xmlns:a16="http://schemas.microsoft.com/office/drawing/2014/main" id="{017AAAFB-FF9D-48B8-BCAC-11AC1D86FA1F}"/>
              </a:ext>
            </a:extLst>
          </p:cNvPr>
          <p:cNvPicPr>
            <a:picLocks noChangeAspect="1"/>
          </p:cNvPicPr>
          <p:nvPr/>
        </p:nvPicPr>
        <p:blipFill>
          <a:blip r:embed="rId3"/>
          <a:stretch>
            <a:fillRect/>
          </a:stretch>
        </p:blipFill>
        <p:spPr>
          <a:xfrm>
            <a:off x="3167321" y="3165189"/>
            <a:ext cx="5857357" cy="3692811"/>
          </a:xfrm>
          <a:prstGeom prst="rect">
            <a:avLst/>
          </a:prstGeom>
        </p:spPr>
      </p:pic>
      <p:pic>
        <p:nvPicPr>
          <p:cNvPr id="9" name="Obrázek 8">
            <a:extLst>
              <a:ext uri="{FF2B5EF4-FFF2-40B4-BE49-F238E27FC236}">
                <a16:creationId xmlns:a16="http://schemas.microsoft.com/office/drawing/2014/main" id="{6CDAEA8A-725F-4D5B-A4A9-BB10803131AC}"/>
              </a:ext>
            </a:extLst>
          </p:cNvPr>
          <p:cNvPicPr>
            <a:picLocks noChangeAspect="1"/>
          </p:cNvPicPr>
          <p:nvPr/>
        </p:nvPicPr>
        <p:blipFill>
          <a:blip r:embed="rId4"/>
          <a:stretch>
            <a:fillRect/>
          </a:stretch>
        </p:blipFill>
        <p:spPr>
          <a:xfrm>
            <a:off x="9343432" y="3702263"/>
            <a:ext cx="2649785" cy="2609637"/>
          </a:xfrm>
          <a:prstGeom prst="rect">
            <a:avLst/>
          </a:prstGeom>
        </p:spPr>
      </p:pic>
    </p:spTree>
    <p:extLst>
      <p:ext uri="{BB962C8B-B14F-4D97-AF65-F5344CB8AC3E}">
        <p14:creationId xmlns:p14="http://schemas.microsoft.com/office/powerpoint/2010/main" val="3296487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5E08D4-C08F-45B2-82E9-6EA0B87BCA69}"/>
              </a:ext>
            </a:extLst>
          </p:cNvPr>
          <p:cNvSpPr>
            <a:spLocks noGrp="1"/>
          </p:cNvSpPr>
          <p:nvPr>
            <p:ph type="title"/>
          </p:nvPr>
        </p:nvSpPr>
        <p:spPr/>
        <p:txBody>
          <a:bodyPr/>
          <a:lstStyle/>
          <a:p>
            <a:r>
              <a:rPr lang="cs-CZ" b="1" dirty="0"/>
              <a:t>Reakce na potřebu rozvoje terénní výuky</a:t>
            </a:r>
          </a:p>
        </p:txBody>
      </p:sp>
      <p:sp>
        <p:nvSpPr>
          <p:cNvPr id="3" name="Zástupný obsah 2">
            <a:extLst>
              <a:ext uri="{FF2B5EF4-FFF2-40B4-BE49-F238E27FC236}">
                <a16:creationId xmlns:a16="http://schemas.microsoft.com/office/drawing/2014/main" id="{5B672497-62EE-421A-9B2C-23D0DE38A027}"/>
              </a:ext>
            </a:extLst>
          </p:cNvPr>
          <p:cNvSpPr>
            <a:spLocks noGrp="1"/>
          </p:cNvSpPr>
          <p:nvPr>
            <p:ph idx="1"/>
          </p:nvPr>
        </p:nvSpPr>
        <p:spPr/>
        <p:txBody>
          <a:bodyPr/>
          <a:lstStyle/>
          <a:p>
            <a:pPr lvl="1"/>
            <a:r>
              <a:rPr lang="cs-CZ" dirty="0"/>
              <a:t>Skotsko: </a:t>
            </a:r>
            <a:r>
              <a:rPr lang="cs-CZ" dirty="0">
                <a:hlinkClick r:id="rId2"/>
              </a:rPr>
              <a:t>https://education.gov.scot/Documents/cfe-through-outdoor-learning.pdf</a:t>
            </a:r>
            <a:endParaRPr lang="cs-CZ" dirty="0"/>
          </a:p>
        </p:txBody>
      </p:sp>
      <p:pic>
        <p:nvPicPr>
          <p:cNvPr id="4" name="Obrázek 3">
            <a:extLst>
              <a:ext uri="{FF2B5EF4-FFF2-40B4-BE49-F238E27FC236}">
                <a16:creationId xmlns:a16="http://schemas.microsoft.com/office/drawing/2014/main" id="{34D260B3-F87C-457C-A351-A8E8CC49E332}"/>
              </a:ext>
            </a:extLst>
          </p:cNvPr>
          <p:cNvPicPr>
            <a:picLocks noChangeAspect="1"/>
          </p:cNvPicPr>
          <p:nvPr/>
        </p:nvPicPr>
        <p:blipFill rotWithShape="1">
          <a:blip r:embed="rId3"/>
          <a:srcRect l="15468" t="22995" r="6929"/>
          <a:stretch/>
        </p:blipFill>
        <p:spPr>
          <a:xfrm>
            <a:off x="3484447" y="2522997"/>
            <a:ext cx="6296799" cy="4060313"/>
          </a:xfrm>
          <a:prstGeom prst="rect">
            <a:avLst/>
          </a:prstGeom>
        </p:spPr>
      </p:pic>
    </p:spTree>
    <p:extLst>
      <p:ext uri="{BB962C8B-B14F-4D97-AF65-F5344CB8AC3E}">
        <p14:creationId xmlns:p14="http://schemas.microsoft.com/office/powerpoint/2010/main" val="3567915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5E08D4-C08F-45B2-82E9-6EA0B87BCA69}"/>
              </a:ext>
            </a:extLst>
          </p:cNvPr>
          <p:cNvSpPr>
            <a:spLocks noGrp="1"/>
          </p:cNvSpPr>
          <p:nvPr>
            <p:ph type="title"/>
          </p:nvPr>
        </p:nvSpPr>
        <p:spPr/>
        <p:txBody>
          <a:bodyPr/>
          <a:lstStyle/>
          <a:p>
            <a:r>
              <a:rPr lang="cs-CZ" b="1" dirty="0"/>
              <a:t>Reakce na potřebu rozvoje terénní výuky</a:t>
            </a:r>
          </a:p>
        </p:txBody>
      </p:sp>
      <p:sp>
        <p:nvSpPr>
          <p:cNvPr id="3" name="Zástupný obsah 2">
            <a:extLst>
              <a:ext uri="{FF2B5EF4-FFF2-40B4-BE49-F238E27FC236}">
                <a16:creationId xmlns:a16="http://schemas.microsoft.com/office/drawing/2014/main" id="{5B672497-62EE-421A-9B2C-23D0DE38A027}"/>
              </a:ext>
            </a:extLst>
          </p:cNvPr>
          <p:cNvSpPr>
            <a:spLocks noGrp="1"/>
          </p:cNvSpPr>
          <p:nvPr>
            <p:ph idx="1"/>
          </p:nvPr>
        </p:nvSpPr>
        <p:spPr>
          <a:xfrm>
            <a:off x="838200" y="1825624"/>
            <a:ext cx="5938520" cy="4855094"/>
          </a:xfrm>
        </p:spPr>
        <p:txBody>
          <a:bodyPr>
            <a:normAutofit fontScale="92500" lnSpcReduction="20000"/>
          </a:bodyPr>
          <a:lstStyle/>
          <a:p>
            <a:pPr lvl="1"/>
            <a:r>
              <a:rPr lang="cs-CZ" dirty="0"/>
              <a:t>Dánsko: </a:t>
            </a:r>
            <a:r>
              <a:rPr lang="cs-CZ" dirty="0">
                <a:hlinkClick r:id="rId2"/>
              </a:rPr>
              <a:t>https://www.naer.edu.tw/ezfiles/0/1000/img/67/Denmark.pdf</a:t>
            </a:r>
            <a:endParaRPr lang="cs-CZ" dirty="0"/>
          </a:p>
          <a:p>
            <a:pPr lvl="1"/>
            <a:r>
              <a:rPr lang="cs-CZ" dirty="0"/>
              <a:t>Zahraniční trendy sledujeme a inspirujeme se jimi do výuky i do výzkumu</a:t>
            </a:r>
          </a:p>
          <a:p>
            <a:pPr lvl="1"/>
            <a:endParaRPr lang="cs-CZ" dirty="0"/>
          </a:p>
          <a:p>
            <a:pPr lvl="1"/>
            <a:r>
              <a:rPr lang="cs-CZ" dirty="0"/>
              <a:t>Hlavní předností zahraničních materiálů je, že se „umí prodat“ (vizuálně a vykřičet o sobě informace do světa), na což v Česku nikdo nemá kapacitu a pak to vypadá, že my nic nemáme a nic neděláme</a:t>
            </a:r>
          </a:p>
          <a:p>
            <a:pPr lvl="1"/>
            <a:r>
              <a:rPr lang="cs-CZ" dirty="0"/>
              <a:t>K samostatnému oficiálnímu kurikulu terénní výuky máme daleko, ale v řadě výstupů jsme dál než v zahraničí </a:t>
            </a:r>
            <a:r>
              <a:rPr lang="cs-CZ" i="1" dirty="0"/>
              <a:t>(např. více tlačíme terénní výuku přímo do škol, v zahraničí to dělají spíše přes externí subjekty, pak jim to nesedí do kurikula, ale oni o tom umí hezky anglicky psát, to nám jde hůř )</a:t>
            </a:r>
          </a:p>
        </p:txBody>
      </p:sp>
      <p:pic>
        <p:nvPicPr>
          <p:cNvPr id="5" name="Obrázek 4">
            <a:extLst>
              <a:ext uri="{FF2B5EF4-FFF2-40B4-BE49-F238E27FC236}">
                <a16:creationId xmlns:a16="http://schemas.microsoft.com/office/drawing/2014/main" id="{859F5AD6-C6C9-4396-A679-1A7C536560D6}"/>
              </a:ext>
            </a:extLst>
          </p:cNvPr>
          <p:cNvPicPr>
            <a:picLocks noChangeAspect="1"/>
          </p:cNvPicPr>
          <p:nvPr/>
        </p:nvPicPr>
        <p:blipFill>
          <a:blip r:embed="rId3"/>
          <a:stretch>
            <a:fillRect/>
          </a:stretch>
        </p:blipFill>
        <p:spPr>
          <a:xfrm>
            <a:off x="7154416" y="2207948"/>
            <a:ext cx="4661664" cy="3586691"/>
          </a:xfrm>
          <a:prstGeom prst="rect">
            <a:avLst/>
          </a:prstGeom>
        </p:spPr>
      </p:pic>
    </p:spTree>
    <p:extLst>
      <p:ext uri="{BB962C8B-B14F-4D97-AF65-F5344CB8AC3E}">
        <p14:creationId xmlns:p14="http://schemas.microsoft.com/office/powerpoint/2010/main" val="3264649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384ED43-D7B4-492E-B3E6-EDD03F5ED1A8}"/>
              </a:ext>
            </a:extLst>
          </p:cNvPr>
          <p:cNvSpPr>
            <a:spLocks noGrp="1"/>
          </p:cNvSpPr>
          <p:nvPr>
            <p:ph type="title"/>
          </p:nvPr>
        </p:nvSpPr>
        <p:spPr/>
        <p:txBody>
          <a:bodyPr/>
          <a:lstStyle/>
          <a:p>
            <a:r>
              <a:rPr lang="cs-CZ" b="1" dirty="0"/>
              <a:t>Příprava na terénní výuku na KGE</a:t>
            </a:r>
          </a:p>
        </p:txBody>
      </p:sp>
      <p:graphicFrame>
        <p:nvGraphicFramePr>
          <p:cNvPr id="10" name="Zástupný obsah 9">
            <a:extLst>
              <a:ext uri="{FF2B5EF4-FFF2-40B4-BE49-F238E27FC236}">
                <a16:creationId xmlns:a16="http://schemas.microsoft.com/office/drawing/2014/main" id="{4B2F9905-DA63-4FCD-BE20-9C22610C86EB}"/>
              </a:ext>
            </a:extLst>
          </p:cNvPr>
          <p:cNvGraphicFramePr>
            <a:graphicFrameLocks noGrp="1"/>
          </p:cNvGraphicFramePr>
          <p:nvPr>
            <p:ph idx="1"/>
            <p:extLst>
              <p:ext uri="{D42A27DB-BD31-4B8C-83A1-F6EECF244321}">
                <p14:modId xmlns:p14="http://schemas.microsoft.com/office/powerpoint/2010/main" val="2846044484"/>
              </p:ext>
            </p:extLst>
          </p:nvPr>
        </p:nvGraphicFramePr>
        <p:xfrm>
          <a:off x="523567" y="4020820"/>
          <a:ext cx="10515600" cy="2626360"/>
        </p:xfrm>
        <a:graphic>
          <a:graphicData uri="http://schemas.openxmlformats.org/drawingml/2006/table">
            <a:tbl>
              <a:tblPr firstRow="1" firstCol="1" bandRow="1" bandCol="1">
                <a:tableStyleId>{93296810-A885-4BE3-A3E7-6D5BEEA58F35}</a:tableStyleId>
              </a:tblPr>
              <a:tblGrid>
                <a:gridCol w="2870759">
                  <a:extLst>
                    <a:ext uri="{9D8B030D-6E8A-4147-A177-3AD203B41FA5}">
                      <a16:colId xmlns:a16="http://schemas.microsoft.com/office/drawing/2014/main" val="187442986"/>
                    </a:ext>
                  </a:extLst>
                </a:gridCol>
                <a:gridCol w="7644841">
                  <a:extLst>
                    <a:ext uri="{9D8B030D-6E8A-4147-A177-3AD203B41FA5}">
                      <a16:colId xmlns:a16="http://schemas.microsoft.com/office/drawing/2014/main" val="2112879577"/>
                    </a:ext>
                  </a:extLst>
                </a:gridCol>
              </a:tblGrid>
              <a:tr h="0">
                <a:tc gridSpan="2">
                  <a:txBody>
                    <a:bodyPr/>
                    <a:lstStyle/>
                    <a:p>
                      <a:pPr>
                        <a:lnSpc>
                          <a:spcPct val="115000"/>
                        </a:lnSpc>
                        <a:spcAft>
                          <a:spcPts val="0"/>
                        </a:spcAft>
                      </a:pPr>
                      <a:r>
                        <a:rPr lang="cs-CZ" sz="2000" dirty="0">
                          <a:effectLst/>
                        </a:rPr>
                        <a:t>Bakalářský studijní program</a:t>
                      </a:r>
                      <a:endParaRPr lang="cs-CZ"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cs-CZ"/>
                    </a:p>
                  </a:txBody>
                  <a:tcPr/>
                </a:tc>
                <a:extLst>
                  <a:ext uri="{0D108BD9-81ED-4DB2-BD59-A6C34878D82A}">
                    <a16:rowId xmlns:a16="http://schemas.microsoft.com/office/drawing/2014/main" val="2317329037"/>
                  </a:ext>
                </a:extLst>
              </a:tr>
              <a:tr h="0">
                <a:tc>
                  <a:txBody>
                    <a:bodyPr/>
                    <a:lstStyle/>
                    <a:p>
                      <a:pPr>
                        <a:lnSpc>
                          <a:spcPct val="115000"/>
                        </a:lnSpc>
                        <a:spcAft>
                          <a:spcPts val="0"/>
                        </a:spcAft>
                      </a:pPr>
                      <a:r>
                        <a:rPr lang="cs-CZ" sz="2000">
                          <a:effectLst/>
                        </a:rPr>
                        <a:t>1. ročník / 2. semestr</a:t>
                      </a:r>
                      <a:endParaRPr lang="cs-CZ"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cs-CZ" sz="2000">
                          <a:effectLst/>
                        </a:rPr>
                        <a:t>Ze0109 Terénní cvičení z kartografie </a:t>
                      </a:r>
                      <a:endParaRPr lang="cs-CZ"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54037530"/>
                  </a:ext>
                </a:extLst>
              </a:tr>
              <a:tr h="0">
                <a:tc>
                  <a:txBody>
                    <a:bodyPr/>
                    <a:lstStyle/>
                    <a:p>
                      <a:pPr>
                        <a:lnSpc>
                          <a:spcPct val="115000"/>
                        </a:lnSpc>
                        <a:spcAft>
                          <a:spcPts val="0"/>
                        </a:spcAft>
                      </a:pPr>
                      <a:r>
                        <a:rPr lang="cs-CZ" sz="2000">
                          <a:effectLst/>
                        </a:rPr>
                        <a:t>2. ročník / 3. semestr</a:t>
                      </a:r>
                      <a:endParaRPr lang="cs-CZ"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cs-CZ" sz="2000" dirty="0">
                          <a:effectLst/>
                        </a:rPr>
                        <a:t>Ze0119 Terénní cvičení z fyzické geografie</a:t>
                      </a:r>
                      <a:endParaRPr lang="cs-CZ"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19202048"/>
                  </a:ext>
                </a:extLst>
              </a:tr>
              <a:tr h="0">
                <a:tc>
                  <a:txBody>
                    <a:bodyPr/>
                    <a:lstStyle/>
                    <a:p>
                      <a:pPr>
                        <a:lnSpc>
                          <a:spcPct val="115000"/>
                        </a:lnSpc>
                        <a:spcAft>
                          <a:spcPts val="0"/>
                        </a:spcAft>
                      </a:pPr>
                      <a:r>
                        <a:rPr lang="cs-CZ" sz="2000">
                          <a:effectLst/>
                        </a:rPr>
                        <a:t>2. ročník / 4. semestr</a:t>
                      </a:r>
                      <a:endParaRPr lang="cs-CZ"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cs-CZ" sz="2000">
                          <a:effectLst/>
                        </a:rPr>
                        <a:t>Ze0118 Terénní cvičení ze socioekonomické geografie</a:t>
                      </a:r>
                      <a:endParaRPr lang="cs-CZ"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52999877"/>
                  </a:ext>
                </a:extLst>
              </a:tr>
              <a:tr h="0">
                <a:tc>
                  <a:txBody>
                    <a:bodyPr/>
                    <a:lstStyle/>
                    <a:p>
                      <a:pPr>
                        <a:lnSpc>
                          <a:spcPct val="115000"/>
                        </a:lnSpc>
                        <a:spcAft>
                          <a:spcPts val="0"/>
                        </a:spcAft>
                      </a:pPr>
                      <a:r>
                        <a:rPr lang="cs-CZ" sz="2000">
                          <a:effectLst/>
                        </a:rPr>
                        <a:t>3. ročník / 5. semestr</a:t>
                      </a:r>
                      <a:endParaRPr lang="cs-CZ"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cs-CZ" sz="2000" dirty="0">
                          <a:effectLst/>
                        </a:rPr>
                        <a:t>Ze0123 Zahraniční terénní praxe Evropa</a:t>
                      </a:r>
                      <a:endParaRPr lang="cs-CZ"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92609023"/>
                  </a:ext>
                </a:extLst>
              </a:tr>
              <a:tr h="0">
                <a:tc gridSpan="2">
                  <a:txBody>
                    <a:bodyPr/>
                    <a:lstStyle/>
                    <a:p>
                      <a:pPr>
                        <a:lnSpc>
                          <a:spcPct val="115000"/>
                        </a:lnSpc>
                        <a:spcAft>
                          <a:spcPts val="0"/>
                        </a:spcAft>
                      </a:pPr>
                      <a:r>
                        <a:rPr lang="cs-CZ" sz="2000" dirty="0">
                          <a:effectLst/>
                        </a:rPr>
                        <a:t>Navazující magisterský studijní program</a:t>
                      </a:r>
                      <a:endParaRPr lang="cs-CZ"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cs-CZ"/>
                    </a:p>
                  </a:txBody>
                  <a:tcPr/>
                </a:tc>
                <a:extLst>
                  <a:ext uri="{0D108BD9-81ED-4DB2-BD59-A6C34878D82A}">
                    <a16:rowId xmlns:a16="http://schemas.microsoft.com/office/drawing/2014/main" val="1643236498"/>
                  </a:ext>
                </a:extLst>
              </a:tr>
              <a:tr h="0">
                <a:tc>
                  <a:txBody>
                    <a:bodyPr/>
                    <a:lstStyle/>
                    <a:p>
                      <a:pPr>
                        <a:lnSpc>
                          <a:spcPct val="115000"/>
                        </a:lnSpc>
                        <a:spcAft>
                          <a:spcPts val="0"/>
                        </a:spcAft>
                      </a:pPr>
                      <a:r>
                        <a:rPr lang="cs-CZ" sz="2000">
                          <a:effectLst/>
                        </a:rPr>
                        <a:t>1. ročník / 1. semestr</a:t>
                      </a:r>
                      <a:endParaRPr lang="cs-CZ"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cs-CZ" sz="2000" dirty="0">
                          <a:effectLst/>
                        </a:rPr>
                        <a:t>Ze0154 Integrovaná terénní výuka – Jedovnice</a:t>
                      </a:r>
                      <a:endParaRPr lang="cs-CZ"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46370390"/>
                  </a:ext>
                </a:extLst>
              </a:tr>
              <a:tr h="0">
                <a:tc>
                  <a:txBody>
                    <a:bodyPr/>
                    <a:lstStyle/>
                    <a:p>
                      <a:pPr>
                        <a:lnSpc>
                          <a:spcPct val="115000"/>
                        </a:lnSpc>
                        <a:spcAft>
                          <a:spcPts val="0"/>
                        </a:spcAft>
                      </a:pPr>
                      <a:r>
                        <a:rPr lang="cs-CZ" sz="2000">
                          <a:effectLst/>
                        </a:rPr>
                        <a:t>1. ročník / 2. semestr</a:t>
                      </a:r>
                      <a:endParaRPr lang="cs-CZ"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cs-CZ" sz="2000" dirty="0">
                          <a:effectLst/>
                        </a:rPr>
                        <a:t>Ze0159 Terénní praxe – Česká republika</a:t>
                      </a:r>
                      <a:endParaRPr lang="cs-CZ"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07815733"/>
                  </a:ext>
                </a:extLst>
              </a:tr>
            </a:tbl>
          </a:graphicData>
        </a:graphic>
      </p:graphicFrame>
      <p:sp>
        <p:nvSpPr>
          <p:cNvPr id="11" name="Zástupný obsah 2">
            <a:extLst>
              <a:ext uri="{FF2B5EF4-FFF2-40B4-BE49-F238E27FC236}">
                <a16:creationId xmlns:a16="http://schemas.microsoft.com/office/drawing/2014/main" id="{5201C73A-C52F-468F-AA27-B1A9CB5F09DF}"/>
              </a:ext>
            </a:extLst>
          </p:cNvPr>
          <p:cNvSpPr txBox="1">
            <a:spLocks/>
          </p:cNvSpPr>
          <p:nvPr/>
        </p:nvSpPr>
        <p:spPr>
          <a:xfrm>
            <a:off x="218439" y="1524000"/>
            <a:ext cx="11540942" cy="52171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400" dirty="0"/>
              <a:t>Komplexnější přípravu na realizaci </a:t>
            </a:r>
            <a:r>
              <a:rPr lang="cs-CZ" sz="2400" dirty="0" err="1"/>
              <a:t>TerV</a:t>
            </a:r>
            <a:r>
              <a:rPr lang="cs-CZ" sz="2400" dirty="0"/>
              <a:t> na ZŠ neposkytuje žádné jiné geografické pracoviště v ČR</a:t>
            </a:r>
          </a:p>
          <a:p>
            <a:r>
              <a:rPr lang="cs-CZ" sz="2400" dirty="0"/>
              <a:t>Podílíme se i na přípravě učitelů pro 1. stupeň, spolupracujeme s KTV</a:t>
            </a:r>
          </a:p>
          <a:p>
            <a:r>
              <a:rPr lang="cs-CZ" sz="2400" dirty="0"/>
              <a:t>Tabulka uvádí jen dlouhodobé formy </a:t>
            </a:r>
            <a:r>
              <a:rPr lang="cs-CZ" sz="2400" dirty="0" err="1"/>
              <a:t>TerV</a:t>
            </a:r>
            <a:r>
              <a:rPr lang="cs-CZ" sz="2400" dirty="0"/>
              <a:t>, kterými jste prošli, ale v dalších předmětech jste byli mnohokrát něco zjišťovat v terénu – realizovali jste krátkodobé formy terénní výuky (minimálně vím o svých – zemědělství, průmysl, obchod, geografie Brna…)</a:t>
            </a:r>
            <a:endParaRPr lang="cs-CZ" sz="2000" dirty="0"/>
          </a:p>
          <a:p>
            <a:pPr lvl="1"/>
            <a:endParaRPr lang="cs-CZ" dirty="0"/>
          </a:p>
        </p:txBody>
      </p:sp>
    </p:spTree>
    <p:extLst>
      <p:ext uri="{BB962C8B-B14F-4D97-AF65-F5344CB8AC3E}">
        <p14:creationId xmlns:p14="http://schemas.microsoft.com/office/powerpoint/2010/main" val="2951475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5E08D4-C08F-45B2-82E9-6EA0B87BCA69}"/>
              </a:ext>
            </a:extLst>
          </p:cNvPr>
          <p:cNvSpPr>
            <a:spLocks noGrp="1"/>
          </p:cNvSpPr>
          <p:nvPr>
            <p:ph type="title"/>
          </p:nvPr>
        </p:nvSpPr>
        <p:spPr>
          <a:xfrm>
            <a:off x="838200" y="365125"/>
            <a:ext cx="11135360" cy="1325563"/>
          </a:xfrm>
        </p:spPr>
        <p:txBody>
          <a:bodyPr/>
          <a:lstStyle/>
          <a:p>
            <a:r>
              <a:rPr lang="cs-CZ" b="1" dirty="0"/>
              <a:t>Příprava na  terénní výuku na KGE</a:t>
            </a:r>
          </a:p>
        </p:txBody>
      </p:sp>
      <p:sp>
        <p:nvSpPr>
          <p:cNvPr id="3" name="Zástupný obsah 2">
            <a:extLst>
              <a:ext uri="{FF2B5EF4-FFF2-40B4-BE49-F238E27FC236}">
                <a16:creationId xmlns:a16="http://schemas.microsoft.com/office/drawing/2014/main" id="{5B672497-62EE-421A-9B2C-23D0DE38A027}"/>
              </a:ext>
            </a:extLst>
          </p:cNvPr>
          <p:cNvSpPr>
            <a:spLocks noGrp="1"/>
          </p:cNvSpPr>
          <p:nvPr>
            <p:ph idx="1"/>
          </p:nvPr>
        </p:nvSpPr>
        <p:spPr>
          <a:xfrm>
            <a:off x="218439" y="1427584"/>
            <a:ext cx="5799805" cy="5313576"/>
          </a:xfrm>
        </p:spPr>
        <p:txBody>
          <a:bodyPr>
            <a:normAutofit fontScale="77500" lnSpcReduction="20000"/>
          </a:bodyPr>
          <a:lstStyle/>
          <a:p>
            <a:endParaRPr lang="cs-CZ" sz="3400" dirty="0"/>
          </a:p>
          <a:p>
            <a:r>
              <a:rPr lang="cs-CZ" sz="3400" dirty="0"/>
              <a:t>Na KGE řešíme terénní výuku v národním i mezinárodním prostředí:</a:t>
            </a:r>
          </a:p>
          <a:p>
            <a:pPr lvl="1"/>
            <a:r>
              <a:rPr lang="cs-CZ" sz="2900" b="1" dirty="0"/>
              <a:t>Zeměpisná olympiáda </a:t>
            </a:r>
            <a:r>
              <a:rPr lang="cs-CZ" sz="2900" dirty="0"/>
              <a:t>– nedílnou součástí národního kole je práce v terénu, žáci ji obvykle dělají poprvé právě na ZO</a:t>
            </a:r>
          </a:p>
          <a:p>
            <a:pPr lvl="1"/>
            <a:r>
              <a:rPr lang="cs-CZ" sz="2900" b="1" dirty="0"/>
              <a:t>Soustředění talentovaných studentů před mezinárodními geografickými soutěžemi </a:t>
            </a:r>
            <a:r>
              <a:rPr lang="cs-CZ" sz="2900" b="1" dirty="0" err="1"/>
              <a:t>iGeo</a:t>
            </a:r>
            <a:r>
              <a:rPr lang="cs-CZ" sz="2900" b="1" dirty="0"/>
              <a:t> a IESO </a:t>
            </a:r>
            <a:r>
              <a:rPr lang="cs-CZ" sz="2900" dirty="0"/>
              <a:t>– příprava studentů mj. na práci v terénu, což zahrnuje mapování, řešení problémových úloh v terénu až do návrhu řešení – </a:t>
            </a:r>
            <a:r>
              <a:rPr lang="cs-CZ" sz="2900" u="sng" dirty="0"/>
              <a:t>viz graf </a:t>
            </a:r>
            <a:r>
              <a:rPr lang="cs-CZ" sz="2900" dirty="0"/>
              <a:t>(všechny činnosti uvedené v grafu je potřeba s žáky procvičovat)</a:t>
            </a:r>
          </a:p>
          <a:p>
            <a:pPr lvl="1"/>
            <a:r>
              <a:rPr lang="cs-CZ" sz="2900" b="1" dirty="0"/>
              <a:t>Mezinárodní zeměpisná olympiáda, </a:t>
            </a:r>
            <a:r>
              <a:rPr lang="cs-CZ" sz="2900" b="1" dirty="0" err="1"/>
              <a:t>iGeo</a:t>
            </a:r>
            <a:r>
              <a:rPr lang="cs-CZ" sz="2900" b="1" dirty="0"/>
              <a:t> </a:t>
            </a:r>
            <a:r>
              <a:rPr lang="cs-CZ" sz="2900" dirty="0"/>
              <a:t>– HS je členem komise pro </a:t>
            </a:r>
            <a:r>
              <a:rPr lang="cs-CZ" sz="2900" dirty="0" err="1"/>
              <a:t>fieldwork</a:t>
            </a:r>
            <a:endParaRPr lang="cs-CZ" sz="2900" dirty="0"/>
          </a:p>
          <a:p>
            <a:pPr lvl="1"/>
            <a:r>
              <a:rPr lang="cs-CZ" sz="2900" b="1" dirty="0"/>
              <a:t>CALMAZ</a:t>
            </a:r>
            <a:r>
              <a:rPr lang="cs-CZ" sz="2900" dirty="0"/>
              <a:t> – síť učitelů propojující ZE a TV, zabýváme se právě terénní výukou</a:t>
            </a:r>
          </a:p>
          <a:p>
            <a:pPr lvl="1"/>
            <a:endParaRPr lang="cs-CZ" dirty="0"/>
          </a:p>
        </p:txBody>
      </p:sp>
      <p:pic>
        <p:nvPicPr>
          <p:cNvPr id="4" name="Obrázek 3"/>
          <p:cNvPicPr>
            <a:picLocks noChangeAspect="1"/>
          </p:cNvPicPr>
          <p:nvPr/>
        </p:nvPicPr>
        <p:blipFill>
          <a:blip r:embed="rId2"/>
          <a:stretch>
            <a:fillRect/>
          </a:stretch>
        </p:blipFill>
        <p:spPr>
          <a:xfrm>
            <a:off x="6218904" y="1302292"/>
            <a:ext cx="5553995" cy="5513749"/>
          </a:xfrm>
          <a:prstGeom prst="rect">
            <a:avLst/>
          </a:prstGeom>
        </p:spPr>
      </p:pic>
      <p:sp>
        <p:nvSpPr>
          <p:cNvPr id="6" name="Obdélník 5"/>
          <p:cNvSpPr/>
          <p:nvPr/>
        </p:nvSpPr>
        <p:spPr>
          <a:xfrm>
            <a:off x="7929362" y="1306929"/>
            <a:ext cx="3761895" cy="584775"/>
          </a:xfrm>
          <a:prstGeom prst="rect">
            <a:avLst/>
          </a:prstGeom>
        </p:spPr>
        <p:txBody>
          <a:bodyPr wrap="square">
            <a:spAutoFit/>
          </a:bodyPr>
          <a:lstStyle/>
          <a:p>
            <a:r>
              <a:rPr lang="cs-CZ" sz="1600" dirty="0">
                <a:hlinkClick r:id="rId3"/>
              </a:rPr>
              <a:t>https://www.geograficke-rozhledy.cz/archiv/stahnout-material/304</a:t>
            </a:r>
            <a:endParaRPr lang="cs-CZ" sz="1600" dirty="0"/>
          </a:p>
        </p:txBody>
      </p:sp>
    </p:spTree>
    <p:extLst>
      <p:ext uri="{BB962C8B-B14F-4D97-AF65-F5344CB8AC3E}">
        <p14:creationId xmlns:p14="http://schemas.microsoft.com/office/powerpoint/2010/main" val="1869372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633720" y="365125"/>
            <a:ext cx="6233160" cy="1325563"/>
          </a:xfrm>
        </p:spPr>
        <p:txBody>
          <a:bodyPr>
            <a:noAutofit/>
          </a:bodyPr>
          <a:lstStyle/>
          <a:p>
            <a:r>
              <a:rPr lang="cs-CZ" sz="2800" dirty="0"/>
              <a:t>Žáci 8. třídy běžně zvládnou např. takovéto výstupy, jen je potřeba s nimi dané dovednosti pravidelně procvičovat.</a:t>
            </a:r>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2"/>
          <a:stretch>
            <a:fillRect/>
          </a:stretch>
        </p:blipFill>
        <p:spPr>
          <a:xfrm>
            <a:off x="0" y="0"/>
            <a:ext cx="4883661" cy="6858000"/>
          </a:xfrm>
          <a:prstGeom prst="rect">
            <a:avLst/>
          </a:prstGeom>
        </p:spPr>
      </p:pic>
      <p:pic>
        <p:nvPicPr>
          <p:cNvPr id="5" name="Obrázek 4"/>
          <p:cNvPicPr>
            <a:picLocks noChangeAspect="1"/>
          </p:cNvPicPr>
          <p:nvPr/>
        </p:nvPicPr>
        <p:blipFill>
          <a:blip r:embed="rId3"/>
          <a:stretch>
            <a:fillRect/>
          </a:stretch>
        </p:blipFill>
        <p:spPr>
          <a:xfrm>
            <a:off x="5231508" y="1767840"/>
            <a:ext cx="6762049" cy="4754880"/>
          </a:xfrm>
          <a:prstGeom prst="rect">
            <a:avLst/>
          </a:prstGeom>
        </p:spPr>
      </p:pic>
      <p:sp>
        <p:nvSpPr>
          <p:cNvPr id="6" name="Šipka doleva 5"/>
          <p:cNvSpPr/>
          <p:nvPr/>
        </p:nvSpPr>
        <p:spPr>
          <a:xfrm rot="1470126">
            <a:off x="2953702" y="679840"/>
            <a:ext cx="2702560" cy="90318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a:t>Schválně, jestli vy na VŠ víte, co je </a:t>
            </a:r>
            <a:r>
              <a:rPr lang="cs-CZ" sz="1600" dirty="0" err="1"/>
              <a:t>smart</a:t>
            </a:r>
            <a:r>
              <a:rPr lang="cs-CZ" sz="1600" dirty="0"/>
              <a:t> city?</a:t>
            </a:r>
          </a:p>
        </p:txBody>
      </p:sp>
    </p:spTree>
    <p:extLst>
      <p:ext uri="{BB962C8B-B14F-4D97-AF65-F5344CB8AC3E}">
        <p14:creationId xmlns:p14="http://schemas.microsoft.com/office/powerpoint/2010/main" val="2226396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915E77-FFE6-4251-97CC-818FBC87D1D0}"/>
              </a:ext>
            </a:extLst>
          </p:cNvPr>
          <p:cNvSpPr>
            <a:spLocks noGrp="1"/>
          </p:cNvSpPr>
          <p:nvPr>
            <p:ph type="title"/>
          </p:nvPr>
        </p:nvSpPr>
        <p:spPr/>
        <p:txBody>
          <a:bodyPr>
            <a:normAutofit fontScale="90000"/>
          </a:bodyPr>
          <a:lstStyle/>
          <a:p>
            <a:r>
              <a:rPr lang="cs-CZ" b="1" dirty="0"/>
              <a:t>Koncepce terénní výuky pro ZŠ</a:t>
            </a:r>
            <a:br>
              <a:rPr lang="cs-CZ" b="1" dirty="0"/>
            </a:br>
            <a:r>
              <a:rPr lang="cs-CZ" sz="2000" b="1" dirty="0"/>
              <a:t>Na příkladu námětů pro krátkodobou a střednědobou terénní výuku vlastivědného a zeměpisného učiva</a:t>
            </a:r>
            <a:br>
              <a:rPr lang="cs-CZ" sz="2000" b="1" dirty="0"/>
            </a:br>
            <a:endParaRPr lang="cs-CZ" sz="2000" b="1" dirty="0"/>
          </a:p>
        </p:txBody>
      </p:sp>
      <p:sp>
        <p:nvSpPr>
          <p:cNvPr id="3" name="Zástupný obsah 2">
            <a:extLst>
              <a:ext uri="{FF2B5EF4-FFF2-40B4-BE49-F238E27FC236}">
                <a16:creationId xmlns:a16="http://schemas.microsoft.com/office/drawing/2014/main" id="{AC23FD75-E5B0-4BD4-89D3-6F1A7CDECB8E}"/>
              </a:ext>
            </a:extLst>
          </p:cNvPr>
          <p:cNvSpPr>
            <a:spLocks noGrp="1"/>
          </p:cNvSpPr>
          <p:nvPr>
            <p:ph idx="1"/>
          </p:nvPr>
        </p:nvSpPr>
        <p:spPr>
          <a:xfrm>
            <a:off x="4837042" y="1559408"/>
            <a:ext cx="6947521" cy="5000011"/>
          </a:xfrm>
        </p:spPr>
        <p:txBody>
          <a:bodyPr>
            <a:normAutofit fontScale="85000" lnSpcReduction="20000"/>
          </a:bodyPr>
          <a:lstStyle/>
          <a:p>
            <a:r>
              <a:rPr lang="cs-CZ" b="1" dirty="0"/>
              <a:t>Veškeré postupy důležité pro realizaci vlastní terénní výuky na ZŠ jsme se pokusili sepsat do Koncepce terénní výuky </a:t>
            </a:r>
          </a:p>
          <a:p>
            <a:r>
              <a:rPr lang="cs-CZ" b="1" dirty="0"/>
              <a:t>Online dostupná na: </a:t>
            </a:r>
            <a:r>
              <a:rPr lang="cs-CZ" dirty="0">
                <a:hlinkClick r:id="rId2"/>
              </a:rPr>
              <a:t>https://munispace.muni.cz/library/catalog/book/1238</a:t>
            </a:r>
            <a:endParaRPr lang="cs-CZ" dirty="0"/>
          </a:p>
          <a:p>
            <a:endParaRPr lang="cs-CZ" dirty="0"/>
          </a:p>
          <a:p>
            <a:r>
              <a:rPr lang="cs-CZ" dirty="0"/>
              <a:t>Řešíme, ale pouze</a:t>
            </a:r>
          </a:p>
          <a:p>
            <a:pPr lvl="1"/>
            <a:r>
              <a:rPr lang="cs-CZ" dirty="0"/>
              <a:t>Krátkodobá </a:t>
            </a:r>
            <a:r>
              <a:rPr lang="cs-CZ" dirty="0" err="1"/>
              <a:t>TerV</a:t>
            </a:r>
            <a:r>
              <a:rPr lang="cs-CZ" dirty="0"/>
              <a:t> = 1–2 vyučovací hodiny</a:t>
            </a:r>
          </a:p>
          <a:p>
            <a:pPr lvl="1"/>
            <a:r>
              <a:rPr lang="cs-CZ" dirty="0"/>
              <a:t>Střednědobá </a:t>
            </a:r>
            <a:r>
              <a:rPr lang="cs-CZ" dirty="0" err="1"/>
              <a:t>TerV</a:t>
            </a:r>
            <a:r>
              <a:rPr lang="cs-CZ" dirty="0"/>
              <a:t> = 1 vyučovací den</a:t>
            </a:r>
          </a:p>
          <a:p>
            <a:pPr lvl="2"/>
            <a:r>
              <a:rPr lang="cs-CZ" dirty="0"/>
              <a:t>Tyto formy terénní výuky by měly být do výuky zařazovány pravidelně a nejčastěji, lze je realizovat třeba na školním pozemku, nejsou potřeba (téměř) žádné finanční zdroje</a:t>
            </a:r>
          </a:p>
          <a:p>
            <a:pPr lvl="2"/>
            <a:r>
              <a:rPr lang="cs-CZ" dirty="0"/>
              <a:t>Ale učitel musí vědět, jak na to…</a:t>
            </a:r>
          </a:p>
          <a:p>
            <a:r>
              <a:rPr lang="cs-CZ" dirty="0"/>
              <a:t>Dlouhodobé formy </a:t>
            </a:r>
            <a:r>
              <a:rPr lang="cs-CZ" dirty="0" err="1"/>
              <a:t>TerV</a:t>
            </a:r>
            <a:r>
              <a:rPr lang="cs-CZ" dirty="0"/>
              <a:t> (2 a více dnů) si z těchto kratších forem můžete seskládat</a:t>
            </a:r>
          </a:p>
          <a:p>
            <a:pPr lvl="2"/>
            <a:endParaRPr lang="cs-CZ" b="1" dirty="0"/>
          </a:p>
          <a:p>
            <a:endParaRPr lang="cs-CZ" dirty="0"/>
          </a:p>
          <a:p>
            <a:pPr lvl="8"/>
            <a:endParaRPr lang="cs-CZ" dirty="0"/>
          </a:p>
        </p:txBody>
      </p:sp>
      <p:pic>
        <p:nvPicPr>
          <p:cNvPr id="4" name="Obrázek 3">
            <a:extLst>
              <a:ext uri="{FF2B5EF4-FFF2-40B4-BE49-F238E27FC236}">
                <a16:creationId xmlns:a16="http://schemas.microsoft.com/office/drawing/2014/main" id="{2B84C466-B9AB-4285-BA7C-5FC3D0A0AC2C}"/>
              </a:ext>
            </a:extLst>
          </p:cNvPr>
          <p:cNvPicPr>
            <a:picLocks noChangeAspect="1"/>
          </p:cNvPicPr>
          <p:nvPr/>
        </p:nvPicPr>
        <p:blipFill>
          <a:blip r:embed="rId3"/>
          <a:stretch>
            <a:fillRect/>
          </a:stretch>
        </p:blipFill>
        <p:spPr>
          <a:xfrm>
            <a:off x="838200" y="1559409"/>
            <a:ext cx="3879840" cy="4617553"/>
          </a:xfrm>
          <a:prstGeom prst="rect">
            <a:avLst/>
          </a:prstGeom>
        </p:spPr>
      </p:pic>
    </p:spTree>
    <p:extLst>
      <p:ext uri="{BB962C8B-B14F-4D97-AF65-F5344CB8AC3E}">
        <p14:creationId xmlns:p14="http://schemas.microsoft.com/office/powerpoint/2010/main" val="103612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Další „naše“ materiály k terénní výuce</a:t>
            </a:r>
          </a:p>
        </p:txBody>
      </p:sp>
      <p:pic>
        <p:nvPicPr>
          <p:cNvPr id="4" name="Obrázek 3"/>
          <p:cNvPicPr>
            <a:picLocks noChangeAspect="1"/>
          </p:cNvPicPr>
          <p:nvPr/>
        </p:nvPicPr>
        <p:blipFill>
          <a:blip r:embed="rId2"/>
          <a:stretch>
            <a:fillRect/>
          </a:stretch>
        </p:blipFill>
        <p:spPr>
          <a:xfrm>
            <a:off x="143799" y="1949013"/>
            <a:ext cx="3235202" cy="2490907"/>
          </a:xfrm>
          <a:prstGeom prst="rect">
            <a:avLst/>
          </a:prstGeom>
        </p:spPr>
      </p:pic>
      <p:sp>
        <p:nvSpPr>
          <p:cNvPr id="5" name="Obdélník 4"/>
          <p:cNvSpPr/>
          <p:nvPr/>
        </p:nvSpPr>
        <p:spPr>
          <a:xfrm>
            <a:off x="73044" y="4439920"/>
            <a:ext cx="3305957" cy="400110"/>
          </a:xfrm>
          <a:prstGeom prst="rect">
            <a:avLst/>
          </a:prstGeom>
        </p:spPr>
        <p:txBody>
          <a:bodyPr wrap="square">
            <a:spAutoFit/>
          </a:bodyPr>
          <a:lstStyle/>
          <a:p>
            <a:r>
              <a:rPr lang="cs-CZ" sz="1000" dirty="0">
                <a:hlinkClick r:id="rId3"/>
              </a:rPr>
              <a:t>https://is.muni.cz/do/rect/el/estud/pedf/js18/nametovnik/web/pages/uvod.html</a:t>
            </a:r>
            <a:endParaRPr lang="cs-CZ" sz="1000" dirty="0"/>
          </a:p>
        </p:txBody>
      </p:sp>
      <p:pic>
        <p:nvPicPr>
          <p:cNvPr id="6" name="Obrázek 5"/>
          <p:cNvPicPr>
            <a:picLocks noChangeAspect="1"/>
          </p:cNvPicPr>
          <p:nvPr/>
        </p:nvPicPr>
        <p:blipFill>
          <a:blip r:embed="rId4"/>
          <a:stretch>
            <a:fillRect/>
          </a:stretch>
        </p:blipFill>
        <p:spPr>
          <a:xfrm>
            <a:off x="6182360" y="1949013"/>
            <a:ext cx="2476500" cy="3549749"/>
          </a:xfrm>
          <a:prstGeom prst="rect">
            <a:avLst/>
          </a:prstGeom>
        </p:spPr>
      </p:pic>
      <p:sp>
        <p:nvSpPr>
          <p:cNvPr id="7" name="Obdélník 6"/>
          <p:cNvSpPr/>
          <p:nvPr/>
        </p:nvSpPr>
        <p:spPr>
          <a:xfrm>
            <a:off x="6114229" y="5433644"/>
            <a:ext cx="2486239" cy="400110"/>
          </a:xfrm>
          <a:prstGeom prst="rect">
            <a:avLst/>
          </a:prstGeom>
        </p:spPr>
        <p:txBody>
          <a:bodyPr wrap="square">
            <a:spAutoFit/>
          </a:bodyPr>
          <a:lstStyle/>
          <a:p>
            <a:r>
              <a:rPr lang="cs-CZ" sz="1000" dirty="0">
                <a:hlinkClick r:id="rId5"/>
              </a:rPr>
              <a:t>https://munispace.muni.cz/library/catalog/book/871</a:t>
            </a:r>
            <a:endParaRPr lang="cs-CZ" sz="1000" dirty="0"/>
          </a:p>
        </p:txBody>
      </p:sp>
      <p:pic>
        <p:nvPicPr>
          <p:cNvPr id="8" name="Obrázek 7"/>
          <p:cNvPicPr>
            <a:picLocks noChangeAspect="1"/>
          </p:cNvPicPr>
          <p:nvPr/>
        </p:nvPicPr>
        <p:blipFill>
          <a:blip r:embed="rId6"/>
          <a:stretch>
            <a:fillRect/>
          </a:stretch>
        </p:blipFill>
        <p:spPr>
          <a:xfrm>
            <a:off x="3476353" y="1949013"/>
            <a:ext cx="2500355" cy="3549749"/>
          </a:xfrm>
          <a:prstGeom prst="rect">
            <a:avLst/>
          </a:prstGeom>
        </p:spPr>
      </p:pic>
      <p:pic>
        <p:nvPicPr>
          <p:cNvPr id="9" name="Obrázek 8"/>
          <p:cNvPicPr>
            <a:picLocks noChangeAspect="1"/>
          </p:cNvPicPr>
          <p:nvPr/>
        </p:nvPicPr>
        <p:blipFill>
          <a:blip r:embed="rId7"/>
          <a:stretch>
            <a:fillRect/>
          </a:stretch>
        </p:blipFill>
        <p:spPr>
          <a:xfrm>
            <a:off x="8841828" y="1949013"/>
            <a:ext cx="2923452" cy="3538916"/>
          </a:xfrm>
          <a:prstGeom prst="rect">
            <a:avLst/>
          </a:prstGeom>
        </p:spPr>
      </p:pic>
      <p:sp>
        <p:nvSpPr>
          <p:cNvPr id="10" name="Obdélník 9"/>
          <p:cNvSpPr/>
          <p:nvPr/>
        </p:nvSpPr>
        <p:spPr>
          <a:xfrm>
            <a:off x="8841828" y="5474284"/>
            <a:ext cx="2923452" cy="553998"/>
          </a:xfrm>
          <a:prstGeom prst="rect">
            <a:avLst/>
          </a:prstGeom>
        </p:spPr>
        <p:txBody>
          <a:bodyPr wrap="square">
            <a:spAutoFit/>
          </a:bodyPr>
          <a:lstStyle/>
          <a:p>
            <a:r>
              <a:rPr lang="cs-CZ" sz="1000" dirty="0">
                <a:latin typeface="Corbel" panose="020B0503020204020204" pitchFamily="34" charset="0"/>
              </a:rPr>
              <a:t>V přípravě: </a:t>
            </a:r>
            <a:r>
              <a:rPr lang="cs-CZ" sz="1000" dirty="0">
                <a:latin typeface="Corbel" panose="020B0503020204020204" pitchFamily="34" charset="0"/>
                <a:hlinkClick r:id="rId8"/>
              </a:rPr>
              <a:t>https://doi.org/10.5817/CZ.MUNI.M210-9522-2019</a:t>
            </a:r>
            <a:r>
              <a:rPr lang="cs-CZ" sz="1000" dirty="0">
                <a:latin typeface="Corbel" panose="020B0503020204020204" pitchFamily="34" charset="0"/>
              </a:rPr>
              <a:t>  . Toto je výstup 3-letého výzkumného projektu GAČR.</a:t>
            </a:r>
            <a:endParaRPr lang="cs-CZ" sz="1000" dirty="0"/>
          </a:p>
        </p:txBody>
      </p:sp>
      <p:sp>
        <p:nvSpPr>
          <p:cNvPr id="12" name="Obdélník 11"/>
          <p:cNvSpPr/>
          <p:nvPr/>
        </p:nvSpPr>
        <p:spPr>
          <a:xfrm>
            <a:off x="46447" y="1579681"/>
            <a:ext cx="2061462" cy="369332"/>
          </a:xfrm>
          <a:prstGeom prst="rect">
            <a:avLst/>
          </a:prstGeom>
        </p:spPr>
        <p:txBody>
          <a:bodyPr wrap="none">
            <a:spAutoFit/>
          </a:bodyPr>
          <a:lstStyle/>
          <a:p>
            <a:r>
              <a:rPr lang="cs-CZ" dirty="0"/>
              <a:t>Materiály pro výuku</a:t>
            </a:r>
          </a:p>
        </p:txBody>
      </p:sp>
      <p:sp>
        <p:nvSpPr>
          <p:cNvPr id="13" name="Obdélník 12"/>
          <p:cNvSpPr/>
          <p:nvPr/>
        </p:nvSpPr>
        <p:spPr>
          <a:xfrm>
            <a:off x="6096000" y="1579681"/>
            <a:ext cx="1540358" cy="369332"/>
          </a:xfrm>
          <a:prstGeom prst="rect">
            <a:avLst/>
          </a:prstGeom>
        </p:spPr>
        <p:txBody>
          <a:bodyPr wrap="none">
            <a:spAutoFit/>
          </a:bodyPr>
          <a:lstStyle/>
          <a:p>
            <a:r>
              <a:rPr lang="cs-CZ" dirty="0"/>
              <a:t>Odborné texty</a:t>
            </a:r>
          </a:p>
        </p:txBody>
      </p:sp>
      <p:sp>
        <p:nvSpPr>
          <p:cNvPr id="14" name="Obdélník 13"/>
          <p:cNvSpPr/>
          <p:nvPr/>
        </p:nvSpPr>
        <p:spPr>
          <a:xfrm>
            <a:off x="8841828" y="6169709"/>
            <a:ext cx="2923452" cy="646331"/>
          </a:xfrm>
          <a:prstGeom prst="rect">
            <a:avLst/>
          </a:prstGeom>
        </p:spPr>
        <p:txBody>
          <a:bodyPr wrap="square">
            <a:spAutoFit/>
          </a:bodyPr>
          <a:lstStyle/>
          <a:p>
            <a:r>
              <a:rPr lang="cs-CZ" dirty="0">
                <a:latin typeface="Corbel" panose="020B0503020204020204" pitchFamily="34" charset="0"/>
              </a:rPr>
              <a:t>V přípravě je i Atlas pro </a:t>
            </a:r>
            <a:r>
              <a:rPr lang="cs-CZ" dirty="0" err="1">
                <a:latin typeface="Corbel" panose="020B0503020204020204" pitchFamily="34" charset="0"/>
              </a:rPr>
              <a:t>outdoorové</a:t>
            </a:r>
            <a:r>
              <a:rPr lang="cs-CZ" dirty="0">
                <a:latin typeface="Corbel" panose="020B0503020204020204" pitchFamily="34" charset="0"/>
              </a:rPr>
              <a:t> aktivity </a:t>
            </a:r>
            <a:endParaRPr lang="cs-CZ" dirty="0"/>
          </a:p>
        </p:txBody>
      </p:sp>
      <p:sp>
        <p:nvSpPr>
          <p:cNvPr id="3" name="Obdélník 2">
            <a:extLst>
              <a:ext uri="{FF2B5EF4-FFF2-40B4-BE49-F238E27FC236}">
                <a16:creationId xmlns:a16="http://schemas.microsoft.com/office/drawing/2014/main" id="{150AD77F-4ACB-4EBF-BBC9-88A3D862702B}"/>
              </a:ext>
            </a:extLst>
          </p:cNvPr>
          <p:cNvSpPr/>
          <p:nvPr/>
        </p:nvSpPr>
        <p:spPr>
          <a:xfrm>
            <a:off x="3476353" y="5474284"/>
            <a:ext cx="1870769" cy="369332"/>
          </a:xfrm>
          <a:prstGeom prst="rect">
            <a:avLst/>
          </a:prstGeom>
        </p:spPr>
        <p:txBody>
          <a:bodyPr wrap="none">
            <a:spAutoFit/>
          </a:bodyPr>
          <a:lstStyle/>
          <a:p>
            <a:r>
              <a:rPr lang="cs-CZ" dirty="0">
                <a:latin typeface="Corbel" panose="020B0503020204020204" pitchFamily="34" charset="0"/>
              </a:rPr>
              <a:t>Toto všichni máte</a:t>
            </a:r>
            <a:endParaRPr lang="cs-CZ" dirty="0"/>
          </a:p>
        </p:txBody>
      </p:sp>
    </p:spTree>
    <p:extLst>
      <p:ext uri="{BB962C8B-B14F-4D97-AF65-F5344CB8AC3E}">
        <p14:creationId xmlns:p14="http://schemas.microsoft.com/office/powerpoint/2010/main" val="1577053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915E77-FFE6-4251-97CC-818FBC87D1D0}"/>
              </a:ext>
            </a:extLst>
          </p:cNvPr>
          <p:cNvSpPr>
            <a:spLocks noGrp="1"/>
          </p:cNvSpPr>
          <p:nvPr>
            <p:ph type="title"/>
          </p:nvPr>
        </p:nvSpPr>
        <p:spPr>
          <a:xfrm>
            <a:off x="838200" y="365125"/>
            <a:ext cx="5463791" cy="1325563"/>
          </a:xfrm>
        </p:spPr>
        <p:txBody>
          <a:bodyPr/>
          <a:lstStyle/>
          <a:p>
            <a:r>
              <a:rPr lang="cs-CZ" b="1" dirty="0"/>
              <a:t>Koncepce terénní výuky pro ZŠ</a:t>
            </a:r>
          </a:p>
        </p:txBody>
      </p:sp>
      <p:sp>
        <p:nvSpPr>
          <p:cNvPr id="3" name="Zástupný obsah 2">
            <a:extLst>
              <a:ext uri="{FF2B5EF4-FFF2-40B4-BE49-F238E27FC236}">
                <a16:creationId xmlns:a16="http://schemas.microsoft.com/office/drawing/2014/main" id="{AC23FD75-E5B0-4BD4-89D3-6F1A7CDECB8E}"/>
              </a:ext>
            </a:extLst>
          </p:cNvPr>
          <p:cNvSpPr>
            <a:spLocks noGrp="1"/>
          </p:cNvSpPr>
          <p:nvPr>
            <p:ph idx="1"/>
          </p:nvPr>
        </p:nvSpPr>
        <p:spPr>
          <a:xfrm>
            <a:off x="683853" y="1898430"/>
            <a:ext cx="5463791" cy="4351338"/>
          </a:xfrm>
        </p:spPr>
        <p:txBody>
          <a:bodyPr/>
          <a:lstStyle/>
          <a:p>
            <a:r>
              <a:rPr lang="cs-CZ" dirty="0"/>
              <a:t>3 části:</a:t>
            </a:r>
          </a:p>
          <a:p>
            <a:pPr lvl="1"/>
            <a:r>
              <a:rPr lang="cs-CZ" dirty="0"/>
              <a:t>1. </a:t>
            </a:r>
            <a:r>
              <a:rPr lang="cs-CZ" b="1" dirty="0"/>
              <a:t>Úvod</a:t>
            </a:r>
            <a:r>
              <a:rPr lang="cs-CZ" dirty="0"/>
              <a:t>, kde jsou uvedeno vymezení pojmu </a:t>
            </a:r>
            <a:r>
              <a:rPr lang="cs-CZ" dirty="0" err="1"/>
              <a:t>TerV</a:t>
            </a:r>
            <a:r>
              <a:rPr lang="cs-CZ" dirty="0"/>
              <a:t>, jak to s </a:t>
            </a:r>
            <a:r>
              <a:rPr lang="cs-CZ" dirty="0" err="1"/>
              <a:t>TerV</a:t>
            </a:r>
            <a:r>
              <a:rPr lang="cs-CZ" dirty="0"/>
              <a:t> vypadá na ZŠ a jaké jsou cíle </a:t>
            </a:r>
            <a:r>
              <a:rPr lang="cs-CZ" dirty="0" err="1"/>
              <a:t>TerV</a:t>
            </a:r>
            <a:endParaRPr lang="cs-CZ" dirty="0"/>
          </a:p>
          <a:p>
            <a:pPr lvl="1"/>
            <a:r>
              <a:rPr lang="cs-CZ" dirty="0"/>
              <a:t>2. </a:t>
            </a:r>
            <a:r>
              <a:rPr lang="cs-CZ" b="1" dirty="0"/>
              <a:t>Formální část </a:t>
            </a:r>
            <a:r>
              <a:rPr lang="cs-CZ" b="1" dirty="0">
                <a:solidFill>
                  <a:srgbClr val="7030A0"/>
                </a:solidFill>
              </a:rPr>
              <a:t>(SZZ otázka 5a)</a:t>
            </a:r>
          </a:p>
          <a:p>
            <a:pPr lvl="1"/>
            <a:r>
              <a:rPr lang="cs-CZ" dirty="0"/>
              <a:t>3. </a:t>
            </a:r>
            <a:r>
              <a:rPr lang="cs-CZ" b="1" dirty="0"/>
              <a:t>Procesuální část </a:t>
            </a:r>
            <a:r>
              <a:rPr lang="cs-CZ" dirty="0"/>
              <a:t>– konkrétní náměty pro terénní výuku pro 1. a 2. stupeň ZŠ </a:t>
            </a:r>
            <a:r>
              <a:rPr lang="cs-CZ" b="1" dirty="0">
                <a:solidFill>
                  <a:srgbClr val="7030A0"/>
                </a:solidFill>
              </a:rPr>
              <a:t>(SZZ otázka 19C)</a:t>
            </a:r>
          </a:p>
          <a:p>
            <a:r>
              <a:rPr lang="cs-CZ" dirty="0"/>
              <a:t>Přílohy</a:t>
            </a:r>
          </a:p>
          <a:p>
            <a:pPr lvl="1"/>
            <a:r>
              <a:rPr lang="cs-CZ" dirty="0"/>
              <a:t>Právní předpisy platné pro realizaci </a:t>
            </a:r>
            <a:r>
              <a:rPr lang="cs-CZ" dirty="0" err="1"/>
              <a:t>TerV</a:t>
            </a:r>
            <a:endParaRPr lang="cs-CZ" dirty="0"/>
          </a:p>
          <a:p>
            <a:pPr lvl="1"/>
            <a:endParaRPr lang="cs-CZ" dirty="0"/>
          </a:p>
          <a:p>
            <a:endParaRPr lang="cs-CZ" dirty="0"/>
          </a:p>
          <a:p>
            <a:pPr lvl="8"/>
            <a:endParaRPr lang="cs-CZ" dirty="0"/>
          </a:p>
        </p:txBody>
      </p:sp>
      <p:pic>
        <p:nvPicPr>
          <p:cNvPr id="5" name="Obrázek 4">
            <a:extLst>
              <a:ext uri="{FF2B5EF4-FFF2-40B4-BE49-F238E27FC236}">
                <a16:creationId xmlns:a16="http://schemas.microsoft.com/office/drawing/2014/main" id="{EA16EE9C-FB8B-4093-85FD-3B16A2574FAB}"/>
              </a:ext>
            </a:extLst>
          </p:cNvPr>
          <p:cNvPicPr>
            <a:picLocks noChangeAspect="1"/>
          </p:cNvPicPr>
          <p:nvPr/>
        </p:nvPicPr>
        <p:blipFill rotWithShape="1">
          <a:blip r:embed="rId2"/>
          <a:srcRect r="1226"/>
          <a:stretch/>
        </p:blipFill>
        <p:spPr>
          <a:xfrm>
            <a:off x="6301993" y="1360884"/>
            <a:ext cx="5648116" cy="3554896"/>
          </a:xfrm>
          <a:prstGeom prst="rect">
            <a:avLst/>
          </a:prstGeom>
        </p:spPr>
      </p:pic>
      <p:pic>
        <p:nvPicPr>
          <p:cNvPr id="6" name="Obrázek 5">
            <a:extLst>
              <a:ext uri="{FF2B5EF4-FFF2-40B4-BE49-F238E27FC236}">
                <a16:creationId xmlns:a16="http://schemas.microsoft.com/office/drawing/2014/main" id="{C1BA658D-D0D5-422D-8D98-B50FD5D50CFF}"/>
              </a:ext>
            </a:extLst>
          </p:cNvPr>
          <p:cNvPicPr>
            <a:picLocks noChangeAspect="1"/>
          </p:cNvPicPr>
          <p:nvPr/>
        </p:nvPicPr>
        <p:blipFill>
          <a:blip r:embed="rId3"/>
          <a:stretch>
            <a:fillRect/>
          </a:stretch>
        </p:blipFill>
        <p:spPr>
          <a:xfrm>
            <a:off x="6301992" y="365125"/>
            <a:ext cx="5648118" cy="1147366"/>
          </a:xfrm>
          <a:prstGeom prst="rect">
            <a:avLst/>
          </a:prstGeom>
        </p:spPr>
      </p:pic>
      <p:pic>
        <p:nvPicPr>
          <p:cNvPr id="7" name="Obrázek 6">
            <a:extLst>
              <a:ext uri="{FF2B5EF4-FFF2-40B4-BE49-F238E27FC236}">
                <a16:creationId xmlns:a16="http://schemas.microsoft.com/office/drawing/2014/main" id="{84B613A7-42DC-4715-BA44-829ADA12D16B}"/>
              </a:ext>
            </a:extLst>
          </p:cNvPr>
          <p:cNvPicPr>
            <a:picLocks noChangeAspect="1"/>
          </p:cNvPicPr>
          <p:nvPr/>
        </p:nvPicPr>
        <p:blipFill>
          <a:blip r:embed="rId4"/>
          <a:stretch>
            <a:fillRect/>
          </a:stretch>
        </p:blipFill>
        <p:spPr>
          <a:xfrm>
            <a:off x="6301991" y="4874198"/>
            <a:ext cx="5648117" cy="1693275"/>
          </a:xfrm>
          <a:prstGeom prst="rect">
            <a:avLst/>
          </a:prstGeom>
        </p:spPr>
      </p:pic>
    </p:spTree>
    <p:extLst>
      <p:ext uri="{BB962C8B-B14F-4D97-AF65-F5344CB8AC3E}">
        <p14:creationId xmlns:p14="http://schemas.microsoft.com/office/powerpoint/2010/main" val="181868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45C9211D-A076-4E36-96EA-01F47B833CD2}"/>
              </a:ext>
            </a:extLst>
          </p:cNvPr>
          <p:cNvSpPr/>
          <p:nvPr/>
        </p:nvSpPr>
        <p:spPr>
          <a:xfrm>
            <a:off x="162790" y="135372"/>
            <a:ext cx="1204917" cy="4049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Terénní výuka z pohledu učitele</a:t>
            </a:r>
          </a:p>
        </p:txBody>
      </p:sp>
      <p:sp>
        <p:nvSpPr>
          <p:cNvPr id="5" name="Obdélník 4">
            <a:extLst>
              <a:ext uri="{FF2B5EF4-FFF2-40B4-BE49-F238E27FC236}">
                <a16:creationId xmlns:a16="http://schemas.microsoft.com/office/drawing/2014/main" id="{5A6C5C87-7466-49EB-8EBD-4B85F6D447A2}"/>
              </a:ext>
            </a:extLst>
          </p:cNvPr>
          <p:cNvSpPr/>
          <p:nvPr/>
        </p:nvSpPr>
        <p:spPr>
          <a:xfrm>
            <a:off x="6414077" y="56918"/>
            <a:ext cx="1009650" cy="360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formální část</a:t>
            </a:r>
          </a:p>
        </p:txBody>
      </p:sp>
      <p:sp>
        <p:nvSpPr>
          <p:cNvPr id="6" name="Obdélník 5">
            <a:extLst>
              <a:ext uri="{FF2B5EF4-FFF2-40B4-BE49-F238E27FC236}">
                <a16:creationId xmlns:a16="http://schemas.microsoft.com/office/drawing/2014/main" id="{B148329D-9B84-43E6-8920-3359034A1990}"/>
              </a:ext>
            </a:extLst>
          </p:cNvPr>
          <p:cNvSpPr/>
          <p:nvPr/>
        </p:nvSpPr>
        <p:spPr>
          <a:xfrm>
            <a:off x="3191596" y="56918"/>
            <a:ext cx="1295399" cy="360000"/>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procesuální část</a:t>
            </a:r>
          </a:p>
        </p:txBody>
      </p:sp>
      <p:sp>
        <p:nvSpPr>
          <p:cNvPr id="7" name="Obdélník 6">
            <a:extLst>
              <a:ext uri="{FF2B5EF4-FFF2-40B4-BE49-F238E27FC236}">
                <a16:creationId xmlns:a16="http://schemas.microsoft.com/office/drawing/2014/main" id="{A60DB819-5DD3-4D8B-938E-13EA874FFD6A}"/>
              </a:ext>
            </a:extLst>
          </p:cNvPr>
          <p:cNvSpPr/>
          <p:nvPr/>
        </p:nvSpPr>
        <p:spPr>
          <a:xfrm>
            <a:off x="3182072" y="1020656"/>
            <a:ext cx="1200149" cy="36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zakotvení v kurikulu</a:t>
            </a:r>
          </a:p>
        </p:txBody>
      </p:sp>
      <p:sp>
        <p:nvSpPr>
          <p:cNvPr id="8" name="Obdélník 7">
            <a:extLst>
              <a:ext uri="{FF2B5EF4-FFF2-40B4-BE49-F238E27FC236}">
                <a16:creationId xmlns:a16="http://schemas.microsoft.com/office/drawing/2014/main" id="{D87BB2F6-34E2-4ED0-BF09-F5FD745893D9}"/>
              </a:ext>
            </a:extLst>
          </p:cNvPr>
          <p:cNvSpPr/>
          <p:nvPr/>
        </p:nvSpPr>
        <p:spPr>
          <a:xfrm>
            <a:off x="4677492" y="614251"/>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RVP</a:t>
            </a:r>
          </a:p>
        </p:txBody>
      </p:sp>
      <p:sp>
        <p:nvSpPr>
          <p:cNvPr id="9" name="Obdélník 8">
            <a:extLst>
              <a:ext uri="{FF2B5EF4-FFF2-40B4-BE49-F238E27FC236}">
                <a16:creationId xmlns:a16="http://schemas.microsoft.com/office/drawing/2014/main" id="{427F7CEC-C8B0-418A-9EA6-6F56446DE741}"/>
              </a:ext>
            </a:extLst>
          </p:cNvPr>
          <p:cNvSpPr/>
          <p:nvPr/>
        </p:nvSpPr>
        <p:spPr>
          <a:xfrm>
            <a:off x="4677491" y="935283"/>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ŠVP</a:t>
            </a:r>
          </a:p>
        </p:txBody>
      </p:sp>
      <p:sp>
        <p:nvSpPr>
          <p:cNvPr id="10" name="Obdélník 9">
            <a:extLst>
              <a:ext uri="{FF2B5EF4-FFF2-40B4-BE49-F238E27FC236}">
                <a16:creationId xmlns:a16="http://schemas.microsoft.com/office/drawing/2014/main" id="{19D3088A-1F80-41EE-9668-04AD4D390CAB}"/>
              </a:ext>
            </a:extLst>
          </p:cNvPr>
          <p:cNvSpPr/>
          <p:nvPr/>
        </p:nvSpPr>
        <p:spPr>
          <a:xfrm>
            <a:off x="6414078" y="1442660"/>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délka</a:t>
            </a:r>
          </a:p>
        </p:txBody>
      </p:sp>
      <p:sp>
        <p:nvSpPr>
          <p:cNvPr id="11" name="Obdélník 10">
            <a:extLst>
              <a:ext uri="{FF2B5EF4-FFF2-40B4-BE49-F238E27FC236}">
                <a16:creationId xmlns:a16="http://schemas.microsoft.com/office/drawing/2014/main" id="{04E830A8-6115-4EFE-8F8C-F2D9C6236EC6}"/>
              </a:ext>
            </a:extLst>
          </p:cNvPr>
          <p:cNvSpPr/>
          <p:nvPr/>
        </p:nvSpPr>
        <p:spPr>
          <a:xfrm>
            <a:off x="7909501" y="1200656"/>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krátkodobá</a:t>
            </a:r>
          </a:p>
        </p:txBody>
      </p:sp>
      <p:sp>
        <p:nvSpPr>
          <p:cNvPr id="12" name="Obdélník 11">
            <a:extLst>
              <a:ext uri="{FF2B5EF4-FFF2-40B4-BE49-F238E27FC236}">
                <a16:creationId xmlns:a16="http://schemas.microsoft.com/office/drawing/2014/main" id="{63F6E978-5D49-4A10-BEF6-2AEA9A6654BD}"/>
              </a:ext>
            </a:extLst>
          </p:cNvPr>
          <p:cNvSpPr/>
          <p:nvPr/>
        </p:nvSpPr>
        <p:spPr>
          <a:xfrm>
            <a:off x="7909501" y="1442713"/>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střednědobá</a:t>
            </a:r>
          </a:p>
        </p:txBody>
      </p:sp>
      <p:sp>
        <p:nvSpPr>
          <p:cNvPr id="13" name="Obdélník 12">
            <a:extLst>
              <a:ext uri="{FF2B5EF4-FFF2-40B4-BE49-F238E27FC236}">
                <a16:creationId xmlns:a16="http://schemas.microsoft.com/office/drawing/2014/main" id="{6147C404-001D-4008-AE22-FF6699CC4A9A}"/>
              </a:ext>
            </a:extLst>
          </p:cNvPr>
          <p:cNvSpPr/>
          <p:nvPr/>
        </p:nvSpPr>
        <p:spPr>
          <a:xfrm>
            <a:off x="7928553" y="1707577"/>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dlouhodobá</a:t>
            </a:r>
          </a:p>
        </p:txBody>
      </p:sp>
      <p:sp>
        <p:nvSpPr>
          <p:cNvPr id="14" name="Obdélník 13">
            <a:extLst>
              <a:ext uri="{FF2B5EF4-FFF2-40B4-BE49-F238E27FC236}">
                <a16:creationId xmlns:a16="http://schemas.microsoft.com/office/drawing/2014/main" id="{B4D1F6E8-BB63-4E39-B5BD-6AD499A19442}"/>
              </a:ext>
            </a:extLst>
          </p:cNvPr>
          <p:cNvSpPr/>
          <p:nvPr/>
        </p:nvSpPr>
        <p:spPr>
          <a:xfrm>
            <a:off x="294193" y="3745400"/>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fáze</a:t>
            </a:r>
          </a:p>
        </p:txBody>
      </p:sp>
      <p:sp>
        <p:nvSpPr>
          <p:cNvPr id="15" name="Obdélník 14">
            <a:extLst>
              <a:ext uri="{FF2B5EF4-FFF2-40B4-BE49-F238E27FC236}">
                <a16:creationId xmlns:a16="http://schemas.microsoft.com/office/drawing/2014/main" id="{65BFC13B-79F9-483E-9401-132AC5267700}"/>
              </a:ext>
            </a:extLst>
          </p:cNvPr>
          <p:cNvSpPr/>
          <p:nvPr/>
        </p:nvSpPr>
        <p:spPr>
          <a:xfrm>
            <a:off x="1722437" y="2052298"/>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přípravná</a:t>
            </a:r>
          </a:p>
        </p:txBody>
      </p:sp>
      <p:sp>
        <p:nvSpPr>
          <p:cNvPr id="16" name="Obdélník 15">
            <a:extLst>
              <a:ext uri="{FF2B5EF4-FFF2-40B4-BE49-F238E27FC236}">
                <a16:creationId xmlns:a16="http://schemas.microsoft.com/office/drawing/2014/main" id="{6966F0E3-91D0-43D3-86A7-26E26E94C46F}"/>
              </a:ext>
            </a:extLst>
          </p:cNvPr>
          <p:cNvSpPr/>
          <p:nvPr/>
        </p:nvSpPr>
        <p:spPr>
          <a:xfrm>
            <a:off x="1722438" y="5095353"/>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realizační</a:t>
            </a:r>
          </a:p>
        </p:txBody>
      </p:sp>
      <p:sp>
        <p:nvSpPr>
          <p:cNvPr id="17" name="Obdélník 16">
            <a:extLst>
              <a:ext uri="{FF2B5EF4-FFF2-40B4-BE49-F238E27FC236}">
                <a16:creationId xmlns:a16="http://schemas.microsoft.com/office/drawing/2014/main" id="{A4EBAFDF-8722-4303-A543-84996044B1D3}"/>
              </a:ext>
            </a:extLst>
          </p:cNvPr>
          <p:cNvSpPr/>
          <p:nvPr/>
        </p:nvSpPr>
        <p:spPr>
          <a:xfrm>
            <a:off x="1722437" y="6107561"/>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závěrečná</a:t>
            </a:r>
          </a:p>
        </p:txBody>
      </p:sp>
      <p:sp>
        <p:nvSpPr>
          <p:cNvPr id="18" name="Obdélník 17">
            <a:extLst>
              <a:ext uri="{FF2B5EF4-FFF2-40B4-BE49-F238E27FC236}">
                <a16:creationId xmlns:a16="http://schemas.microsoft.com/office/drawing/2014/main" id="{4B3BF94F-4FEA-4679-8095-182ABAF3FB49}"/>
              </a:ext>
            </a:extLst>
          </p:cNvPr>
          <p:cNvSpPr/>
          <p:nvPr/>
        </p:nvSpPr>
        <p:spPr>
          <a:xfrm>
            <a:off x="6414077" y="3913006"/>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role žáka</a:t>
            </a:r>
          </a:p>
        </p:txBody>
      </p:sp>
      <p:sp>
        <p:nvSpPr>
          <p:cNvPr id="19" name="Obdélník 18">
            <a:extLst>
              <a:ext uri="{FF2B5EF4-FFF2-40B4-BE49-F238E27FC236}">
                <a16:creationId xmlns:a16="http://schemas.microsoft.com/office/drawing/2014/main" id="{F84D96FC-73F3-4CC0-8540-F723B8EBAC2D}"/>
              </a:ext>
            </a:extLst>
          </p:cNvPr>
          <p:cNvSpPr/>
          <p:nvPr/>
        </p:nvSpPr>
        <p:spPr>
          <a:xfrm>
            <a:off x="6414079" y="4709975"/>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forma</a:t>
            </a:r>
          </a:p>
        </p:txBody>
      </p:sp>
      <p:sp>
        <p:nvSpPr>
          <p:cNvPr id="20" name="Obdélník 19">
            <a:extLst>
              <a:ext uri="{FF2B5EF4-FFF2-40B4-BE49-F238E27FC236}">
                <a16:creationId xmlns:a16="http://schemas.microsoft.com/office/drawing/2014/main" id="{638BBD6D-007A-4225-91E8-3A1A15AF701C}"/>
              </a:ext>
            </a:extLst>
          </p:cNvPr>
          <p:cNvSpPr/>
          <p:nvPr/>
        </p:nvSpPr>
        <p:spPr>
          <a:xfrm>
            <a:off x="6414078" y="2261728"/>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lokalita</a:t>
            </a:r>
          </a:p>
        </p:txBody>
      </p:sp>
      <p:sp>
        <p:nvSpPr>
          <p:cNvPr id="21" name="Obdélník 20">
            <a:extLst>
              <a:ext uri="{FF2B5EF4-FFF2-40B4-BE49-F238E27FC236}">
                <a16:creationId xmlns:a16="http://schemas.microsoft.com/office/drawing/2014/main" id="{0179909C-721E-4007-BD9E-695026C5732D}"/>
              </a:ext>
            </a:extLst>
          </p:cNvPr>
          <p:cNvSpPr/>
          <p:nvPr/>
        </p:nvSpPr>
        <p:spPr>
          <a:xfrm>
            <a:off x="7909500" y="1988892"/>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pozemek školy</a:t>
            </a:r>
          </a:p>
        </p:txBody>
      </p:sp>
      <p:sp>
        <p:nvSpPr>
          <p:cNvPr id="22" name="Obdélník 21">
            <a:extLst>
              <a:ext uri="{FF2B5EF4-FFF2-40B4-BE49-F238E27FC236}">
                <a16:creationId xmlns:a16="http://schemas.microsoft.com/office/drawing/2014/main" id="{FE8EAD19-03C4-42BF-94CB-B16E1C270BCE}"/>
              </a:ext>
            </a:extLst>
          </p:cNvPr>
          <p:cNvSpPr/>
          <p:nvPr/>
        </p:nvSpPr>
        <p:spPr>
          <a:xfrm>
            <a:off x="7909499" y="2259368"/>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městská krajina</a:t>
            </a:r>
          </a:p>
        </p:txBody>
      </p:sp>
      <p:sp>
        <p:nvSpPr>
          <p:cNvPr id="23" name="Obdélník 22">
            <a:extLst>
              <a:ext uri="{FF2B5EF4-FFF2-40B4-BE49-F238E27FC236}">
                <a16:creationId xmlns:a16="http://schemas.microsoft.com/office/drawing/2014/main" id="{4A22EA5D-090B-490E-8FAA-BD08FBE74A31}"/>
              </a:ext>
            </a:extLst>
          </p:cNvPr>
          <p:cNvSpPr/>
          <p:nvPr/>
        </p:nvSpPr>
        <p:spPr>
          <a:xfrm>
            <a:off x="7909499" y="2531926"/>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venkov. krajina</a:t>
            </a:r>
          </a:p>
        </p:txBody>
      </p:sp>
      <p:sp>
        <p:nvSpPr>
          <p:cNvPr id="24" name="Obdélník 23">
            <a:extLst>
              <a:ext uri="{FF2B5EF4-FFF2-40B4-BE49-F238E27FC236}">
                <a16:creationId xmlns:a16="http://schemas.microsoft.com/office/drawing/2014/main" id="{8A20F7FF-2C40-4C8F-AE58-3497B000B327}"/>
              </a:ext>
            </a:extLst>
          </p:cNvPr>
          <p:cNvSpPr/>
          <p:nvPr/>
        </p:nvSpPr>
        <p:spPr>
          <a:xfrm>
            <a:off x="3191596" y="2480744"/>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organizace</a:t>
            </a:r>
          </a:p>
        </p:txBody>
      </p:sp>
      <p:sp>
        <p:nvSpPr>
          <p:cNvPr id="25" name="Obdélník 24">
            <a:extLst>
              <a:ext uri="{FF2B5EF4-FFF2-40B4-BE49-F238E27FC236}">
                <a16:creationId xmlns:a16="http://schemas.microsoft.com/office/drawing/2014/main" id="{61882A91-1B62-4831-8F31-347C27C07B91}"/>
              </a:ext>
            </a:extLst>
          </p:cNvPr>
          <p:cNvSpPr/>
          <p:nvPr/>
        </p:nvSpPr>
        <p:spPr>
          <a:xfrm>
            <a:off x="4677491" y="2283757"/>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učitel</a:t>
            </a:r>
          </a:p>
        </p:txBody>
      </p:sp>
      <p:sp>
        <p:nvSpPr>
          <p:cNvPr id="26" name="Obdélník 25">
            <a:extLst>
              <a:ext uri="{FF2B5EF4-FFF2-40B4-BE49-F238E27FC236}">
                <a16:creationId xmlns:a16="http://schemas.microsoft.com/office/drawing/2014/main" id="{17D12C98-5C12-4FE2-8D44-F022055EC82F}"/>
              </a:ext>
            </a:extLst>
          </p:cNvPr>
          <p:cNvSpPr/>
          <p:nvPr/>
        </p:nvSpPr>
        <p:spPr>
          <a:xfrm>
            <a:off x="4677491" y="2613719"/>
            <a:ext cx="1200149" cy="3603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externí </a:t>
            </a:r>
            <a:r>
              <a:rPr lang="cs-CZ" sz="1200" b="1" i="1" dirty="0">
                <a:solidFill>
                  <a:schemeClr val="tx1"/>
                </a:solidFill>
              </a:rPr>
              <a:t>(zde dál neřešeno)</a:t>
            </a:r>
          </a:p>
        </p:txBody>
      </p:sp>
      <p:sp>
        <p:nvSpPr>
          <p:cNvPr id="27" name="Obdélník 26">
            <a:extLst>
              <a:ext uri="{FF2B5EF4-FFF2-40B4-BE49-F238E27FC236}">
                <a16:creationId xmlns:a16="http://schemas.microsoft.com/office/drawing/2014/main" id="{6520CA1A-82B8-4AE4-BF21-78D5B31ED3AF}"/>
              </a:ext>
            </a:extLst>
          </p:cNvPr>
          <p:cNvSpPr/>
          <p:nvPr/>
        </p:nvSpPr>
        <p:spPr>
          <a:xfrm>
            <a:off x="3182076" y="1862234"/>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obsah</a:t>
            </a:r>
          </a:p>
        </p:txBody>
      </p:sp>
      <p:sp>
        <p:nvSpPr>
          <p:cNvPr id="28" name="Obdélník 27">
            <a:extLst>
              <a:ext uri="{FF2B5EF4-FFF2-40B4-BE49-F238E27FC236}">
                <a16:creationId xmlns:a16="http://schemas.microsoft.com/office/drawing/2014/main" id="{D72BCCD7-1377-4797-83EC-D88439034A89}"/>
              </a:ext>
            </a:extLst>
          </p:cNvPr>
          <p:cNvSpPr/>
          <p:nvPr/>
        </p:nvSpPr>
        <p:spPr>
          <a:xfrm>
            <a:off x="6414083" y="3281208"/>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metody</a:t>
            </a:r>
          </a:p>
        </p:txBody>
      </p:sp>
      <p:sp>
        <p:nvSpPr>
          <p:cNvPr id="29" name="Obdélník 28">
            <a:extLst>
              <a:ext uri="{FF2B5EF4-FFF2-40B4-BE49-F238E27FC236}">
                <a16:creationId xmlns:a16="http://schemas.microsoft.com/office/drawing/2014/main" id="{D5729127-E119-4B52-953F-E2D8B1E6ACA7}"/>
              </a:ext>
            </a:extLst>
          </p:cNvPr>
          <p:cNvSpPr/>
          <p:nvPr/>
        </p:nvSpPr>
        <p:spPr>
          <a:xfrm>
            <a:off x="3182073" y="1513854"/>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cíl</a:t>
            </a:r>
          </a:p>
        </p:txBody>
      </p:sp>
      <p:sp>
        <p:nvSpPr>
          <p:cNvPr id="30" name="Obdélník 29">
            <a:extLst>
              <a:ext uri="{FF2B5EF4-FFF2-40B4-BE49-F238E27FC236}">
                <a16:creationId xmlns:a16="http://schemas.microsoft.com/office/drawing/2014/main" id="{E04F2F47-87DC-465E-9218-16C2E0597715}"/>
              </a:ext>
            </a:extLst>
          </p:cNvPr>
          <p:cNvSpPr/>
          <p:nvPr/>
        </p:nvSpPr>
        <p:spPr>
          <a:xfrm>
            <a:off x="6414078" y="5605377"/>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výstupy</a:t>
            </a:r>
          </a:p>
        </p:txBody>
      </p:sp>
      <p:sp>
        <p:nvSpPr>
          <p:cNvPr id="31" name="Obdélník 30">
            <a:extLst>
              <a:ext uri="{FF2B5EF4-FFF2-40B4-BE49-F238E27FC236}">
                <a16:creationId xmlns:a16="http://schemas.microsoft.com/office/drawing/2014/main" id="{F5178094-7740-4612-ADD2-411721F4AD24}"/>
              </a:ext>
            </a:extLst>
          </p:cNvPr>
          <p:cNvSpPr/>
          <p:nvPr/>
        </p:nvSpPr>
        <p:spPr>
          <a:xfrm>
            <a:off x="6414078" y="6043154"/>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administrativa</a:t>
            </a:r>
          </a:p>
        </p:txBody>
      </p:sp>
      <p:sp>
        <p:nvSpPr>
          <p:cNvPr id="32" name="Obdélník 31">
            <a:extLst>
              <a:ext uri="{FF2B5EF4-FFF2-40B4-BE49-F238E27FC236}">
                <a16:creationId xmlns:a16="http://schemas.microsoft.com/office/drawing/2014/main" id="{135011FF-852B-49FF-92DB-1A6C5280936F}"/>
              </a:ext>
            </a:extLst>
          </p:cNvPr>
          <p:cNvSpPr/>
          <p:nvPr/>
        </p:nvSpPr>
        <p:spPr>
          <a:xfrm>
            <a:off x="6414079" y="5154892"/>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pomůcky</a:t>
            </a:r>
          </a:p>
        </p:txBody>
      </p:sp>
      <p:sp>
        <p:nvSpPr>
          <p:cNvPr id="33" name="Obdélník 32">
            <a:extLst>
              <a:ext uri="{FF2B5EF4-FFF2-40B4-BE49-F238E27FC236}">
                <a16:creationId xmlns:a16="http://schemas.microsoft.com/office/drawing/2014/main" id="{8090BF0A-9681-4378-B379-91D3DC94AC6B}"/>
              </a:ext>
            </a:extLst>
          </p:cNvPr>
          <p:cNvSpPr/>
          <p:nvPr/>
        </p:nvSpPr>
        <p:spPr>
          <a:xfrm>
            <a:off x="7909499" y="3596755"/>
            <a:ext cx="136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příjemce informací</a:t>
            </a:r>
          </a:p>
        </p:txBody>
      </p:sp>
      <p:sp>
        <p:nvSpPr>
          <p:cNvPr id="34" name="Obdélník 33">
            <a:extLst>
              <a:ext uri="{FF2B5EF4-FFF2-40B4-BE49-F238E27FC236}">
                <a16:creationId xmlns:a16="http://schemas.microsoft.com/office/drawing/2014/main" id="{40606253-4836-4BAE-B511-94CDDC754CD9}"/>
              </a:ext>
            </a:extLst>
          </p:cNvPr>
          <p:cNvSpPr/>
          <p:nvPr/>
        </p:nvSpPr>
        <p:spPr>
          <a:xfrm>
            <a:off x="7915894" y="3909807"/>
            <a:ext cx="136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vyvážená uč. -žák</a:t>
            </a:r>
          </a:p>
        </p:txBody>
      </p:sp>
      <p:sp>
        <p:nvSpPr>
          <p:cNvPr id="35" name="Obdélník 34">
            <a:extLst>
              <a:ext uri="{FF2B5EF4-FFF2-40B4-BE49-F238E27FC236}">
                <a16:creationId xmlns:a16="http://schemas.microsoft.com/office/drawing/2014/main" id="{653C12AF-44E8-4227-9313-D9B276E62474}"/>
              </a:ext>
            </a:extLst>
          </p:cNvPr>
          <p:cNvSpPr/>
          <p:nvPr/>
        </p:nvSpPr>
        <p:spPr>
          <a:xfrm>
            <a:off x="7915894" y="4223393"/>
            <a:ext cx="136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aktivní badatel</a:t>
            </a:r>
          </a:p>
        </p:txBody>
      </p:sp>
      <p:cxnSp>
        <p:nvCxnSpPr>
          <p:cNvPr id="36" name="Přímá spojnice 35">
            <a:extLst>
              <a:ext uri="{FF2B5EF4-FFF2-40B4-BE49-F238E27FC236}">
                <a16:creationId xmlns:a16="http://schemas.microsoft.com/office/drawing/2014/main" id="{37DA1F9A-C7D8-4271-9827-3DBC5BAC2F8D}"/>
              </a:ext>
            </a:extLst>
          </p:cNvPr>
          <p:cNvCxnSpPr>
            <a:stCxn id="14" idx="3"/>
            <a:endCxn id="15" idx="1"/>
          </p:cNvCxnSpPr>
          <p:nvPr/>
        </p:nvCxnSpPr>
        <p:spPr>
          <a:xfrm flipV="1">
            <a:off x="1494342" y="2142298"/>
            <a:ext cx="228095" cy="1693102"/>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Přímá spojnice 36">
            <a:extLst>
              <a:ext uri="{FF2B5EF4-FFF2-40B4-BE49-F238E27FC236}">
                <a16:creationId xmlns:a16="http://schemas.microsoft.com/office/drawing/2014/main" id="{6D0D03DC-D180-4D12-892B-520C6BA2CB5A}"/>
              </a:ext>
            </a:extLst>
          </p:cNvPr>
          <p:cNvCxnSpPr>
            <a:stCxn id="14" idx="3"/>
            <a:endCxn id="16" idx="1"/>
          </p:cNvCxnSpPr>
          <p:nvPr/>
        </p:nvCxnSpPr>
        <p:spPr>
          <a:xfrm>
            <a:off x="1494342" y="3835400"/>
            <a:ext cx="228096" cy="1349953"/>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Přímá spojnice 37">
            <a:extLst>
              <a:ext uri="{FF2B5EF4-FFF2-40B4-BE49-F238E27FC236}">
                <a16:creationId xmlns:a16="http://schemas.microsoft.com/office/drawing/2014/main" id="{86ED7C79-E0E5-4DE5-9761-76CA802DF12D}"/>
              </a:ext>
            </a:extLst>
          </p:cNvPr>
          <p:cNvCxnSpPr>
            <a:stCxn id="14" idx="3"/>
            <a:endCxn id="17" idx="1"/>
          </p:cNvCxnSpPr>
          <p:nvPr/>
        </p:nvCxnSpPr>
        <p:spPr>
          <a:xfrm>
            <a:off x="1494342" y="3835400"/>
            <a:ext cx="228095" cy="2362161"/>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Přímá spojnice 38">
            <a:extLst>
              <a:ext uri="{FF2B5EF4-FFF2-40B4-BE49-F238E27FC236}">
                <a16:creationId xmlns:a16="http://schemas.microsoft.com/office/drawing/2014/main" id="{B5997EEA-78B2-4A88-BBC7-71C169666BCC}"/>
              </a:ext>
            </a:extLst>
          </p:cNvPr>
          <p:cNvCxnSpPr>
            <a:stCxn id="15" idx="3"/>
            <a:endCxn id="7" idx="1"/>
          </p:cNvCxnSpPr>
          <p:nvPr/>
        </p:nvCxnSpPr>
        <p:spPr>
          <a:xfrm flipV="1">
            <a:off x="2922586" y="1200656"/>
            <a:ext cx="259486" cy="941642"/>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Přímá spojnice 39">
            <a:extLst>
              <a:ext uri="{FF2B5EF4-FFF2-40B4-BE49-F238E27FC236}">
                <a16:creationId xmlns:a16="http://schemas.microsoft.com/office/drawing/2014/main" id="{90566A53-B521-4284-AE66-E305364898A3}"/>
              </a:ext>
            </a:extLst>
          </p:cNvPr>
          <p:cNvCxnSpPr>
            <a:stCxn id="7" idx="3"/>
            <a:endCxn id="8" idx="1"/>
          </p:cNvCxnSpPr>
          <p:nvPr/>
        </p:nvCxnSpPr>
        <p:spPr>
          <a:xfrm flipV="1">
            <a:off x="4382221" y="704251"/>
            <a:ext cx="295271" cy="496405"/>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Přímá spojnice se šipkou 40">
            <a:extLst>
              <a:ext uri="{FF2B5EF4-FFF2-40B4-BE49-F238E27FC236}">
                <a16:creationId xmlns:a16="http://schemas.microsoft.com/office/drawing/2014/main" id="{B635E9C3-1815-4C2D-8562-EBE247FEE1EA}"/>
              </a:ext>
            </a:extLst>
          </p:cNvPr>
          <p:cNvCxnSpPr>
            <a:stCxn id="8" idx="2"/>
            <a:endCxn id="9" idx="0"/>
          </p:cNvCxnSpPr>
          <p:nvPr/>
        </p:nvCxnSpPr>
        <p:spPr>
          <a:xfrm flipH="1">
            <a:off x="5277566" y="794251"/>
            <a:ext cx="1" cy="141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Přímá spojnice se šipkou 41">
            <a:extLst>
              <a:ext uri="{FF2B5EF4-FFF2-40B4-BE49-F238E27FC236}">
                <a16:creationId xmlns:a16="http://schemas.microsoft.com/office/drawing/2014/main" id="{BF34C311-5296-4207-88B7-EA5B87B60DDB}"/>
              </a:ext>
            </a:extLst>
          </p:cNvPr>
          <p:cNvCxnSpPr>
            <a:stCxn id="27" idx="2"/>
            <a:endCxn id="24" idx="0"/>
          </p:cNvCxnSpPr>
          <p:nvPr/>
        </p:nvCxnSpPr>
        <p:spPr>
          <a:xfrm>
            <a:off x="3782151" y="2042234"/>
            <a:ext cx="9520" cy="4385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Přímá spojnice se šipkou 42">
            <a:extLst>
              <a:ext uri="{FF2B5EF4-FFF2-40B4-BE49-F238E27FC236}">
                <a16:creationId xmlns:a16="http://schemas.microsoft.com/office/drawing/2014/main" id="{F99BD8AE-2E99-471C-A25E-6EB60971177C}"/>
              </a:ext>
            </a:extLst>
          </p:cNvPr>
          <p:cNvCxnSpPr>
            <a:stCxn id="7" idx="2"/>
            <a:endCxn id="29" idx="0"/>
          </p:cNvCxnSpPr>
          <p:nvPr/>
        </p:nvCxnSpPr>
        <p:spPr>
          <a:xfrm>
            <a:off x="3782147" y="1380656"/>
            <a:ext cx="1" cy="1331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Přímá spojnice se šipkou 43">
            <a:extLst>
              <a:ext uri="{FF2B5EF4-FFF2-40B4-BE49-F238E27FC236}">
                <a16:creationId xmlns:a16="http://schemas.microsoft.com/office/drawing/2014/main" id="{3352D446-3F95-4A14-AF41-4F74F8388180}"/>
              </a:ext>
            </a:extLst>
          </p:cNvPr>
          <p:cNvCxnSpPr>
            <a:stCxn id="29" idx="2"/>
            <a:endCxn id="27" idx="0"/>
          </p:cNvCxnSpPr>
          <p:nvPr/>
        </p:nvCxnSpPr>
        <p:spPr>
          <a:xfrm>
            <a:off x="3782148" y="1693854"/>
            <a:ext cx="3" cy="1683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Přímá spojnice 44">
            <a:extLst>
              <a:ext uri="{FF2B5EF4-FFF2-40B4-BE49-F238E27FC236}">
                <a16:creationId xmlns:a16="http://schemas.microsoft.com/office/drawing/2014/main" id="{64A92CE1-05A2-4117-A358-76DC6033239D}"/>
              </a:ext>
            </a:extLst>
          </p:cNvPr>
          <p:cNvCxnSpPr>
            <a:cxnSpLocks/>
            <a:stCxn id="24" idx="3"/>
            <a:endCxn id="25" idx="1"/>
          </p:cNvCxnSpPr>
          <p:nvPr/>
        </p:nvCxnSpPr>
        <p:spPr>
          <a:xfrm flipV="1">
            <a:off x="4391745" y="2373757"/>
            <a:ext cx="285746" cy="1969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Přímá spojnice 45">
            <a:extLst>
              <a:ext uri="{FF2B5EF4-FFF2-40B4-BE49-F238E27FC236}">
                <a16:creationId xmlns:a16="http://schemas.microsoft.com/office/drawing/2014/main" id="{1363590E-8047-40CC-8DD9-E0AD3E64ED66}"/>
              </a:ext>
            </a:extLst>
          </p:cNvPr>
          <p:cNvCxnSpPr>
            <a:cxnSpLocks/>
            <a:stCxn id="24" idx="3"/>
            <a:endCxn id="26" idx="1"/>
          </p:cNvCxnSpPr>
          <p:nvPr/>
        </p:nvCxnSpPr>
        <p:spPr>
          <a:xfrm>
            <a:off x="4391745" y="2570744"/>
            <a:ext cx="285746" cy="22317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Přímá spojnice 47">
            <a:extLst>
              <a:ext uri="{FF2B5EF4-FFF2-40B4-BE49-F238E27FC236}">
                <a16:creationId xmlns:a16="http://schemas.microsoft.com/office/drawing/2014/main" id="{A4D1CD8F-0B00-4A29-92EE-73133723FFA3}"/>
              </a:ext>
            </a:extLst>
          </p:cNvPr>
          <p:cNvCxnSpPr>
            <a:cxnSpLocks/>
            <a:stCxn id="71" idx="3"/>
            <a:endCxn id="20" idx="1"/>
          </p:cNvCxnSpPr>
          <p:nvPr/>
        </p:nvCxnSpPr>
        <p:spPr>
          <a:xfrm>
            <a:off x="5877639" y="1346153"/>
            <a:ext cx="536439" cy="1005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Přímá spojnice 48">
            <a:extLst>
              <a:ext uri="{FF2B5EF4-FFF2-40B4-BE49-F238E27FC236}">
                <a16:creationId xmlns:a16="http://schemas.microsoft.com/office/drawing/2014/main" id="{6E1D30E2-C4B5-4B68-B9B2-30FE4BDB0E40}"/>
              </a:ext>
            </a:extLst>
          </p:cNvPr>
          <p:cNvCxnSpPr>
            <a:stCxn id="10" idx="3"/>
            <a:endCxn id="11" idx="1"/>
          </p:cNvCxnSpPr>
          <p:nvPr/>
        </p:nvCxnSpPr>
        <p:spPr>
          <a:xfrm flipV="1">
            <a:off x="7614227" y="1290656"/>
            <a:ext cx="295274" cy="242004"/>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Přímá spojnice 49">
            <a:extLst>
              <a:ext uri="{FF2B5EF4-FFF2-40B4-BE49-F238E27FC236}">
                <a16:creationId xmlns:a16="http://schemas.microsoft.com/office/drawing/2014/main" id="{E7B743DD-41F3-4244-AC6B-8E571F0B9EAA}"/>
              </a:ext>
            </a:extLst>
          </p:cNvPr>
          <p:cNvCxnSpPr>
            <a:stCxn id="10" idx="3"/>
            <a:endCxn id="12" idx="1"/>
          </p:cNvCxnSpPr>
          <p:nvPr/>
        </p:nvCxnSpPr>
        <p:spPr>
          <a:xfrm>
            <a:off x="7614227" y="1532660"/>
            <a:ext cx="295274" cy="53"/>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Přímá spojnice 50">
            <a:extLst>
              <a:ext uri="{FF2B5EF4-FFF2-40B4-BE49-F238E27FC236}">
                <a16:creationId xmlns:a16="http://schemas.microsoft.com/office/drawing/2014/main" id="{54324FFB-9680-46CB-8ACA-A5B7032026F8}"/>
              </a:ext>
            </a:extLst>
          </p:cNvPr>
          <p:cNvCxnSpPr>
            <a:stCxn id="10" idx="3"/>
            <a:endCxn id="13" idx="1"/>
          </p:cNvCxnSpPr>
          <p:nvPr/>
        </p:nvCxnSpPr>
        <p:spPr>
          <a:xfrm>
            <a:off x="7614227" y="1532660"/>
            <a:ext cx="314326" cy="264917"/>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Přímá spojnice 51">
            <a:extLst>
              <a:ext uri="{FF2B5EF4-FFF2-40B4-BE49-F238E27FC236}">
                <a16:creationId xmlns:a16="http://schemas.microsoft.com/office/drawing/2014/main" id="{D6329AF6-A428-49DE-8C6A-CBE5A6CAD5C8}"/>
              </a:ext>
            </a:extLst>
          </p:cNvPr>
          <p:cNvCxnSpPr>
            <a:cxnSpLocks/>
            <a:stCxn id="20" idx="3"/>
            <a:endCxn id="21" idx="1"/>
          </p:cNvCxnSpPr>
          <p:nvPr/>
        </p:nvCxnSpPr>
        <p:spPr>
          <a:xfrm flipV="1">
            <a:off x="7614227" y="2078892"/>
            <a:ext cx="295273" cy="272836"/>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Přímá spojnice 52">
            <a:extLst>
              <a:ext uri="{FF2B5EF4-FFF2-40B4-BE49-F238E27FC236}">
                <a16:creationId xmlns:a16="http://schemas.microsoft.com/office/drawing/2014/main" id="{41B1EB21-B555-435F-A37D-9743FE689142}"/>
              </a:ext>
            </a:extLst>
          </p:cNvPr>
          <p:cNvCxnSpPr>
            <a:cxnSpLocks/>
            <a:stCxn id="20" idx="3"/>
            <a:endCxn id="22" idx="1"/>
          </p:cNvCxnSpPr>
          <p:nvPr/>
        </p:nvCxnSpPr>
        <p:spPr>
          <a:xfrm flipV="1">
            <a:off x="7614227" y="2349368"/>
            <a:ext cx="295272" cy="2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Přímá spojnice 53">
            <a:extLst>
              <a:ext uri="{FF2B5EF4-FFF2-40B4-BE49-F238E27FC236}">
                <a16:creationId xmlns:a16="http://schemas.microsoft.com/office/drawing/2014/main" id="{1957699D-2C21-40BC-B36F-14C19C8AE44C}"/>
              </a:ext>
            </a:extLst>
          </p:cNvPr>
          <p:cNvCxnSpPr>
            <a:cxnSpLocks/>
            <a:stCxn id="20" idx="3"/>
            <a:endCxn id="23" idx="1"/>
          </p:cNvCxnSpPr>
          <p:nvPr/>
        </p:nvCxnSpPr>
        <p:spPr>
          <a:xfrm>
            <a:off x="7614227" y="2351728"/>
            <a:ext cx="295272" cy="270198"/>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Přímá spojnice 54">
            <a:extLst>
              <a:ext uri="{FF2B5EF4-FFF2-40B4-BE49-F238E27FC236}">
                <a16:creationId xmlns:a16="http://schemas.microsoft.com/office/drawing/2014/main" id="{CAA99DD9-EFFB-48A2-8AE5-C37017C0AF33}"/>
              </a:ext>
            </a:extLst>
          </p:cNvPr>
          <p:cNvCxnSpPr>
            <a:stCxn id="10" idx="2"/>
            <a:endCxn id="10" idx="2"/>
          </p:cNvCxnSpPr>
          <p:nvPr/>
        </p:nvCxnSpPr>
        <p:spPr>
          <a:xfrm>
            <a:off x="7014153" y="162266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pojnice: pravoúhlá 55">
            <a:extLst>
              <a:ext uri="{FF2B5EF4-FFF2-40B4-BE49-F238E27FC236}">
                <a16:creationId xmlns:a16="http://schemas.microsoft.com/office/drawing/2014/main" id="{715A34A3-77EA-4E26-AABC-C488F9C77F2E}"/>
              </a:ext>
            </a:extLst>
          </p:cNvPr>
          <p:cNvCxnSpPr>
            <a:stCxn id="11" idx="3"/>
            <a:endCxn id="28" idx="3"/>
          </p:cNvCxnSpPr>
          <p:nvPr/>
        </p:nvCxnSpPr>
        <p:spPr>
          <a:xfrm flipH="1">
            <a:off x="7614232" y="1290656"/>
            <a:ext cx="1495418" cy="2080552"/>
          </a:xfrm>
          <a:prstGeom prst="bentConnector3">
            <a:avLst>
              <a:gd name="adj1" fmla="val -1528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pojnice: pravoúhlá 56">
            <a:extLst>
              <a:ext uri="{FF2B5EF4-FFF2-40B4-BE49-F238E27FC236}">
                <a16:creationId xmlns:a16="http://schemas.microsoft.com/office/drawing/2014/main" id="{2A0BBF97-A02A-4B63-A136-6D9AF958E394}"/>
              </a:ext>
            </a:extLst>
          </p:cNvPr>
          <p:cNvCxnSpPr>
            <a:cxnSpLocks/>
            <a:stCxn id="12" idx="3"/>
            <a:endCxn id="28" idx="3"/>
          </p:cNvCxnSpPr>
          <p:nvPr/>
        </p:nvCxnSpPr>
        <p:spPr>
          <a:xfrm flipH="1">
            <a:off x="7614232" y="1532713"/>
            <a:ext cx="1495418" cy="1838495"/>
          </a:xfrm>
          <a:prstGeom prst="bentConnector3">
            <a:avLst>
              <a:gd name="adj1" fmla="val -1528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pojnice: pravoúhlá 57">
            <a:extLst>
              <a:ext uri="{FF2B5EF4-FFF2-40B4-BE49-F238E27FC236}">
                <a16:creationId xmlns:a16="http://schemas.microsoft.com/office/drawing/2014/main" id="{3DF86A3F-44DB-4EFC-811D-A026377E9210}"/>
              </a:ext>
            </a:extLst>
          </p:cNvPr>
          <p:cNvCxnSpPr>
            <a:cxnSpLocks/>
            <a:stCxn id="13" idx="3"/>
            <a:endCxn id="28" idx="3"/>
          </p:cNvCxnSpPr>
          <p:nvPr/>
        </p:nvCxnSpPr>
        <p:spPr>
          <a:xfrm flipH="1">
            <a:off x="7614232" y="1797577"/>
            <a:ext cx="1514470" cy="1573631"/>
          </a:xfrm>
          <a:prstGeom prst="bentConnector3">
            <a:avLst>
              <a:gd name="adj1" fmla="val -1393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pojnice: pravoúhlá 58">
            <a:extLst>
              <a:ext uri="{FF2B5EF4-FFF2-40B4-BE49-F238E27FC236}">
                <a16:creationId xmlns:a16="http://schemas.microsoft.com/office/drawing/2014/main" id="{1AC2FE16-CC5B-431E-AA2C-A45CD4242943}"/>
              </a:ext>
            </a:extLst>
          </p:cNvPr>
          <p:cNvCxnSpPr>
            <a:cxnSpLocks/>
            <a:stCxn id="21" idx="3"/>
            <a:endCxn id="28" idx="3"/>
          </p:cNvCxnSpPr>
          <p:nvPr/>
        </p:nvCxnSpPr>
        <p:spPr>
          <a:xfrm flipH="1">
            <a:off x="7614232" y="2078892"/>
            <a:ext cx="1495417" cy="1292316"/>
          </a:xfrm>
          <a:prstGeom prst="bentConnector3">
            <a:avLst>
              <a:gd name="adj1" fmla="val -1528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pojnice: pravoúhlá 59">
            <a:extLst>
              <a:ext uri="{FF2B5EF4-FFF2-40B4-BE49-F238E27FC236}">
                <a16:creationId xmlns:a16="http://schemas.microsoft.com/office/drawing/2014/main" id="{A5E39D09-42BB-4F00-B81B-6EBA6E7FE0AD}"/>
              </a:ext>
            </a:extLst>
          </p:cNvPr>
          <p:cNvCxnSpPr>
            <a:cxnSpLocks/>
            <a:stCxn id="22" idx="3"/>
            <a:endCxn id="28" idx="3"/>
          </p:cNvCxnSpPr>
          <p:nvPr/>
        </p:nvCxnSpPr>
        <p:spPr>
          <a:xfrm flipH="1">
            <a:off x="7614232" y="2349368"/>
            <a:ext cx="1495416" cy="1021840"/>
          </a:xfrm>
          <a:prstGeom prst="bentConnector3">
            <a:avLst>
              <a:gd name="adj1" fmla="val -1528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Přímá spojnice se šipkou 60">
            <a:extLst>
              <a:ext uri="{FF2B5EF4-FFF2-40B4-BE49-F238E27FC236}">
                <a16:creationId xmlns:a16="http://schemas.microsoft.com/office/drawing/2014/main" id="{35E4B8B7-AD48-4672-90C9-4A8AED0653DE}"/>
              </a:ext>
            </a:extLst>
          </p:cNvPr>
          <p:cNvCxnSpPr>
            <a:cxnSpLocks/>
            <a:stCxn id="28" idx="2"/>
            <a:endCxn id="18" idx="0"/>
          </p:cNvCxnSpPr>
          <p:nvPr/>
        </p:nvCxnSpPr>
        <p:spPr>
          <a:xfrm flipH="1">
            <a:off x="7014152" y="3461208"/>
            <a:ext cx="6" cy="4517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Přímá spojnice se šipkou 61">
            <a:extLst>
              <a:ext uri="{FF2B5EF4-FFF2-40B4-BE49-F238E27FC236}">
                <a16:creationId xmlns:a16="http://schemas.microsoft.com/office/drawing/2014/main" id="{BF7CA59E-73A5-41EF-91CC-7BAF7FCFAC87}"/>
              </a:ext>
            </a:extLst>
          </p:cNvPr>
          <p:cNvCxnSpPr>
            <a:cxnSpLocks/>
            <a:stCxn id="19" idx="2"/>
            <a:endCxn id="32" idx="0"/>
          </p:cNvCxnSpPr>
          <p:nvPr/>
        </p:nvCxnSpPr>
        <p:spPr>
          <a:xfrm>
            <a:off x="7014154" y="4889975"/>
            <a:ext cx="0" cy="2649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Přímá spojnice se šipkou 62">
            <a:extLst>
              <a:ext uri="{FF2B5EF4-FFF2-40B4-BE49-F238E27FC236}">
                <a16:creationId xmlns:a16="http://schemas.microsoft.com/office/drawing/2014/main" id="{84F9987B-7D21-49DA-A9E4-6A294F8E7CAC}"/>
              </a:ext>
            </a:extLst>
          </p:cNvPr>
          <p:cNvCxnSpPr>
            <a:cxnSpLocks/>
            <a:stCxn id="32" idx="2"/>
            <a:endCxn id="30" idx="0"/>
          </p:cNvCxnSpPr>
          <p:nvPr/>
        </p:nvCxnSpPr>
        <p:spPr>
          <a:xfrm flipH="1">
            <a:off x="7014153" y="5334892"/>
            <a:ext cx="1" cy="270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Přímá spojnice se šipkou 63">
            <a:extLst>
              <a:ext uri="{FF2B5EF4-FFF2-40B4-BE49-F238E27FC236}">
                <a16:creationId xmlns:a16="http://schemas.microsoft.com/office/drawing/2014/main" id="{576EB15D-D0B3-4EA7-84EF-3769ED19B5F6}"/>
              </a:ext>
            </a:extLst>
          </p:cNvPr>
          <p:cNvCxnSpPr>
            <a:cxnSpLocks/>
            <a:stCxn id="30" idx="2"/>
            <a:endCxn id="31" idx="0"/>
          </p:cNvCxnSpPr>
          <p:nvPr/>
        </p:nvCxnSpPr>
        <p:spPr>
          <a:xfrm>
            <a:off x="7014153" y="5785377"/>
            <a:ext cx="0" cy="2577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Přímá spojnice 64">
            <a:extLst>
              <a:ext uri="{FF2B5EF4-FFF2-40B4-BE49-F238E27FC236}">
                <a16:creationId xmlns:a16="http://schemas.microsoft.com/office/drawing/2014/main" id="{52D306B4-1FAD-401F-8FEA-937B459DBF65}"/>
              </a:ext>
            </a:extLst>
          </p:cNvPr>
          <p:cNvCxnSpPr>
            <a:cxnSpLocks/>
            <a:stCxn id="18" idx="3"/>
            <a:endCxn id="33" idx="1"/>
          </p:cNvCxnSpPr>
          <p:nvPr/>
        </p:nvCxnSpPr>
        <p:spPr>
          <a:xfrm flipV="1">
            <a:off x="7614226" y="3686755"/>
            <a:ext cx="295273" cy="316251"/>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Přímá spojnice 65">
            <a:extLst>
              <a:ext uri="{FF2B5EF4-FFF2-40B4-BE49-F238E27FC236}">
                <a16:creationId xmlns:a16="http://schemas.microsoft.com/office/drawing/2014/main" id="{CCF744FF-F263-4A9F-B394-99375F128397}"/>
              </a:ext>
            </a:extLst>
          </p:cNvPr>
          <p:cNvCxnSpPr>
            <a:cxnSpLocks/>
            <a:stCxn id="18" idx="3"/>
            <a:endCxn id="34" idx="1"/>
          </p:cNvCxnSpPr>
          <p:nvPr/>
        </p:nvCxnSpPr>
        <p:spPr>
          <a:xfrm flipV="1">
            <a:off x="7614226" y="3999807"/>
            <a:ext cx="301668" cy="3199"/>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Přímá spojnice 66">
            <a:extLst>
              <a:ext uri="{FF2B5EF4-FFF2-40B4-BE49-F238E27FC236}">
                <a16:creationId xmlns:a16="http://schemas.microsoft.com/office/drawing/2014/main" id="{6D11CA44-5ECC-48D9-9E77-5F20F4BCE8AE}"/>
              </a:ext>
            </a:extLst>
          </p:cNvPr>
          <p:cNvCxnSpPr>
            <a:cxnSpLocks/>
            <a:stCxn id="18" idx="3"/>
            <a:endCxn id="35" idx="1"/>
          </p:cNvCxnSpPr>
          <p:nvPr/>
        </p:nvCxnSpPr>
        <p:spPr>
          <a:xfrm>
            <a:off x="7614226" y="4003006"/>
            <a:ext cx="301668" cy="310387"/>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pojnice: pravoúhlá 67">
            <a:extLst>
              <a:ext uri="{FF2B5EF4-FFF2-40B4-BE49-F238E27FC236}">
                <a16:creationId xmlns:a16="http://schemas.microsoft.com/office/drawing/2014/main" id="{F0892CB4-D1A3-4E64-A59D-CFAC00EB0F74}"/>
              </a:ext>
            </a:extLst>
          </p:cNvPr>
          <p:cNvCxnSpPr>
            <a:cxnSpLocks/>
            <a:stCxn id="33" idx="3"/>
            <a:endCxn id="19" idx="3"/>
          </p:cNvCxnSpPr>
          <p:nvPr/>
        </p:nvCxnSpPr>
        <p:spPr>
          <a:xfrm flipH="1">
            <a:off x="7614228" y="3686755"/>
            <a:ext cx="1663271" cy="1113220"/>
          </a:xfrm>
          <a:prstGeom prst="bentConnector3">
            <a:avLst>
              <a:gd name="adj1" fmla="val -1374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Spojnice: pravoúhlá 68">
            <a:extLst>
              <a:ext uri="{FF2B5EF4-FFF2-40B4-BE49-F238E27FC236}">
                <a16:creationId xmlns:a16="http://schemas.microsoft.com/office/drawing/2014/main" id="{E5338F91-AB47-46CB-B02F-36FA3C5FBF9F}"/>
              </a:ext>
            </a:extLst>
          </p:cNvPr>
          <p:cNvCxnSpPr>
            <a:cxnSpLocks/>
            <a:stCxn id="34" idx="3"/>
            <a:endCxn id="19" idx="3"/>
          </p:cNvCxnSpPr>
          <p:nvPr/>
        </p:nvCxnSpPr>
        <p:spPr>
          <a:xfrm flipH="1">
            <a:off x="7614228" y="3999807"/>
            <a:ext cx="1669666" cy="800168"/>
          </a:xfrm>
          <a:prstGeom prst="bentConnector3">
            <a:avLst>
              <a:gd name="adj1" fmla="val -1338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Spojnice: pravoúhlá 69">
            <a:extLst>
              <a:ext uri="{FF2B5EF4-FFF2-40B4-BE49-F238E27FC236}">
                <a16:creationId xmlns:a16="http://schemas.microsoft.com/office/drawing/2014/main" id="{FD6FD945-021B-49EE-89A1-F3C684999743}"/>
              </a:ext>
            </a:extLst>
          </p:cNvPr>
          <p:cNvCxnSpPr>
            <a:cxnSpLocks/>
            <a:stCxn id="35" idx="3"/>
            <a:endCxn id="19" idx="3"/>
          </p:cNvCxnSpPr>
          <p:nvPr/>
        </p:nvCxnSpPr>
        <p:spPr>
          <a:xfrm flipH="1">
            <a:off x="7614228" y="4313393"/>
            <a:ext cx="1669666" cy="486582"/>
          </a:xfrm>
          <a:prstGeom prst="bentConnector3">
            <a:avLst>
              <a:gd name="adj1" fmla="val -13387"/>
            </a:avLst>
          </a:prstGeom>
          <a:ln>
            <a:tailEnd type="triangle"/>
          </a:ln>
        </p:spPr>
        <p:style>
          <a:lnRef idx="1">
            <a:schemeClr val="accent1"/>
          </a:lnRef>
          <a:fillRef idx="0">
            <a:schemeClr val="accent1"/>
          </a:fillRef>
          <a:effectRef idx="0">
            <a:schemeClr val="accent1"/>
          </a:effectRef>
          <a:fontRef idx="minor">
            <a:schemeClr val="tx1"/>
          </a:fontRef>
        </p:style>
      </p:cxnSp>
      <p:sp>
        <p:nvSpPr>
          <p:cNvPr id="71" name="Obdélník 70">
            <a:extLst>
              <a:ext uri="{FF2B5EF4-FFF2-40B4-BE49-F238E27FC236}">
                <a16:creationId xmlns:a16="http://schemas.microsoft.com/office/drawing/2014/main" id="{C07D342B-6F71-4A38-B794-7BAF9759F0F0}"/>
              </a:ext>
            </a:extLst>
          </p:cNvPr>
          <p:cNvSpPr/>
          <p:nvPr/>
        </p:nvSpPr>
        <p:spPr>
          <a:xfrm>
            <a:off x="4677490" y="1256153"/>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tematický plán</a:t>
            </a:r>
          </a:p>
        </p:txBody>
      </p:sp>
      <p:cxnSp>
        <p:nvCxnSpPr>
          <p:cNvPr id="72" name="Přímá spojnice se šipkou 71">
            <a:extLst>
              <a:ext uri="{FF2B5EF4-FFF2-40B4-BE49-F238E27FC236}">
                <a16:creationId xmlns:a16="http://schemas.microsoft.com/office/drawing/2014/main" id="{DADA3A07-20A0-4491-8676-66535419666E}"/>
              </a:ext>
            </a:extLst>
          </p:cNvPr>
          <p:cNvCxnSpPr>
            <a:cxnSpLocks/>
            <a:stCxn id="9" idx="2"/>
            <a:endCxn id="71" idx="0"/>
          </p:cNvCxnSpPr>
          <p:nvPr/>
        </p:nvCxnSpPr>
        <p:spPr>
          <a:xfrm flipH="1">
            <a:off x="5277565" y="1115283"/>
            <a:ext cx="1" cy="1408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4" name="Obdélník 73">
            <a:extLst>
              <a:ext uri="{FF2B5EF4-FFF2-40B4-BE49-F238E27FC236}">
                <a16:creationId xmlns:a16="http://schemas.microsoft.com/office/drawing/2014/main" id="{7881A769-3E03-4E35-93AA-1C2C92186FBE}"/>
              </a:ext>
            </a:extLst>
          </p:cNvPr>
          <p:cNvSpPr/>
          <p:nvPr/>
        </p:nvSpPr>
        <p:spPr>
          <a:xfrm>
            <a:off x="3182072" y="4601503"/>
            <a:ext cx="1368000" cy="36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poskytovatel informací</a:t>
            </a:r>
          </a:p>
        </p:txBody>
      </p:sp>
      <p:sp>
        <p:nvSpPr>
          <p:cNvPr id="75" name="Obdélník 74">
            <a:extLst>
              <a:ext uri="{FF2B5EF4-FFF2-40B4-BE49-F238E27FC236}">
                <a16:creationId xmlns:a16="http://schemas.microsoft.com/office/drawing/2014/main" id="{E36BCEF4-A93F-4241-8AEF-DAB4150B5754}"/>
              </a:ext>
            </a:extLst>
          </p:cNvPr>
          <p:cNvSpPr/>
          <p:nvPr/>
        </p:nvSpPr>
        <p:spPr>
          <a:xfrm>
            <a:off x="3188467" y="5094555"/>
            <a:ext cx="136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vyvážené role </a:t>
            </a:r>
          </a:p>
        </p:txBody>
      </p:sp>
      <p:sp>
        <p:nvSpPr>
          <p:cNvPr id="76" name="Obdélník 75">
            <a:extLst>
              <a:ext uri="{FF2B5EF4-FFF2-40B4-BE49-F238E27FC236}">
                <a16:creationId xmlns:a16="http://schemas.microsoft.com/office/drawing/2014/main" id="{532A3444-C317-4DAA-A55A-454A32190A17}"/>
              </a:ext>
            </a:extLst>
          </p:cNvPr>
          <p:cNvSpPr/>
          <p:nvPr/>
        </p:nvSpPr>
        <p:spPr>
          <a:xfrm>
            <a:off x="3188467" y="5408141"/>
            <a:ext cx="136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kouč</a:t>
            </a:r>
          </a:p>
        </p:txBody>
      </p:sp>
      <p:cxnSp>
        <p:nvCxnSpPr>
          <p:cNvPr id="77" name="Spojnice: pravoúhlá 76">
            <a:extLst>
              <a:ext uri="{FF2B5EF4-FFF2-40B4-BE49-F238E27FC236}">
                <a16:creationId xmlns:a16="http://schemas.microsoft.com/office/drawing/2014/main" id="{F098357A-DE5B-4BDD-AA57-AF06C8001A06}"/>
              </a:ext>
            </a:extLst>
          </p:cNvPr>
          <p:cNvCxnSpPr>
            <a:cxnSpLocks/>
            <a:stCxn id="31" idx="1"/>
            <a:endCxn id="16" idx="0"/>
          </p:cNvCxnSpPr>
          <p:nvPr/>
        </p:nvCxnSpPr>
        <p:spPr>
          <a:xfrm rot="10800000">
            <a:off x="2322514" y="5095354"/>
            <a:ext cx="4091565" cy="1037801"/>
          </a:xfrm>
          <a:prstGeom prst="bentConnector4">
            <a:avLst>
              <a:gd name="adj1" fmla="val 42667"/>
              <a:gd name="adj2" fmla="val 15762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Přímá spojnice 77">
            <a:extLst>
              <a:ext uri="{FF2B5EF4-FFF2-40B4-BE49-F238E27FC236}">
                <a16:creationId xmlns:a16="http://schemas.microsoft.com/office/drawing/2014/main" id="{260A7134-6241-4AC0-BA36-97F84CABF7BD}"/>
              </a:ext>
            </a:extLst>
          </p:cNvPr>
          <p:cNvCxnSpPr>
            <a:cxnSpLocks/>
            <a:stCxn id="16" idx="3"/>
            <a:endCxn id="74" idx="1"/>
          </p:cNvCxnSpPr>
          <p:nvPr/>
        </p:nvCxnSpPr>
        <p:spPr>
          <a:xfrm flipV="1">
            <a:off x="2922587" y="4781503"/>
            <a:ext cx="259485" cy="40385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Přímá spojnice 78">
            <a:extLst>
              <a:ext uri="{FF2B5EF4-FFF2-40B4-BE49-F238E27FC236}">
                <a16:creationId xmlns:a16="http://schemas.microsoft.com/office/drawing/2014/main" id="{4B887D6A-8BE3-4BBE-B93E-E3A2D3DD4BD4}"/>
              </a:ext>
            </a:extLst>
          </p:cNvPr>
          <p:cNvCxnSpPr>
            <a:cxnSpLocks/>
            <a:stCxn id="16" idx="3"/>
            <a:endCxn id="75" idx="1"/>
          </p:cNvCxnSpPr>
          <p:nvPr/>
        </p:nvCxnSpPr>
        <p:spPr>
          <a:xfrm flipV="1">
            <a:off x="2922587" y="5184555"/>
            <a:ext cx="265880" cy="798"/>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Přímá spojnice 79">
            <a:extLst>
              <a:ext uri="{FF2B5EF4-FFF2-40B4-BE49-F238E27FC236}">
                <a16:creationId xmlns:a16="http://schemas.microsoft.com/office/drawing/2014/main" id="{C7FC8502-0132-48E7-BCFF-422ED833139C}"/>
              </a:ext>
            </a:extLst>
          </p:cNvPr>
          <p:cNvCxnSpPr>
            <a:cxnSpLocks/>
            <a:stCxn id="16" idx="3"/>
            <a:endCxn id="76" idx="1"/>
          </p:cNvCxnSpPr>
          <p:nvPr/>
        </p:nvCxnSpPr>
        <p:spPr>
          <a:xfrm>
            <a:off x="2922587" y="5185353"/>
            <a:ext cx="265880" cy="3127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Přímá spojnice se šipkou 80">
            <a:extLst>
              <a:ext uri="{FF2B5EF4-FFF2-40B4-BE49-F238E27FC236}">
                <a16:creationId xmlns:a16="http://schemas.microsoft.com/office/drawing/2014/main" id="{CEA6571D-BFA6-4A85-8553-E46CBC4203D8}"/>
              </a:ext>
            </a:extLst>
          </p:cNvPr>
          <p:cNvCxnSpPr>
            <a:cxnSpLocks/>
            <a:stCxn id="16" idx="2"/>
            <a:endCxn id="17" idx="0"/>
          </p:cNvCxnSpPr>
          <p:nvPr/>
        </p:nvCxnSpPr>
        <p:spPr>
          <a:xfrm flipH="1">
            <a:off x="2322512" y="5275353"/>
            <a:ext cx="1" cy="832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Přímá spojnice 81">
            <a:extLst>
              <a:ext uri="{FF2B5EF4-FFF2-40B4-BE49-F238E27FC236}">
                <a16:creationId xmlns:a16="http://schemas.microsoft.com/office/drawing/2014/main" id="{697E295F-DD08-4EE4-BD96-B1016C728938}"/>
              </a:ext>
            </a:extLst>
          </p:cNvPr>
          <p:cNvCxnSpPr>
            <a:cxnSpLocks/>
            <a:stCxn id="29" idx="3"/>
            <a:endCxn id="71" idx="1"/>
          </p:cNvCxnSpPr>
          <p:nvPr/>
        </p:nvCxnSpPr>
        <p:spPr>
          <a:xfrm flipV="1">
            <a:off x="4382222" y="1346153"/>
            <a:ext cx="295268" cy="257701"/>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Přímá spojnice 84">
            <a:extLst>
              <a:ext uri="{FF2B5EF4-FFF2-40B4-BE49-F238E27FC236}">
                <a16:creationId xmlns:a16="http://schemas.microsoft.com/office/drawing/2014/main" id="{BF6802BA-0015-4174-8AAC-37546B844800}"/>
              </a:ext>
            </a:extLst>
          </p:cNvPr>
          <p:cNvCxnSpPr>
            <a:cxnSpLocks/>
            <a:stCxn id="71" idx="3"/>
            <a:endCxn id="10" idx="1"/>
          </p:cNvCxnSpPr>
          <p:nvPr/>
        </p:nvCxnSpPr>
        <p:spPr>
          <a:xfrm>
            <a:off x="5877639" y="1346153"/>
            <a:ext cx="536439" cy="186507"/>
          </a:xfrm>
          <a:prstGeom prst="line">
            <a:avLst/>
          </a:prstGeom>
        </p:spPr>
        <p:style>
          <a:lnRef idx="1">
            <a:schemeClr val="accent1"/>
          </a:lnRef>
          <a:fillRef idx="0">
            <a:schemeClr val="accent1"/>
          </a:fillRef>
          <a:effectRef idx="0">
            <a:schemeClr val="accent1"/>
          </a:effectRef>
          <a:fontRef idx="minor">
            <a:schemeClr val="tx1"/>
          </a:fontRef>
        </p:style>
      </p:cxnSp>
      <p:sp>
        <p:nvSpPr>
          <p:cNvPr id="90" name="Obdélník 89">
            <a:extLst>
              <a:ext uri="{FF2B5EF4-FFF2-40B4-BE49-F238E27FC236}">
                <a16:creationId xmlns:a16="http://schemas.microsoft.com/office/drawing/2014/main" id="{10127135-B276-4876-B2EF-DDB21633B5AC}"/>
              </a:ext>
            </a:extLst>
          </p:cNvPr>
          <p:cNvSpPr/>
          <p:nvPr/>
        </p:nvSpPr>
        <p:spPr>
          <a:xfrm>
            <a:off x="9797143" y="1115283"/>
            <a:ext cx="2304662" cy="2308324"/>
          </a:xfrm>
          <a:prstGeom prst="rect">
            <a:avLst/>
          </a:prstGeom>
        </p:spPr>
        <p:txBody>
          <a:bodyPr wrap="square">
            <a:spAutoFit/>
          </a:bodyPr>
          <a:lstStyle/>
          <a:p>
            <a:r>
              <a:rPr lang="cs-CZ" dirty="0"/>
              <a:t>Nejnáročnější je pro učitele přípravná fáze, ale když už ji jednou projde, tak má výuku nachystanou i pro další roky, navíc i do přípravy může zapojit žáky</a:t>
            </a:r>
          </a:p>
        </p:txBody>
      </p:sp>
    </p:spTree>
    <p:extLst>
      <p:ext uri="{BB962C8B-B14F-4D97-AF65-F5344CB8AC3E}">
        <p14:creationId xmlns:p14="http://schemas.microsoft.com/office/powerpoint/2010/main" val="260039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4F251A-B1A4-40E0-ADB9-24018A2BD406}"/>
              </a:ext>
            </a:extLst>
          </p:cNvPr>
          <p:cNvSpPr>
            <a:spLocks noGrp="1"/>
          </p:cNvSpPr>
          <p:nvPr>
            <p:ph type="title"/>
          </p:nvPr>
        </p:nvSpPr>
        <p:spPr/>
        <p:txBody>
          <a:bodyPr/>
          <a:lstStyle/>
          <a:p>
            <a:r>
              <a:rPr lang="cs-CZ" b="1" dirty="0"/>
              <a:t>SZZ otázky k terénní výuce</a:t>
            </a:r>
          </a:p>
        </p:txBody>
      </p:sp>
      <p:sp>
        <p:nvSpPr>
          <p:cNvPr id="3" name="Zástupný obsah 2">
            <a:extLst>
              <a:ext uri="{FF2B5EF4-FFF2-40B4-BE49-F238E27FC236}">
                <a16:creationId xmlns:a16="http://schemas.microsoft.com/office/drawing/2014/main" id="{8D0DFB2A-8343-49AE-A9B6-4CCD3C9457C9}"/>
              </a:ext>
            </a:extLst>
          </p:cNvPr>
          <p:cNvSpPr>
            <a:spLocks noGrp="1"/>
          </p:cNvSpPr>
          <p:nvPr>
            <p:ph idx="1"/>
          </p:nvPr>
        </p:nvSpPr>
        <p:spPr/>
        <p:txBody>
          <a:bodyPr>
            <a:normAutofit lnSpcReduction="10000"/>
          </a:bodyPr>
          <a:lstStyle/>
          <a:p>
            <a:r>
              <a:rPr lang="cs-CZ" sz="2600" dirty="0"/>
              <a:t>5A. Na příkladu vybraného tematického celku učiva vysvětlete teorii i praktické možnosti využití terénní výuky v geografickém vzdělávání. </a:t>
            </a:r>
          </a:p>
          <a:p>
            <a:pPr marL="180975" lvl="0" indent="0">
              <a:buNone/>
            </a:pPr>
            <a:r>
              <a:rPr lang="cs-CZ" sz="2600" i="1" dirty="0"/>
              <a:t>S oporou o znalost odborné literatury zdůvodněte klady a zápory využití terénní výuky v geografickém vzdělávání. S pomocí portfolia vyložte možnosti efektivního využití terénní výuky v geografickém vzdělávání.</a:t>
            </a:r>
          </a:p>
          <a:p>
            <a:pPr marL="180975" lvl="0" indent="0">
              <a:buNone/>
            </a:pPr>
            <a:endParaRPr lang="cs-CZ" sz="2600" i="1" dirty="0"/>
          </a:p>
          <a:p>
            <a:r>
              <a:rPr lang="cs-CZ" sz="2600" dirty="0"/>
              <a:t>19C. Na příkladu popište hlavní zásady přípravy, realizace a hodnocení terénní výuky.</a:t>
            </a:r>
          </a:p>
          <a:p>
            <a:pPr marL="180975" lvl="1" indent="0">
              <a:buNone/>
            </a:pPr>
            <a:r>
              <a:rPr lang="cs-CZ" sz="2600" i="1" dirty="0"/>
              <a:t>Na modelovém příkladu terénní praxe z České republiky rozdělte a popište terénní výuku podle obsahového, časového, lokalizačního a organizačního hlediska, popište bezpečnostní zajištění terénní výuky, její přínosy a možná negativa vč. způsobů hodnocení.</a:t>
            </a:r>
            <a:endParaRPr lang="cs-CZ" sz="2600" dirty="0"/>
          </a:p>
          <a:p>
            <a:pPr lvl="0"/>
            <a:endParaRPr lang="cs-CZ" b="1" i="1" dirty="0"/>
          </a:p>
          <a:p>
            <a:endParaRPr lang="cs-CZ" dirty="0"/>
          </a:p>
        </p:txBody>
      </p:sp>
    </p:spTree>
    <p:extLst>
      <p:ext uri="{BB962C8B-B14F-4D97-AF65-F5344CB8AC3E}">
        <p14:creationId xmlns:p14="http://schemas.microsoft.com/office/powerpoint/2010/main" val="3067322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3B57743-25BC-4FC2-BE20-43449A638682}"/>
              </a:ext>
            </a:extLst>
          </p:cNvPr>
          <p:cNvSpPr>
            <a:spLocks noGrp="1"/>
          </p:cNvSpPr>
          <p:nvPr>
            <p:ph idx="1"/>
          </p:nvPr>
        </p:nvSpPr>
        <p:spPr>
          <a:xfrm>
            <a:off x="120580" y="874207"/>
            <a:ext cx="3778180" cy="5302756"/>
          </a:xfrm>
        </p:spPr>
        <p:txBody>
          <a:bodyPr>
            <a:normAutofit fontScale="92500" lnSpcReduction="10000"/>
          </a:bodyPr>
          <a:lstStyle/>
          <a:p>
            <a:r>
              <a:rPr lang="cs-CZ" dirty="0"/>
              <a:t>Během školní docházky žáka by měl učitel se svými žáky v terénní výuce dospět z bodu A do bodu B</a:t>
            </a:r>
          </a:p>
          <a:p>
            <a:r>
              <a:rPr lang="cs-CZ" dirty="0"/>
              <a:t>Prvně může být žák pasivnější, učitel poskytuje znalosti, žák se učí základní činnosti, postupně se role obrací, žák je postupně stále víc a víc aktivní, je samostatným badatelem, učitel má pouze roli „poradce“</a:t>
            </a:r>
          </a:p>
        </p:txBody>
      </p:sp>
      <p:pic>
        <p:nvPicPr>
          <p:cNvPr id="4" name="Obrázek 3">
            <a:extLst>
              <a:ext uri="{FF2B5EF4-FFF2-40B4-BE49-F238E27FC236}">
                <a16:creationId xmlns:a16="http://schemas.microsoft.com/office/drawing/2014/main" id="{CF4E0B20-C6E9-4F26-8046-8F549D4BE934}"/>
              </a:ext>
            </a:extLst>
          </p:cNvPr>
          <p:cNvPicPr>
            <a:picLocks noChangeAspect="1"/>
          </p:cNvPicPr>
          <p:nvPr/>
        </p:nvPicPr>
        <p:blipFill>
          <a:blip r:embed="rId2"/>
          <a:stretch>
            <a:fillRect/>
          </a:stretch>
        </p:blipFill>
        <p:spPr>
          <a:xfrm>
            <a:off x="4168757" y="280987"/>
            <a:ext cx="7572375" cy="6296025"/>
          </a:xfrm>
          <a:prstGeom prst="rect">
            <a:avLst/>
          </a:prstGeom>
        </p:spPr>
      </p:pic>
      <p:sp>
        <p:nvSpPr>
          <p:cNvPr id="5" name="Šipka: doprava 4">
            <a:extLst>
              <a:ext uri="{FF2B5EF4-FFF2-40B4-BE49-F238E27FC236}">
                <a16:creationId xmlns:a16="http://schemas.microsoft.com/office/drawing/2014/main" id="{CDD69768-09C3-4D54-8217-67D1EFE348DA}"/>
              </a:ext>
            </a:extLst>
          </p:cNvPr>
          <p:cNvSpPr/>
          <p:nvPr/>
        </p:nvSpPr>
        <p:spPr>
          <a:xfrm rot="19177794">
            <a:off x="8129116" y="2970087"/>
            <a:ext cx="2914022" cy="3114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a:extLst>
              <a:ext uri="{FF2B5EF4-FFF2-40B4-BE49-F238E27FC236}">
                <a16:creationId xmlns:a16="http://schemas.microsoft.com/office/drawing/2014/main" id="{DDD21CA3-7CCE-437E-940B-7C6F732336BD}"/>
              </a:ext>
            </a:extLst>
          </p:cNvPr>
          <p:cNvSpPr/>
          <p:nvPr/>
        </p:nvSpPr>
        <p:spPr>
          <a:xfrm>
            <a:off x="8105185" y="4018058"/>
            <a:ext cx="417102" cy="553998"/>
          </a:xfrm>
          <a:prstGeom prst="rect">
            <a:avLst/>
          </a:prstGeom>
        </p:spPr>
        <p:txBody>
          <a:bodyPr wrap="none">
            <a:spAutoFit/>
          </a:bodyPr>
          <a:lstStyle/>
          <a:p>
            <a:r>
              <a:rPr lang="cs-CZ" sz="3000" b="1" dirty="0">
                <a:solidFill>
                  <a:srgbClr val="0070C0"/>
                </a:solidFill>
              </a:rPr>
              <a:t>A</a:t>
            </a:r>
          </a:p>
        </p:txBody>
      </p:sp>
      <p:sp>
        <p:nvSpPr>
          <p:cNvPr id="7" name="Obdélník 6">
            <a:extLst>
              <a:ext uri="{FF2B5EF4-FFF2-40B4-BE49-F238E27FC236}">
                <a16:creationId xmlns:a16="http://schemas.microsoft.com/office/drawing/2014/main" id="{28F64BAC-A13D-41EC-B5EF-D16F2E870CF4}"/>
              </a:ext>
            </a:extLst>
          </p:cNvPr>
          <p:cNvSpPr/>
          <p:nvPr/>
        </p:nvSpPr>
        <p:spPr>
          <a:xfrm>
            <a:off x="10665997" y="1786436"/>
            <a:ext cx="401072" cy="553998"/>
          </a:xfrm>
          <a:prstGeom prst="rect">
            <a:avLst/>
          </a:prstGeom>
        </p:spPr>
        <p:txBody>
          <a:bodyPr wrap="none">
            <a:spAutoFit/>
          </a:bodyPr>
          <a:lstStyle/>
          <a:p>
            <a:r>
              <a:rPr lang="cs-CZ" sz="3000" b="1" dirty="0">
                <a:solidFill>
                  <a:srgbClr val="0070C0"/>
                </a:solidFill>
              </a:rPr>
              <a:t>B</a:t>
            </a:r>
          </a:p>
        </p:txBody>
      </p:sp>
    </p:spTree>
    <p:extLst>
      <p:ext uri="{BB962C8B-B14F-4D97-AF65-F5344CB8AC3E}">
        <p14:creationId xmlns:p14="http://schemas.microsoft.com/office/powerpoint/2010/main" val="1012644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2FC91234-E2D2-4B8C-A5A7-12E0924B4436}"/>
              </a:ext>
            </a:extLst>
          </p:cNvPr>
          <p:cNvSpPr>
            <a:spLocks noGrp="1"/>
          </p:cNvSpPr>
          <p:nvPr>
            <p:ph idx="1"/>
          </p:nvPr>
        </p:nvSpPr>
        <p:spPr>
          <a:xfrm>
            <a:off x="667378" y="378663"/>
            <a:ext cx="10515600" cy="1409944"/>
          </a:xfrm>
        </p:spPr>
        <p:txBody>
          <a:bodyPr>
            <a:normAutofit fontScale="77500" lnSpcReduction="20000"/>
          </a:bodyPr>
          <a:lstStyle/>
          <a:p>
            <a:r>
              <a:rPr lang="cs-CZ" sz="3400" dirty="0"/>
              <a:t>Toto jsou nejčastěji realizované formy </a:t>
            </a:r>
            <a:r>
              <a:rPr lang="cs-CZ" sz="3400" dirty="0" err="1"/>
              <a:t>TerV</a:t>
            </a:r>
            <a:r>
              <a:rPr lang="cs-CZ" sz="3400" dirty="0"/>
              <a:t> na 50 ZŠ v Česku. Předpokládáme, že minimálně u dvou prvních asi žák moc aktivity neprojeví. Vše naplánuje, zorganizuje a vede učitel. </a:t>
            </a:r>
          </a:p>
          <a:p>
            <a:r>
              <a:rPr lang="cs-CZ" sz="3400" dirty="0"/>
              <a:t>BOV zde nevidíme vůbec.</a:t>
            </a:r>
          </a:p>
          <a:p>
            <a:endParaRPr lang="cs-CZ" dirty="0"/>
          </a:p>
        </p:txBody>
      </p:sp>
      <p:pic>
        <p:nvPicPr>
          <p:cNvPr id="4" name="Obrázek 3">
            <a:extLst>
              <a:ext uri="{FF2B5EF4-FFF2-40B4-BE49-F238E27FC236}">
                <a16:creationId xmlns:a16="http://schemas.microsoft.com/office/drawing/2014/main" id="{53514190-1D9A-4332-8896-886EA793E4E6}"/>
              </a:ext>
            </a:extLst>
          </p:cNvPr>
          <p:cNvPicPr>
            <a:picLocks noChangeAspect="1"/>
          </p:cNvPicPr>
          <p:nvPr/>
        </p:nvPicPr>
        <p:blipFill>
          <a:blip r:embed="rId2"/>
          <a:stretch>
            <a:fillRect/>
          </a:stretch>
        </p:blipFill>
        <p:spPr>
          <a:xfrm>
            <a:off x="978877" y="1930076"/>
            <a:ext cx="7612464" cy="4843586"/>
          </a:xfrm>
          <a:prstGeom prst="rect">
            <a:avLst/>
          </a:prstGeom>
        </p:spPr>
      </p:pic>
    </p:spTree>
    <p:extLst>
      <p:ext uri="{BB962C8B-B14F-4D97-AF65-F5344CB8AC3E}">
        <p14:creationId xmlns:p14="http://schemas.microsoft.com/office/powerpoint/2010/main" val="4053617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4E73BD46-85FF-491C-97B0-F6E6A0E5A447}"/>
              </a:ext>
            </a:extLst>
          </p:cNvPr>
          <p:cNvSpPr>
            <a:spLocks noGrp="1"/>
          </p:cNvSpPr>
          <p:nvPr>
            <p:ph idx="1"/>
          </p:nvPr>
        </p:nvSpPr>
        <p:spPr>
          <a:xfrm>
            <a:off x="211015" y="561975"/>
            <a:ext cx="2672862" cy="4351338"/>
          </a:xfrm>
        </p:spPr>
        <p:txBody>
          <a:bodyPr>
            <a:normAutofit lnSpcReduction="10000"/>
          </a:bodyPr>
          <a:lstStyle/>
          <a:p>
            <a:pPr marL="0" indent="0">
              <a:buNone/>
            </a:pPr>
            <a:r>
              <a:rPr lang="cs-CZ" dirty="0"/>
              <a:t>Kam bychom v ideálním případě měli dojít?</a:t>
            </a:r>
          </a:p>
          <a:p>
            <a:pPr marL="0" indent="0">
              <a:buNone/>
            </a:pPr>
            <a:endParaRPr lang="cs-CZ" dirty="0"/>
          </a:p>
          <a:p>
            <a:pPr marL="0" indent="0">
              <a:buNone/>
            </a:pPr>
            <a:r>
              <a:rPr lang="cs-CZ" dirty="0"/>
              <a:t>Vše lze realizovat i v nižších ročních ZŠ, v zahraniční se často začíná smyslovou terénní výukou.</a:t>
            </a:r>
          </a:p>
        </p:txBody>
      </p:sp>
      <p:pic>
        <p:nvPicPr>
          <p:cNvPr id="4" name="Obrázek 3">
            <a:extLst>
              <a:ext uri="{FF2B5EF4-FFF2-40B4-BE49-F238E27FC236}">
                <a16:creationId xmlns:a16="http://schemas.microsoft.com/office/drawing/2014/main" id="{6B2DF851-4C9B-4E7E-A03B-4CC4653953FF}"/>
              </a:ext>
            </a:extLst>
          </p:cNvPr>
          <p:cNvPicPr>
            <a:picLocks noChangeAspect="1"/>
          </p:cNvPicPr>
          <p:nvPr/>
        </p:nvPicPr>
        <p:blipFill>
          <a:blip r:embed="rId2"/>
          <a:stretch>
            <a:fillRect/>
          </a:stretch>
        </p:blipFill>
        <p:spPr>
          <a:xfrm>
            <a:off x="3113366" y="561975"/>
            <a:ext cx="8658225" cy="5734050"/>
          </a:xfrm>
          <a:prstGeom prst="rect">
            <a:avLst/>
          </a:prstGeom>
        </p:spPr>
      </p:pic>
    </p:spTree>
    <p:extLst>
      <p:ext uri="{BB962C8B-B14F-4D97-AF65-F5344CB8AC3E}">
        <p14:creationId xmlns:p14="http://schemas.microsoft.com/office/powerpoint/2010/main" val="2482780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08E2CAB-8A2A-4D03-83A4-9DBC39C68F04}"/>
              </a:ext>
            </a:extLst>
          </p:cNvPr>
          <p:cNvSpPr>
            <a:spLocks noGrp="1"/>
          </p:cNvSpPr>
          <p:nvPr>
            <p:ph idx="1"/>
          </p:nvPr>
        </p:nvSpPr>
        <p:spPr>
          <a:xfrm>
            <a:off x="611274" y="459049"/>
            <a:ext cx="10515600" cy="4351338"/>
          </a:xfrm>
        </p:spPr>
        <p:txBody>
          <a:bodyPr/>
          <a:lstStyle/>
          <a:p>
            <a:pPr marL="0" indent="0">
              <a:buNone/>
            </a:pPr>
            <a:r>
              <a:rPr lang="cs-CZ" dirty="0"/>
              <a:t>Jenže učitelé ve všem vidí problémy. Zkuste problém otočit ve </a:t>
            </a:r>
            <a:r>
              <a:rPr lang="cs-CZ" b="1" dirty="0"/>
              <a:t>VÝZVU</a:t>
            </a:r>
            <a:r>
              <a:rPr lang="cs-CZ" dirty="0"/>
              <a:t>.</a:t>
            </a:r>
          </a:p>
          <a:p>
            <a:pPr marL="0" indent="0">
              <a:buNone/>
            </a:pPr>
            <a:r>
              <a:rPr lang="cs-CZ" dirty="0"/>
              <a:t>Všichni přece ví (učitelé i výzkumníci), že terénní výuka má mnohem víc benefitů pro všechny zúčastněné než negativ.</a:t>
            </a:r>
          </a:p>
        </p:txBody>
      </p:sp>
      <p:pic>
        <p:nvPicPr>
          <p:cNvPr id="4" name="Obrázek 3">
            <a:extLst>
              <a:ext uri="{FF2B5EF4-FFF2-40B4-BE49-F238E27FC236}">
                <a16:creationId xmlns:a16="http://schemas.microsoft.com/office/drawing/2014/main" id="{7D286B9F-3DE3-4705-8231-ED462A658BB0}"/>
              </a:ext>
            </a:extLst>
          </p:cNvPr>
          <p:cNvPicPr>
            <a:picLocks noChangeAspect="1"/>
          </p:cNvPicPr>
          <p:nvPr/>
        </p:nvPicPr>
        <p:blipFill>
          <a:blip r:embed="rId2"/>
          <a:stretch>
            <a:fillRect/>
          </a:stretch>
        </p:blipFill>
        <p:spPr>
          <a:xfrm>
            <a:off x="727938" y="1939331"/>
            <a:ext cx="7963599" cy="4783015"/>
          </a:xfrm>
          <a:prstGeom prst="rect">
            <a:avLst/>
          </a:prstGeom>
        </p:spPr>
      </p:pic>
    </p:spTree>
    <p:extLst>
      <p:ext uri="{BB962C8B-B14F-4D97-AF65-F5344CB8AC3E}">
        <p14:creationId xmlns:p14="http://schemas.microsoft.com/office/powerpoint/2010/main" val="973411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45A0457C-C5DA-41AC-BB19-4728274BC6AB}"/>
              </a:ext>
            </a:extLst>
          </p:cNvPr>
          <p:cNvSpPr>
            <a:spLocks noGrp="1"/>
          </p:cNvSpPr>
          <p:nvPr>
            <p:ph idx="1"/>
          </p:nvPr>
        </p:nvSpPr>
        <p:spPr>
          <a:xfrm>
            <a:off x="315685" y="217889"/>
            <a:ext cx="11712192" cy="4351338"/>
          </a:xfrm>
        </p:spPr>
        <p:txBody>
          <a:bodyPr/>
          <a:lstStyle/>
          <a:p>
            <a:pPr marL="0" indent="0">
              <a:buNone/>
            </a:pPr>
            <a:r>
              <a:rPr lang="cs-CZ" dirty="0"/>
              <a:t>Začněte od jednoduchých činností a jakmile si je žáci osvojí, postupte dál. Postupně se dostanete od „pozorovacího přístupu“ k „problémovému“, kdy žáci budou pracovat samostatně. Podobně to vidí např i Marada a </a:t>
            </a:r>
            <a:r>
              <a:rPr lang="cs-CZ" dirty="0" err="1"/>
              <a:t>Fenklová</a:t>
            </a:r>
            <a:r>
              <a:rPr lang="cs-CZ" dirty="0"/>
              <a:t> (2013): </a:t>
            </a:r>
            <a:r>
              <a:rPr lang="cs-CZ" dirty="0">
                <a:hlinkClick r:id="rId2"/>
              </a:rPr>
              <a:t>https://www.geograficke-rozhledy.cz/archiv/clanek/376/pdf</a:t>
            </a:r>
            <a:endParaRPr lang="cs-CZ" dirty="0"/>
          </a:p>
        </p:txBody>
      </p:sp>
      <p:pic>
        <p:nvPicPr>
          <p:cNvPr id="4" name="Obrázek 3">
            <a:extLst>
              <a:ext uri="{FF2B5EF4-FFF2-40B4-BE49-F238E27FC236}">
                <a16:creationId xmlns:a16="http://schemas.microsoft.com/office/drawing/2014/main" id="{0E42FADB-7C51-4558-9C15-886B5FD69DC0}"/>
              </a:ext>
            </a:extLst>
          </p:cNvPr>
          <p:cNvPicPr>
            <a:picLocks noChangeAspect="1"/>
          </p:cNvPicPr>
          <p:nvPr/>
        </p:nvPicPr>
        <p:blipFill>
          <a:blip r:embed="rId3"/>
          <a:stretch>
            <a:fillRect/>
          </a:stretch>
        </p:blipFill>
        <p:spPr>
          <a:xfrm>
            <a:off x="438202" y="2009670"/>
            <a:ext cx="7024753" cy="4630441"/>
          </a:xfrm>
          <a:prstGeom prst="rect">
            <a:avLst/>
          </a:prstGeom>
        </p:spPr>
      </p:pic>
    </p:spTree>
    <p:extLst>
      <p:ext uri="{BB962C8B-B14F-4D97-AF65-F5344CB8AC3E}">
        <p14:creationId xmlns:p14="http://schemas.microsoft.com/office/powerpoint/2010/main" val="2882622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EBD1CBA-948A-419D-84B4-B7F92362AF4E}"/>
              </a:ext>
            </a:extLst>
          </p:cNvPr>
          <p:cNvSpPr>
            <a:spLocks noGrp="1"/>
          </p:cNvSpPr>
          <p:nvPr>
            <p:ph idx="1"/>
          </p:nvPr>
        </p:nvSpPr>
        <p:spPr>
          <a:xfrm>
            <a:off x="255395" y="137502"/>
            <a:ext cx="11822723" cy="4351338"/>
          </a:xfrm>
        </p:spPr>
        <p:txBody>
          <a:bodyPr>
            <a:normAutofit/>
          </a:bodyPr>
          <a:lstStyle/>
          <a:p>
            <a:pPr marL="0" indent="0">
              <a:buNone/>
            </a:pPr>
            <a:r>
              <a:rPr lang="cs-CZ" sz="2600" dirty="0"/>
              <a:t>Začněte krátkodobými formami </a:t>
            </a:r>
            <a:r>
              <a:rPr lang="cs-CZ" sz="2600" dirty="0" err="1"/>
              <a:t>TerV</a:t>
            </a:r>
            <a:r>
              <a:rPr lang="cs-CZ" sz="2600" dirty="0"/>
              <a:t>, které můžete realizovat na pozemku školy nebo v nejbližším okolí školy, ať už ve volné krajině nebo přímo v obci/městě. Stačí vám na to 1–2 vyučovací hodiny. Dlouhodobé formy se logicky nedají realizovat tak často.</a:t>
            </a:r>
          </a:p>
          <a:p>
            <a:pPr marL="0" indent="0">
              <a:buNone/>
            </a:pPr>
            <a:r>
              <a:rPr lang="cs-CZ" sz="2600" dirty="0"/>
              <a:t>Nevymlouvejte se na bezpečnost nebo jiné překážky. Když chcete naučit dítě plavat, jdete s ním do bazénu a taky si předem neříkáte, že se může utopit. U </a:t>
            </a:r>
            <a:r>
              <a:rPr lang="cs-CZ" sz="2600" dirty="0" err="1"/>
              <a:t>TerV</a:t>
            </a:r>
            <a:r>
              <a:rPr lang="cs-CZ" sz="2600" dirty="0"/>
              <a:t> je to stejné.</a:t>
            </a:r>
          </a:p>
        </p:txBody>
      </p:sp>
      <p:pic>
        <p:nvPicPr>
          <p:cNvPr id="4" name="Obrázek 3">
            <a:extLst>
              <a:ext uri="{FF2B5EF4-FFF2-40B4-BE49-F238E27FC236}">
                <a16:creationId xmlns:a16="http://schemas.microsoft.com/office/drawing/2014/main" id="{5CE24E16-C14A-4E95-B366-FD3374931EE7}"/>
              </a:ext>
            </a:extLst>
          </p:cNvPr>
          <p:cNvPicPr>
            <a:picLocks noChangeAspect="1"/>
          </p:cNvPicPr>
          <p:nvPr/>
        </p:nvPicPr>
        <p:blipFill>
          <a:blip r:embed="rId2"/>
          <a:stretch>
            <a:fillRect/>
          </a:stretch>
        </p:blipFill>
        <p:spPr>
          <a:xfrm>
            <a:off x="2148688" y="2192376"/>
            <a:ext cx="5578493" cy="4470748"/>
          </a:xfrm>
          <a:prstGeom prst="rect">
            <a:avLst/>
          </a:prstGeom>
        </p:spPr>
      </p:pic>
    </p:spTree>
    <p:extLst>
      <p:ext uri="{BB962C8B-B14F-4D97-AF65-F5344CB8AC3E}">
        <p14:creationId xmlns:p14="http://schemas.microsoft.com/office/powerpoint/2010/main" val="6382237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E9197F-463A-4FE1-A7A7-D1C5D67AE53B}"/>
              </a:ext>
            </a:extLst>
          </p:cNvPr>
          <p:cNvSpPr>
            <a:spLocks noGrp="1"/>
          </p:cNvSpPr>
          <p:nvPr>
            <p:ph type="title"/>
          </p:nvPr>
        </p:nvSpPr>
        <p:spPr/>
        <p:txBody>
          <a:bodyPr/>
          <a:lstStyle/>
          <a:p>
            <a:r>
              <a:rPr lang="cs-CZ" b="1" dirty="0"/>
              <a:t>Zásady tvorby koncepce terénní výuky na ZŠ</a:t>
            </a:r>
          </a:p>
        </p:txBody>
      </p:sp>
      <p:sp>
        <p:nvSpPr>
          <p:cNvPr id="3" name="Zástupný obsah 2">
            <a:extLst>
              <a:ext uri="{FF2B5EF4-FFF2-40B4-BE49-F238E27FC236}">
                <a16:creationId xmlns:a16="http://schemas.microsoft.com/office/drawing/2014/main" id="{C82D80FC-49A9-4E84-AFCB-05768507B339}"/>
              </a:ext>
            </a:extLst>
          </p:cNvPr>
          <p:cNvSpPr>
            <a:spLocks noGrp="1"/>
          </p:cNvSpPr>
          <p:nvPr>
            <p:ph idx="1"/>
          </p:nvPr>
        </p:nvSpPr>
        <p:spPr>
          <a:xfrm>
            <a:off x="572757" y="1597688"/>
            <a:ext cx="11203912" cy="5034224"/>
          </a:xfrm>
        </p:spPr>
        <p:txBody>
          <a:bodyPr>
            <a:normAutofit lnSpcReduction="10000"/>
          </a:bodyPr>
          <a:lstStyle/>
          <a:p>
            <a:r>
              <a:rPr lang="cs-CZ" dirty="0"/>
              <a:t>Když nastoupíte na ZŠ, seznamte se s </a:t>
            </a:r>
            <a:r>
              <a:rPr lang="cs-CZ" dirty="0" err="1"/>
              <a:t>TerV</a:t>
            </a:r>
            <a:r>
              <a:rPr lang="cs-CZ" dirty="0"/>
              <a:t>, kterou dělají kolegové. Spolupracujte. Pokud nedělají nic, ukažte jim, jak na to. Udělejte si pomůcky pro </a:t>
            </a:r>
            <a:r>
              <a:rPr lang="cs-CZ" dirty="0" err="1"/>
              <a:t>TerV</a:t>
            </a:r>
            <a:r>
              <a:rPr lang="cs-CZ" dirty="0"/>
              <a:t>, klidně začnete mapami, využívejte aplikace na telefonech, řada pomůcek jde jednoduše vyrobit.</a:t>
            </a:r>
          </a:p>
          <a:p>
            <a:r>
              <a:rPr lang="cs-CZ" dirty="0"/>
              <a:t>Udělejte si vlastní koncepci terénní výuky podle následujících zásad:</a:t>
            </a:r>
          </a:p>
          <a:p>
            <a:pPr lvl="1"/>
            <a:r>
              <a:rPr lang="cs-CZ" sz="2800" dirty="0"/>
              <a:t>Návaznost terénní výuky na učivo předchozích ročníků a progrese učiva</a:t>
            </a:r>
          </a:p>
          <a:p>
            <a:pPr lvl="1"/>
            <a:r>
              <a:rPr lang="cs-CZ" sz="2800" dirty="0"/>
              <a:t>Propojenost s kurikulem a přímá návaznost na výuku v učebně</a:t>
            </a:r>
          </a:p>
          <a:p>
            <a:pPr lvl="1"/>
            <a:r>
              <a:rPr lang="cs-CZ" sz="2800" dirty="0"/>
              <a:t>Propojenost různých forem terénní výuky z hlediska jejího trvání</a:t>
            </a:r>
          </a:p>
          <a:p>
            <a:pPr lvl="1"/>
            <a:r>
              <a:rPr lang="cs-CZ" sz="2800" dirty="0"/>
              <a:t>Propojenost aktuálních témat s terénní výukou v různých typech krajiny</a:t>
            </a:r>
          </a:p>
          <a:p>
            <a:pPr lvl="1"/>
            <a:r>
              <a:rPr lang="cs-CZ" sz="2800" dirty="0"/>
              <a:t>(</a:t>
            </a:r>
            <a:r>
              <a:rPr lang="es-ES" sz="2800" dirty="0"/>
              <a:t>Zřízení funkce koordinátora terénní výuky</a:t>
            </a:r>
            <a:r>
              <a:rPr lang="cs-CZ" sz="2800" dirty="0"/>
              <a:t> – to by měla být osoba, která ví, který učitel jde s žáky ven, co tam dělá apod., aby jednotlivé terénní výuky splňovaly výše uvedené 4 body)</a:t>
            </a:r>
          </a:p>
        </p:txBody>
      </p:sp>
    </p:spTree>
    <p:extLst>
      <p:ext uri="{BB962C8B-B14F-4D97-AF65-F5344CB8AC3E}">
        <p14:creationId xmlns:p14="http://schemas.microsoft.com/office/powerpoint/2010/main" val="41832915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1C8B576-88FF-4D8B-9D6F-958C519EC1C5}"/>
              </a:ext>
            </a:extLst>
          </p:cNvPr>
          <p:cNvSpPr>
            <a:spLocks noGrp="1"/>
          </p:cNvSpPr>
          <p:nvPr>
            <p:ph idx="1"/>
          </p:nvPr>
        </p:nvSpPr>
        <p:spPr>
          <a:xfrm>
            <a:off x="476459" y="268130"/>
            <a:ext cx="6785466" cy="3429227"/>
          </a:xfrm>
        </p:spPr>
        <p:txBody>
          <a:bodyPr/>
          <a:lstStyle/>
          <a:p>
            <a:pPr marL="0" indent="0">
              <a:buNone/>
            </a:pPr>
            <a:r>
              <a:rPr lang="cs-CZ" dirty="0"/>
              <a:t>Inspirujte se i jinde, existuje spousta návodů, metodik, zapojte se do projektů. I v Česku už je terénní výuka velké téma, kteří řeší řada institucí. Občas můžete využít i nabídky externích subjektů jako je Lipka, Rezekvítek, ale to už něco stojí a nebude vám to pasovat přímo do výuky, proto bychom byli rádi, kdyby učitelé ve větší realizovali i vlastní </a:t>
            </a:r>
            <a:r>
              <a:rPr lang="cs-CZ" dirty="0" err="1"/>
              <a:t>TerV</a:t>
            </a:r>
            <a:r>
              <a:rPr lang="cs-CZ" dirty="0"/>
              <a:t>.</a:t>
            </a:r>
          </a:p>
          <a:p>
            <a:pPr marL="0" indent="0">
              <a:buNone/>
            </a:pPr>
            <a:endParaRPr lang="cs-CZ" dirty="0"/>
          </a:p>
        </p:txBody>
      </p:sp>
      <p:pic>
        <p:nvPicPr>
          <p:cNvPr id="6" name="Obrázek 5">
            <a:extLst>
              <a:ext uri="{FF2B5EF4-FFF2-40B4-BE49-F238E27FC236}">
                <a16:creationId xmlns:a16="http://schemas.microsoft.com/office/drawing/2014/main" id="{02F213A4-32A6-44E4-B707-DC99AE7E7C59}"/>
              </a:ext>
            </a:extLst>
          </p:cNvPr>
          <p:cNvPicPr>
            <a:picLocks noChangeAspect="1"/>
          </p:cNvPicPr>
          <p:nvPr/>
        </p:nvPicPr>
        <p:blipFill>
          <a:blip r:embed="rId2"/>
          <a:stretch>
            <a:fillRect/>
          </a:stretch>
        </p:blipFill>
        <p:spPr>
          <a:xfrm>
            <a:off x="7261925" y="1233131"/>
            <a:ext cx="4121774" cy="4761070"/>
          </a:xfrm>
          <a:prstGeom prst="rect">
            <a:avLst/>
          </a:prstGeom>
        </p:spPr>
      </p:pic>
      <p:pic>
        <p:nvPicPr>
          <p:cNvPr id="7" name="Obrázek 6">
            <a:extLst>
              <a:ext uri="{FF2B5EF4-FFF2-40B4-BE49-F238E27FC236}">
                <a16:creationId xmlns:a16="http://schemas.microsoft.com/office/drawing/2014/main" id="{A40286E8-57EC-497C-8564-84AF81D18E05}"/>
              </a:ext>
            </a:extLst>
          </p:cNvPr>
          <p:cNvPicPr>
            <a:picLocks noChangeAspect="1"/>
          </p:cNvPicPr>
          <p:nvPr/>
        </p:nvPicPr>
        <p:blipFill>
          <a:blip r:embed="rId3"/>
          <a:stretch>
            <a:fillRect/>
          </a:stretch>
        </p:blipFill>
        <p:spPr>
          <a:xfrm>
            <a:off x="808301" y="3551583"/>
            <a:ext cx="5036615" cy="3160643"/>
          </a:xfrm>
          <a:prstGeom prst="rect">
            <a:avLst/>
          </a:prstGeom>
        </p:spPr>
      </p:pic>
      <p:sp>
        <p:nvSpPr>
          <p:cNvPr id="2" name="Obdélník 1">
            <a:extLst>
              <a:ext uri="{FF2B5EF4-FFF2-40B4-BE49-F238E27FC236}">
                <a16:creationId xmlns:a16="http://schemas.microsoft.com/office/drawing/2014/main" id="{A17AC5A9-B647-4432-A376-77EFA5314739}"/>
              </a:ext>
            </a:extLst>
          </p:cNvPr>
          <p:cNvSpPr/>
          <p:nvPr/>
        </p:nvSpPr>
        <p:spPr>
          <a:xfrm>
            <a:off x="7261926" y="5994201"/>
            <a:ext cx="4121774" cy="646331"/>
          </a:xfrm>
          <a:prstGeom prst="rect">
            <a:avLst/>
          </a:prstGeom>
        </p:spPr>
        <p:txBody>
          <a:bodyPr wrap="square">
            <a:spAutoFit/>
          </a:bodyPr>
          <a:lstStyle/>
          <a:p>
            <a:r>
              <a:rPr lang="cs-CZ" dirty="0">
                <a:hlinkClick r:id="rId4"/>
              </a:rPr>
              <a:t>https://ucimesevenku.cz/tajemstvi-skoly-za-skolou/</a:t>
            </a:r>
            <a:endParaRPr lang="cs-CZ" dirty="0"/>
          </a:p>
        </p:txBody>
      </p:sp>
    </p:spTree>
    <p:extLst>
      <p:ext uri="{BB962C8B-B14F-4D97-AF65-F5344CB8AC3E}">
        <p14:creationId xmlns:p14="http://schemas.microsoft.com/office/powerpoint/2010/main" val="2763219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FFA658DB-8916-48A6-A39F-824ACE41C569}"/>
              </a:ext>
            </a:extLst>
          </p:cNvPr>
          <p:cNvSpPr>
            <a:spLocks noGrp="1"/>
          </p:cNvSpPr>
          <p:nvPr>
            <p:ph idx="1"/>
          </p:nvPr>
        </p:nvSpPr>
        <p:spPr/>
        <p:txBody>
          <a:bodyPr/>
          <a:lstStyle/>
          <a:p>
            <a:endParaRPr lang="cs-CZ"/>
          </a:p>
        </p:txBody>
      </p:sp>
      <p:pic>
        <p:nvPicPr>
          <p:cNvPr id="4" name="Obrázek 3">
            <a:extLst>
              <a:ext uri="{FF2B5EF4-FFF2-40B4-BE49-F238E27FC236}">
                <a16:creationId xmlns:a16="http://schemas.microsoft.com/office/drawing/2014/main" id="{8D8342BF-E969-4E9B-8B62-5E939B38FF43}"/>
              </a:ext>
            </a:extLst>
          </p:cNvPr>
          <p:cNvPicPr>
            <a:picLocks noChangeAspect="1"/>
          </p:cNvPicPr>
          <p:nvPr/>
        </p:nvPicPr>
        <p:blipFill>
          <a:blip r:embed="rId2"/>
          <a:stretch>
            <a:fillRect/>
          </a:stretch>
        </p:blipFill>
        <p:spPr>
          <a:xfrm>
            <a:off x="6695" y="1199460"/>
            <a:ext cx="6601392" cy="4247184"/>
          </a:xfrm>
          <a:prstGeom prst="rect">
            <a:avLst/>
          </a:prstGeom>
        </p:spPr>
      </p:pic>
      <p:pic>
        <p:nvPicPr>
          <p:cNvPr id="6" name="Obrázek 5">
            <a:extLst>
              <a:ext uri="{FF2B5EF4-FFF2-40B4-BE49-F238E27FC236}">
                <a16:creationId xmlns:a16="http://schemas.microsoft.com/office/drawing/2014/main" id="{6A0B6912-115B-4E52-9EC1-7C5B1ABEBD52}"/>
              </a:ext>
            </a:extLst>
          </p:cNvPr>
          <p:cNvPicPr>
            <a:picLocks noChangeAspect="1"/>
          </p:cNvPicPr>
          <p:nvPr/>
        </p:nvPicPr>
        <p:blipFill>
          <a:blip r:embed="rId3"/>
          <a:stretch>
            <a:fillRect/>
          </a:stretch>
        </p:blipFill>
        <p:spPr>
          <a:xfrm>
            <a:off x="6750120" y="268356"/>
            <a:ext cx="5441880" cy="6321287"/>
          </a:xfrm>
          <a:prstGeom prst="rect">
            <a:avLst/>
          </a:prstGeom>
        </p:spPr>
      </p:pic>
      <p:sp>
        <p:nvSpPr>
          <p:cNvPr id="8" name="Obdélník 7">
            <a:extLst>
              <a:ext uri="{FF2B5EF4-FFF2-40B4-BE49-F238E27FC236}">
                <a16:creationId xmlns:a16="http://schemas.microsoft.com/office/drawing/2014/main" id="{3B4B179D-1652-44D0-AF6B-587030453674}"/>
              </a:ext>
            </a:extLst>
          </p:cNvPr>
          <p:cNvSpPr/>
          <p:nvPr/>
        </p:nvSpPr>
        <p:spPr>
          <a:xfrm>
            <a:off x="8562518" y="7223125"/>
            <a:ext cx="3779176" cy="369332"/>
          </a:xfrm>
          <a:prstGeom prst="rect">
            <a:avLst/>
          </a:prstGeom>
        </p:spPr>
        <p:txBody>
          <a:bodyPr wrap="none">
            <a:spAutoFit/>
          </a:bodyPr>
          <a:lstStyle/>
          <a:p>
            <a:r>
              <a:rPr lang="cs-CZ" dirty="0" err="1"/>
              <a:t>European</a:t>
            </a:r>
            <a:r>
              <a:rPr lang="cs-CZ" dirty="0"/>
              <a:t> </a:t>
            </a:r>
            <a:r>
              <a:rPr lang="cs-CZ" dirty="0" err="1"/>
              <a:t>Outdoor</a:t>
            </a:r>
            <a:r>
              <a:rPr lang="cs-CZ" dirty="0"/>
              <a:t> </a:t>
            </a:r>
            <a:r>
              <a:rPr lang="cs-CZ" dirty="0" err="1"/>
              <a:t>Education</a:t>
            </a:r>
            <a:r>
              <a:rPr lang="cs-CZ" dirty="0"/>
              <a:t> Network</a:t>
            </a:r>
          </a:p>
        </p:txBody>
      </p:sp>
    </p:spTree>
    <p:extLst>
      <p:ext uri="{BB962C8B-B14F-4D97-AF65-F5344CB8AC3E}">
        <p14:creationId xmlns:p14="http://schemas.microsoft.com/office/powerpoint/2010/main" val="40209389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42E34F-46CA-49FC-B43F-7021648D47DD}"/>
              </a:ext>
            </a:extLst>
          </p:cNvPr>
          <p:cNvSpPr>
            <a:spLocks noGrp="1"/>
          </p:cNvSpPr>
          <p:nvPr>
            <p:ph type="title"/>
          </p:nvPr>
        </p:nvSpPr>
        <p:spPr/>
        <p:txBody>
          <a:bodyPr/>
          <a:lstStyle/>
          <a:p>
            <a:r>
              <a:rPr lang="cs-CZ"/>
              <a:t>Další zdroje</a:t>
            </a:r>
            <a:endParaRPr lang="cs-CZ" dirty="0"/>
          </a:p>
        </p:txBody>
      </p:sp>
      <p:sp>
        <p:nvSpPr>
          <p:cNvPr id="3" name="Zástupný obsah 2">
            <a:extLst>
              <a:ext uri="{FF2B5EF4-FFF2-40B4-BE49-F238E27FC236}">
                <a16:creationId xmlns:a16="http://schemas.microsoft.com/office/drawing/2014/main" id="{F2E0825C-A8B9-4900-AC25-8C6F3CFA6462}"/>
              </a:ext>
            </a:extLst>
          </p:cNvPr>
          <p:cNvSpPr>
            <a:spLocks noGrp="1"/>
          </p:cNvSpPr>
          <p:nvPr>
            <p:ph idx="1"/>
          </p:nvPr>
        </p:nvSpPr>
        <p:spPr>
          <a:xfrm>
            <a:off x="373471" y="1520825"/>
            <a:ext cx="4599039" cy="4972050"/>
          </a:xfrm>
        </p:spPr>
        <p:txBody>
          <a:bodyPr>
            <a:normAutofit fontScale="85000" lnSpcReduction="20000"/>
          </a:bodyPr>
          <a:lstStyle/>
          <a:p>
            <a:endParaRPr lang="cs-CZ" dirty="0"/>
          </a:p>
          <a:p>
            <a:r>
              <a:rPr lang="cs-CZ" sz="2700" dirty="0"/>
              <a:t>Řezníčková, D. (2008). </a:t>
            </a:r>
            <a:r>
              <a:rPr lang="cs-CZ" sz="2700" i="1" dirty="0"/>
              <a:t>Náměty pro geografické a environmentální vzdělávání: Výuka v krajině</a:t>
            </a:r>
            <a:r>
              <a:rPr lang="cs-CZ" sz="2700" dirty="0"/>
              <a:t>. Univerzita Karlova v Praze, Přírodovědecká fakulta.</a:t>
            </a:r>
          </a:p>
          <a:p>
            <a:pPr marL="177800" indent="0">
              <a:buNone/>
            </a:pPr>
            <a:r>
              <a:rPr lang="cs-CZ" sz="2700" dirty="0"/>
              <a:t>Online ke stažení: </a:t>
            </a:r>
            <a:r>
              <a:rPr lang="cs-CZ" sz="2700" dirty="0">
                <a:hlinkClick r:id="rId2"/>
              </a:rPr>
              <a:t>https://www.academia.edu/12137717/N%C3%A1m%C4%9Bty_pro_geografick%C3%A9_a_environment%C3%A1ln%C3%AD_vzd%C4%9Bl%C3%A1v%C3%A1n%C3%AD_V%C3%BDuka_v_krajin%C4%9B</a:t>
            </a:r>
            <a:endParaRPr lang="cs-CZ" sz="2700" dirty="0"/>
          </a:p>
          <a:p>
            <a:pPr marL="177800" indent="0">
              <a:buNone/>
            </a:pPr>
            <a:endParaRPr lang="cs-CZ" sz="2700" dirty="0"/>
          </a:p>
          <a:p>
            <a:pPr marL="177800" indent="-177800"/>
            <a:r>
              <a:rPr lang="cs-CZ" sz="2700" dirty="0"/>
              <a:t>A mnoho dalších, řada i veřejně ke stažení</a:t>
            </a:r>
          </a:p>
          <a:p>
            <a:pPr marL="177800" indent="0">
              <a:buNone/>
            </a:pPr>
            <a:endParaRPr lang="cs-CZ" sz="2200" dirty="0"/>
          </a:p>
          <a:p>
            <a:pPr marL="177800" indent="0">
              <a:buNone/>
            </a:pPr>
            <a:endParaRPr lang="cs-CZ" sz="2200" dirty="0"/>
          </a:p>
        </p:txBody>
      </p:sp>
      <p:pic>
        <p:nvPicPr>
          <p:cNvPr id="4" name="Obrázek 3">
            <a:extLst>
              <a:ext uri="{FF2B5EF4-FFF2-40B4-BE49-F238E27FC236}">
                <a16:creationId xmlns:a16="http://schemas.microsoft.com/office/drawing/2014/main" id="{3A2A6351-6F6C-4E21-BF14-B831B9CFE250}"/>
              </a:ext>
            </a:extLst>
          </p:cNvPr>
          <p:cNvPicPr>
            <a:picLocks noChangeAspect="1"/>
          </p:cNvPicPr>
          <p:nvPr/>
        </p:nvPicPr>
        <p:blipFill>
          <a:blip r:embed="rId3"/>
          <a:stretch>
            <a:fillRect/>
          </a:stretch>
        </p:blipFill>
        <p:spPr>
          <a:xfrm>
            <a:off x="6515074" y="170683"/>
            <a:ext cx="5576491" cy="2870148"/>
          </a:xfrm>
          <a:prstGeom prst="rect">
            <a:avLst/>
          </a:prstGeom>
        </p:spPr>
      </p:pic>
      <p:pic>
        <p:nvPicPr>
          <p:cNvPr id="5" name="Obrázek 4">
            <a:extLst>
              <a:ext uri="{FF2B5EF4-FFF2-40B4-BE49-F238E27FC236}">
                <a16:creationId xmlns:a16="http://schemas.microsoft.com/office/drawing/2014/main" id="{E31D99F3-5029-455A-B7DF-B69259ACBEA8}"/>
              </a:ext>
            </a:extLst>
          </p:cNvPr>
          <p:cNvPicPr>
            <a:picLocks noChangeAspect="1"/>
          </p:cNvPicPr>
          <p:nvPr/>
        </p:nvPicPr>
        <p:blipFill>
          <a:blip r:embed="rId4"/>
          <a:stretch>
            <a:fillRect/>
          </a:stretch>
        </p:blipFill>
        <p:spPr>
          <a:xfrm>
            <a:off x="4972510" y="1690688"/>
            <a:ext cx="3634750" cy="5167312"/>
          </a:xfrm>
          <a:prstGeom prst="rect">
            <a:avLst/>
          </a:prstGeom>
        </p:spPr>
      </p:pic>
    </p:spTree>
    <p:extLst>
      <p:ext uri="{BB962C8B-B14F-4D97-AF65-F5344CB8AC3E}">
        <p14:creationId xmlns:p14="http://schemas.microsoft.com/office/powerpoint/2010/main" val="2959592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9C43C4-DCA7-410B-8B2B-2E9498F2F574}"/>
              </a:ext>
            </a:extLst>
          </p:cNvPr>
          <p:cNvSpPr>
            <a:spLocks noGrp="1"/>
          </p:cNvSpPr>
          <p:nvPr>
            <p:ph type="title"/>
          </p:nvPr>
        </p:nvSpPr>
        <p:spPr/>
        <p:txBody>
          <a:bodyPr/>
          <a:lstStyle/>
          <a:p>
            <a:r>
              <a:rPr lang="cs-CZ" b="1" dirty="0">
                <a:solidFill>
                  <a:schemeClr val="tx1">
                    <a:lumMod val="95000"/>
                    <a:lumOff val="5000"/>
                  </a:schemeClr>
                </a:solidFill>
              </a:rPr>
              <a:t>Terénní výuka jako moderní téma</a:t>
            </a:r>
          </a:p>
        </p:txBody>
      </p:sp>
      <p:sp>
        <p:nvSpPr>
          <p:cNvPr id="3" name="Zástupný obsah 2">
            <a:extLst>
              <a:ext uri="{FF2B5EF4-FFF2-40B4-BE49-F238E27FC236}">
                <a16:creationId xmlns:a16="http://schemas.microsoft.com/office/drawing/2014/main" id="{23350C34-9C7D-48BF-8802-6BC120383CDE}"/>
              </a:ext>
            </a:extLst>
          </p:cNvPr>
          <p:cNvSpPr>
            <a:spLocks noGrp="1"/>
          </p:cNvSpPr>
          <p:nvPr>
            <p:ph idx="1"/>
          </p:nvPr>
        </p:nvSpPr>
        <p:spPr>
          <a:xfrm>
            <a:off x="838200" y="1825625"/>
            <a:ext cx="4803470" cy="4351338"/>
          </a:xfrm>
        </p:spPr>
        <p:txBody>
          <a:bodyPr/>
          <a:lstStyle/>
          <a:p>
            <a:r>
              <a:rPr lang="cs-CZ" dirty="0"/>
              <a:t>… už 100 let</a:t>
            </a:r>
          </a:p>
          <a:p>
            <a:r>
              <a:rPr lang="cs-CZ" dirty="0"/>
              <a:t>ale poslední dobou stále nabývá na významu s rozvojem nových technologií, které drží děti více doma a ve třídě</a:t>
            </a:r>
          </a:p>
          <a:p>
            <a:r>
              <a:rPr lang="cs-CZ" sz="2000" i="1" dirty="0"/>
              <a:t>(Pozn HS. zajímavé toto psát v době karantény, kde vídám lidi venku i na místě, kde dřív nebyli </a:t>
            </a:r>
            <a:r>
              <a:rPr lang="cs-CZ" sz="2000" i="1" dirty="0">
                <a:sym typeface="Wingdings" panose="05000000000000000000" pitchFamily="2" charset="2"/>
              </a:rPr>
              <a:t>)</a:t>
            </a:r>
            <a:endParaRPr lang="cs-CZ" sz="2000" i="1" dirty="0"/>
          </a:p>
        </p:txBody>
      </p:sp>
      <p:pic>
        <p:nvPicPr>
          <p:cNvPr id="5" name="Obrázek 4">
            <a:extLst>
              <a:ext uri="{FF2B5EF4-FFF2-40B4-BE49-F238E27FC236}">
                <a16:creationId xmlns:a16="http://schemas.microsoft.com/office/drawing/2014/main" id="{16856E63-8D9C-47D7-AAE6-27B6F7DD6A35}"/>
              </a:ext>
            </a:extLst>
          </p:cNvPr>
          <p:cNvPicPr>
            <a:picLocks noChangeAspect="1"/>
          </p:cNvPicPr>
          <p:nvPr/>
        </p:nvPicPr>
        <p:blipFill rotWithShape="1">
          <a:blip r:embed="rId2"/>
          <a:srcRect l="1096"/>
          <a:stretch/>
        </p:blipFill>
        <p:spPr>
          <a:xfrm>
            <a:off x="5641670" y="1542874"/>
            <a:ext cx="6076850" cy="4634089"/>
          </a:xfrm>
          <a:prstGeom prst="rect">
            <a:avLst/>
          </a:prstGeom>
        </p:spPr>
      </p:pic>
      <p:sp>
        <p:nvSpPr>
          <p:cNvPr id="6" name="Obdélník 5">
            <a:extLst>
              <a:ext uri="{FF2B5EF4-FFF2-40B4-BE49-F238E27FC236}">
                <a16:creationId xmlns:a16="http://schemas.microsoft.com/office/drawing/2014/main" id="{AE1451AA-F8D9-43D7-AD7D-0F142E8BD8D0}"/>
              </a:ext>
            </a:extLst>
          </p:cNvPr>
          <p:cNvSpPr/>
          <p:nvPr/>
        </p:nvSpPr>
        <p:spPr>
          <a:xfrm>
            <a:off x="5641670" y="6149357"/>
            <a:ext cx="5241884" cy="369332"/>
          </a:xfrm>
          <a:prstGeom prst="rect">
            <a:avLst/>
          </a:prstGeom>
        </p:spPr>
        <p:txBody>
          <a:bodyPr wrap="none">
            <a:spAutoFit/>
          </a:bodyPr>
          <a:lstStyle/>
          <a:p>
            <a:r>
              <a:rPr lang="cs-CZ" dirty="0">
                <a:hlinkClick r:id="rId3"/>
              </a:rPr>
              <a:t>https://kindlingplayandtraining.co.uk/learn-outdoors/</a:t>
            </a:r>
            <a:endParaRPr lang="cs-CZ" dirty="0"/>
          </a:p>
        </p:txBody>
      </p:sp>
    </p:spTree>
    <p:extLst>
      <p:ext uri="{BB962C8B-B14F-4D97-AF65-F5344CB8AC3E}">
        <p14:creationId xmlns:p14="http://schemas.microsoft.com/office/powerpoint/2010/main" val="19602441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1D118E-B453-411D-92B8-7448574F9CEC}"/>
              </a:ext>
            </a:extLst>
          </p:cNvPr>
          <p:cNvSpPr>
            <a:spLocks noGrp="1"/>
          </p:cNvSpPr>
          <p:nvPr>
            <p:ph type="title"/>
          </p:nvPr>
        </p:nvSpPr>
        <p:spPr/>
        <p:txBody>
          <a:bodyPr>
            <a:noAutofit/>
          </a:bodyPr>
          <a:lstStyle/>
          <a:p>
            <a:r>
              <a:rPr lang="cs-CZ" sz="3200" dirty="0"/>
              <a:t>A to je všechno, ale sami víte, že je toho mnohem víc, však jste řadu forem </a:t>
            </a:r>
            <a:r>
              <a:rPr lang="cs-CZ" sz="3200" dirty="0" err="1"/>
              <a:t>TerV</a:t>
            </a:r>
            <a:r>
              <a:rPr lang="cs-CZ" sz="3200" dirty="0"/>
              <a:t> zažili i během svého studia na KGE.</a:t>
            </a:r>
            <a:br>
              <a:rPr lang="cs-CZ" sz="3200" dirty="0"/>
            </a:br>
            <a:r>
              <a:rPr lang="cs-CZ" sz="3200" dirty="0"/>
              <a:t>Zkuste si vzpomenout, jaké všechny činnosti jste si vyzkoušeli.</a:t>
            </a:r>
          </a:p>
        </p:txBody>
      </p:sp>
      <p:pic>
        <p:nvPicPr>
          <p:cNvPr id="7" name="Obrázek 6">
            <a:extLst>
              <a:ext uri="{FF2B5EF4-FFF2-40B4-BE49-F238E27FC236}">
                <a16:creationId xmlns:a16="http://schemas.microsoft.com/office/drawing/2014/main" id="{4D08D1E7-0E74-45E9-88CC-A1F084C28D2A}"/>
              </a:ext>
            </a:extLst>
          </p:cNvPr>
          <p:cNvPicPr>
            <a:picLocks noChangeAspect="1"/>
          </p:cNvPicPr>
          <p:nvPr/>
        </p:nvPicPr>
        <p:blipFill>
          <a:blip r:embed="rId2"/>
          <a:stretch>
            <a:fillRect/>
          </a:stretch>
        </p:blipFill>
        <p:spPr>
          <a:xfrm>
            <a:off x="3181738" y="1684446"/>
            <a:ext cx="5583209" cy="5173554"/>
          </a:xfrm>
          <a:prstGeom prst="ellipse">
            <a:avLst/>
          </a:prstGeom>
          <a:ln>
            <a:noFill/>
          </a:ln>
          <a:effectLst>
            <a:softEdge rad="112500"/>
          </a:effectLst>
        </p:spPr>
      </p:pic>
    </p:spTree>
    <p:extLst>
      <p:ext uri="{BB962C8B-B14F-4D97-AF65-F5344CB8AC3E}">
        <p14:creationId xmlns:p14="http://schemas.microsoft.com/office/powerpoint/2010/main" val="28913230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obsah 5">
            <a:extLst>
              <a:ext uri="{FF2B5EF4-FFF2-40B4-BE49-F238E27FC236}">
                <a16:creationId xmlns:a16="http://schemas.microsoft.com/office/drawing/2014/main" id="{1366BA73-F802-4662-B763-3CB19C2786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4043" y="709128"/>
            <a:ext cx="10222705" cy="5750272"/>
          </a:xfrm>
        </p:spPr>
      </p:pic>
    </p:spTree>
    <p:extLst>
      <p:ext uri="{BB962C8B-B14F-4D97-AF65-F5344CB8AC3E}">
        <p14:creationId xmlns:p14="http://schemas.microsoft.com/office/powerpoint/2010/main" val="3403796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B45696-14BA-4DAC-A2B3-579377E5EAFB}"/>
              </a:ext>
            </a:extLst>
          </p:cNvPr>
          <p:cNvSpPr>
            <a:spLocks noGrp="1"/>
          </p:cNvSpPr>
          <p:nvPr>
            <p:ph type="title"/>
          </p:nvPr>
        </p:nvSpPr>
        <p:spPr/>
        <p:txBody>
          <a:bodyPr/>
          <a:lstStyle/>
          <a:p>
            <a:r>
              <a:rPr lang="cs-CZ" b="1" dirty="0"/>
              <a:t>Jak chápeme terénní výuku</a:t>
            </a:r>
          </a:p>
        </p:txBody>
      </p:sp>
      <p:sp>
        <p:nvSpPr>
          <p:cNvPr id="3" name="Zástupný obsah 2">
            <a:extLst>
              <a:ext uri="{FF2B5EF4-FFF2-40B4-BE49-F238E27FC236}">
                <a16:creationId xmlns:a16="http://schemas.microsoft.com/office/drawing/2014/main" id="{757A69BA-31D6-4293-ABB7-910E665B65AA}"/>
              </a:ext>
            </a:extLst>
          </p:cNvPr>
          <p:cNvSpPr>
            <a:spLocks noGrp="1"/>
          </p:cNvSpPr>
          <p:nvPr>
            <p:ph idx="1"/>
          </p:nvPr>
        </p:nvSpPr>
        <p:spPr>
          <a:xfrm>
            <a:off x="838200" y="1690688"/>
            <a:ext cx="10515600" cy="4971369"/>
          </a:xfrm>
        </p:spPr>
        <p:txBody>
          <a:bodyPr>
            <a:normAutofit fontScale="92500" lnSpcReduction="10000"/>
          </a:bodyPr>
          <a:lstStyle/>
          <a:p>
            <a:r>
              <a:rPr lang="cs-CZ" dirty="0"/>
              <a:t>Existuje celá řada rozdílných definicí</a:t>
            </a:r>
          </a:p>
          <a:p>
            <a:r>
              <a:rPr lang="cs-CZ" dirty="0"/>
              <a:t>Naše definice vychází z definice Hofmanna (2003), kterou jsme upravili (Svobodová, </a:t>
            </a:r>
            <a:r>
              <a:rPr lang="cs-CZ" dirty="0" err="1"/>
              <a:t>Mísařová</a:t>
            </a:r>
            <a:r>
              <a:rPr lang="cs-CZ" dirty="0"/>
              <a:t>, </a:t>
            </a:r>
            <a:r>
              <a:rPr lang="cs-CZ" dirty="0" err="1"/>
              <a:t>Durna</a:t>
            </a:r>
            <a:r>
              <a:rPr lang="cs-CZ" dirty="0"/>
              <a:t>, &amp; Hofmann, 2019, URL </a:t>
            </a:r>
            <a:r>
              <a:rPr lang="cs-CZ" dirty="0">
                <a:hlinkClick r:id="rId2"/>
              </a:rPr>
              <a:t>https://karolinum.cz/data/</a:t>
            </a:r>
            <a:r>
              <a:rPr lang="cs-CZ" dirty="0" err="1">
                <a:hlinkClick r:id="rId2"/>
              </a:rPr>
              <a:t>clanek</a:t>
            </a:r>
            <a:r>
              <a:rPr lang="cs-CZ" dirty="0">
                <a:hlinkClick r:id="rId2"/>
              </a:rPr>
              <a:t>/7441/OS_13_2_0095.pdf</a:t>
            </a:r>
            <a:r>
              <a:rPr lang="cs-CZ" dirty="0"/>
              <a:t>) následovně: </a:t>
            </a:r>
          </a:p>
          <a:p>
            <a:pPr marL="0" indent="0">
              <a:buNone/>
            </a:pPr>
            <a:r>
              <a:rPr lang="cs-CZ" b="1" dirty="0"/>
              <a:t>Terénní výuku definujeme jako „zastřešující“ pojem pro rozmanité formy výuky, jejichž společným rysem je realizace v terénu, mimo budovu školy. Terénní výuka může nabývat rozmanitých organizačních forem od vycházky, přes exkurze, terénní cvičení až po terénní výzkum. Pokud má mít jakákoli forma terénní výuky pro žáky přínos, musí být žáci v průběhu terénní výuky badateli </a:t>
            </a:r>
            <a:r>
              <a:rPr lang="cs-CZ" b="1" dirty="0">
                <a:solidFill>
                  <a:srgbClr val="FF0000"/>
                </a:solidFill>
              </a:rPr>
              <a:t>aktivně</a:t>
            </a:r>
            <a:r>
              <a:rPr lang="cs-CZ" b="1" dirty="0"/>
              <a:t> shromažďujícími a zpracovávajícími informace z primárních i sekundárních zdrojů, za pomoci výzkumných metod a pomůcek jednotlivých vědních disciplín.</a:t>
            </a:r>
          </a:p>
          <a:p>
            <a:r>
              <a:rPr lang="cs-CZ" dirty="0"/>
              <a:t>Důležité je to slovo „aktivně“, protože žáci by měli být jakkoli do realizace </a:t>
            </a:r>
            <a:r>
              <a:rPr lang="cs-CZ" dirty="0" err="1"/>
              <a:t>TerV</a:t>
            </a:r>
            <a:r>
              <a:rPr lang="cs-CZ" dirty="0"/>
              <a:t> vtaženi, neměli by být pouhými pasivními účastníky.</a:t>
            </a:r>
          </a:p>
          <a:p>
            <a:endParaRPr lang="cs-CZ" dirty="0"/>
          </a:p>
        </p:txBody>
      </p:sp>
    </p:spTree>
    <p:extLst>
      <p:ext uri="{BB962C8B-B14F-4D97-AF65-F5344CB8AC3E}">
        <p14:creationId xmlns:p14="http://schemas.microsoft.com/office/powerpoint/2010/main" val="1972846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5E08D4-C08F-45B2-82E9-6EA0B87BCA69}"/>
              </a:ext>
            </a:extLst>
          </p:cNvPr>
          <p:cNvSpPr>
            <a:spLocks noGrp="1"/>
          </p:cNvSpPr>
          <p:nvPr>
            <p:ph type="title"/>
          </p:nvPr>
        </p:nvSpPr>
        <p:spPr>
          <a:xfrm>
            <a:off x="419878" y="215831"/>
            <a:ext cx="11551298" cy="1325563"/>
          </a:xfrm>
        </p:spPr>
        <p:txBody>
          <a:bodyPr/>
          <a:lstStyle/>
          <a:p>
            <a:r>
              <a:rPr lang="cs-CZ" b="1" dirty="0"/>
              <a:t>Postavení terénní výuky v Česku ve 20. a 21. století</a:t>
            </a:r>
          </a:p>
        </p:txBody>
      </p:sp>
      <p:sp>
        <p:nvSpPr>
          <p:cNvPr id="3" name="Zástupný obsah 2">
            <a:extLst>
              <a:ext uri="{FF2B5EF4-FFF2-40B4-BE49-F238E27FC236}">
                <a16:creationId xmlns:a16="http://schemas.microsoft.com/office/drawing/2014/main" id="{5B672497-62EE-421A-9B2C-23D0DE38A027}"/>
              </a:ext>
            </a:extLst>
          </p:cNvPr>
          <p:cNvSpPr>
            <a:spLocks noGrp="1"/>
          </p:cNvSpPr>
          <p:nvPr>
            <p:ph idx="1"/>
          </p:nvPr>
        </p:nvSpPr>
        <p:spPr>
          <a:xfrm>
            <a:off x="419878" y="1530220"/>
            <a:ext cx="6466114" cy="5131837"/>
          </a:xfrm>
        </p:spPr>
        <p:txBody>
          <a:bodyPr>
            <a:normAutofit fontScale="85000" lnSpcReduction="10000"/>
          </a:bodyPr>
          <a:lstStyle/>
          <a:p>
            <a:r>
              <a:rPr lang="cs-CZ" sz="1900" dirty="0"/>
              <a:t>Terénní výuka fungovala od první republiky v zejména v předmětech zeměpis, biologie, tělesná výchova a v pracovním vyučování – práce na školním pozemku</a:t>
            </a:r>
          </a:p>
          <a:p>
            <a:r>
              <a:rPr lang="cs-CZ" sz="1900" dirty="0"/>
              <a:t>V období studené války k pobytu mimo školu ještě přibyl samostatný předmět branná výchova </a:t>
            </a:r>
            <a:r>
              <a:rPr lang="cs-CZ" sz="1400" i="1" dirty="0"/>
              <a:t>(opět paralela na karanténu - dnes by se branná výchova opět hodila, probíhala různá cvičení, každý žák měl svoji plynovou masku… tedy aspoň se to říkalo, osobně jsem viděla jen jednu </a:t>
            </a:r>
            <a:r>
              <a:rPr lang="cs-CZ" sz="1400" i="1" dirty="0">
                <a:sym typeface="Wingdings" panose="05000000000000000000" pitchFamily="2" charset="2"/>
              </a:rPr>
              <a:t></a:t>
            </a:r>
            <a:r>
              <a:rPr lang="cs-CZ" sz="1400" i="1" dirty="0"/>
              <a:t>)</a:t>
            </a:r>
          </a:p>
          <a:p>
            <a:r>
              <a:rPr lang="cs-CZ" sz="1900" dirty="0"/>
              <a:t>Tyto formy byly zakotvené i v posledním vzdělávacím programu před rokem 1989. Rozvoj nové výchovně vzdělávací soustavy z roku 1975</a:t>
            </a:r>
          </a:p>
          <a:p>
            <a:r>
              <a:rPr lang="cs-CZ" sz="1900" dirty="0"/>
              <a:t>Po roce 1989 v podstatě žádné koncepční změny neprobíhaly, kromě odstranění tendenčních politických tvrzení; terénní výuka realizována na bázi výletů, exkurzí apod. bez větší aktivity žáka</a:t>
            </a:r>
          </a:p>
          <a:p>
            <a:r>
              <a:rPr lang="cs-CZ" sz="1900" dirty="0"/>
              <a:t>V RVP ZV (2005 - 2017) velmi obecné představení, ale terénní výuka je ve státním programu v RVP ZV i pro gymnázia ukotvena. Očekávané výstupy se týkají  orientace, pozorování, zobrazování, bezpečný pohyb – to je málo, asi i proto stále většina škol realizuje klasické výlety, vycházky… </a:t>
            </a:r>
          </a:p>
          <a:p>
            <a:r>
              <a:rPr lang="cs-CZ" sz="1900" dirty="0"/>
              <a:t>Na jedné straně je toho požadováno „málo“ na druhé straně to nebrání žádným učitelovým aktivitám v tomto směru!!!</a:t>
            </a:r>
          </a:p>
          <a:p>
            <a:r>
              <a:rPr lang="cs-CZ" sz="1900" dirty="0"/>
              <a:t>Obecně převládá názor, že se v terénu v zeměpise  nic nedělá, že se chodíme ven projít. Proto je důležitá ta dříve zmíněná aktivita žáka, nikdo si nemůže myslet (ředitel, rodič, žák), že „jen“ chodíme ven…</a:t>
            </a:r>
          </a:p>
        </p:txBody>
      </p:sp>
      <p:pic>
        <p:nvPicPr>
          <p:cNvPr id="4" name="Obrázek 3">
            <a:extLst>
              <a:ext uri="{FF2B5EF4-FFF2-40B4-BE49-F238E27FC236}">
                <a16:creationId xmlns:a16="http://schemas.microsoft.com/office/drawing/2014/main" id="{E018FBC8-6F45-4DC4-A8D1-A495B4E24C44}"/>
              </a:ext>
            </a:extLst>
          </p:cNvPr>
          <p:cNvPicPr>
            <a:picLocks noChangeAspect="1"/>
          </p:cNvPicPr>
          <p:nvPr/>
        </p:nvPicPr>
        <p:blipFill>
          <a:blip r:embed="rId2"/>
          <a:stretch>
            <a:fillRect/>
          </a:stretch>
        </p:blipFill>
        <p:spPr>
          <a:xfrm>
            <a:off x="7175859" y="1282722"/>
            <a:ext cx="4897279" cy="5479774"/>
          </a:xfrm>
          <a:prstGeom prst="rect">
            <a:avLst/>
          </a:prstGeom>
        </p:spPr>
      </p:pic>
    </p:spTree>
    <p:extLst>
      <p:ext uri="{BB962C8B-B14F-4D97-AF65-F5344CB8AC3E}">
        <p14:creationId xmlns:p14="http://schemas.microsoft.com/office/powerpoint/2010/main" val="4117244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B46801-A774-4743-AA3E-04E42F7E76AB}"/>
              </a:ext>
            </a:extLst>
          </p:cNvPr>
          <p:cNvSpPr>
            <a:spLocks noGrp="1"/>
          </p:cNvSpPr>
          <p:nvPr>
            <p:ph type="title"/>
          </p:nvPr>
        </p:nvSpPr>
        <p:spPr>
          <a:xfrm>
            <a:off x="1" y="9327"/>
            <a:ext cx="12192000" cy="962894"/>
          </a:xfrm>
        </p:spPr>
        <p:txBody>
          <a:bodyPr>
            <a:normAutofit fontScale="90000"/>
          </a:bodyPr>
          <a:lstStyle/>
          <a:p>
            <a:r>
              <a:rPr lang="cs-CZ" sz="4000" b="1" dirty="0"/>
              <a:t>Postavení terénní výuky v Česku do r. 89 – historické okénko od EH</a:t>
            </a:r>
            <a:endParaRPr lang="cs-CZ" sz="4000" dirty="0"/>
          </a:p>
        </p:txBody>
      </p:sp>
      <p:sp>
        <p:nvSpPr>
          <p:cNvPr id="3" name="Zástupný obsah 2">
            <a:extLst>
              <a:ext uri="{FF2B5EF4-FFF2-40B4-BE49-F238E27FC236}">
                <a16:creationId xmlns:a16="http://schemas.microsoft.com/office/drawing/2014/main" id="{743DBD25-D5D3-4D17-9890-A4F84B34CD13}"/>
              </a:ext>
            </a:extLst>
          </p:cNvPr>
          <p:cNvSpPr>
            <a:spLocks noGrp="1"/>
          </p:cNvSpPr>
          <p:nvPr>
            <p:ph idx="1"/>
          </p:nvPr>
        </p:nvSpPr>
        <p:spPr>
          <a:xfrm>
            <a:off x="335902" y="858416"/>
            <a:ext cx="11392678" cy="5990258"/>
          </a:xfrm>
        </p:spPr>
        <p:txBody>
          <a:bodyPr>
            <a:normAutofit lnSpcReduction="10000"/>
          </a:bodyPr>
          <a:lstStyle/>
          <a:p>
            <a:pPr marL="0" indent="0">
              <a:lnSpc>
                <a:spcPct val="100000"/>
              </a:lnSpc>
              <a:spcBef>
                <a:spcPts val="0"/>
              </a:spcBef>
              <a:spcAft>
                <a:spcPts val="400"/>
              </a:spcAft>
              <a:buNone/>
            </a:pPr>
            <a:r>
              <a:rPr lang="cs-CZ" sz="1600" b="1" dirty="0"/>
              <a:t>Základní a střední škola</a:t>
            </a:r>
            <a:endParaRPr lang="cs-CZ" sz="1600" dirty="0"/>
          </a:p>
          <a:p>
            <a:pPr>
              <a:lnSpc>
                <a:spcPct val="100000"/>
              </a:lnSpc>
              <a:spcBef>
                <a:spcPts val="0"/>
              </a:spcBef>
              <a:spcAft>
                <a:spcPts val="400"/>
              </a:spcAft>
            </a:pPr>
            <a:r>
              <a:rPr lang="cs-CZ" sz="1600" dirty="0"/>
              <a:t>Pro zeměpis byly předepsány vycházky v každém pololetí, kde se měla procvičovat především orientace podle mapy a různé formy pozorování. Pak byly předepisovány exkurze do průmyslových, zemědělských a potravinářských podniků.</a:t>
            </a:r>
          </a:p>
          <a:p>
            <a:pPr>
              <a:lnSpc>
                <a:spcPct val="100000"/>
              </a:lnSpc>
              <a:spcBef>
                <a:spcPts val="0"/>
              </a:spcBef>
              <a:spcAft>
                <a:spcPts val="400"/>
              </a:spcAft>
            </a:pPr>
            <a:r>
              <a:rPr lang="cs-CZ" sz="1600" dirty="0"/>
              <a:t>Pro biologii to bylo obdobné.</a:t>
            </a:r>
          </a:p>
          <a:p>
            <a:pPr>
              <a:lnSpc>
                <a:spcPct val="100000"/>
              </a:lnSpc>
              <a:spcBef>
                <a:spcPts val="0"/>
              </a:spcBef>
              <a:spcAft>
                <a:spcPts val="400"/>
              </a:spcAft>
            </a:pPr>
            <a:r>
              <a:rPr lang="cs-CZ" sz="1600" dirty="0"/>
              <a:t>Pracovní vyučování probíhalo jednak ve školních dílnách a práce na pozemku na školní zahradě. Žáci se učili upravovat pozemek pro výsadbu různých plodin.</a:t>
            </a:r>
          </a:p>
          <a:p>
            <a:pPr>
              <a:lnSpc>
                <a:spcPct val="100000"/>
              </a:lnSpc>
              <a:spcBef>
                <a:spcPts val="0"/>
              </a:spcBef>
              <a:spcAft>
                <a:spcPts val="400"/>
              </a:spcAft>
            </a:pPr>
            <a:r>
              <a:rPr lang="cs-CZ" sz="1600" dirty="0"/>
              <a:t>Tělesná výchova měla povinné kurzy plavání, v přírodě pak zejména povinný lyžařský kurz a zásady pobytu v přírodě. To mohlo probíhat formou vycházek a žáci se učili bezpečnému pobytu v přírodě a např. zásadám táboření.</a:t>
            </a:r>
          </a:p>
          <a:p>
            <a:pPr>
              <a:lnSpc>
                <a:spcPct val="100000"/>
              </a:lnSpc>
              <a:spcBef>
                <a:spcPts val="0"/>
              </a:spcBef>
              <a:spcAft>
                <a:spcPts val="400"/>
              </a:spcAft>
            </a:pPr>
            <a:r>
              <a:rPr lang="cs-CZ" sz="1600" dirty="0"/>
              <a:t>Branná výchova. Měla předepsané minimálně dvě půldenní cvičení na podzim a na jaře. V anglosaských zemích by se dalo nazvat „Discovery learning“. Od konce 50. let to bylo spojeno s možností války. Obdobná cvičení probíhala jak v socialistickém tak v kapitalistickém bloku. Náplň byla rozdělena na část ve škole, kde se přezkoušely a dezinfikovaly plynové masky, zaevidovaly a uložily. Žáci si vyzkoušeli např. protichemický oděv a zásady protichemické očisty. Část ve škole končila evakuací jednotlivých tříd a pokračování bylo mimo školu. V případě dostupnosti v přírodě v blízkém okolí obce. Žáci se učiteli pohybovali např. po vyznačené trase a plnili doprovodné úkoly typu orientace v terénu, přenosu zraněného, střelba ze vzduchovky, hod granátem na cíl… Spousta těchto činností byla užitečná a hodila se i jako prevence nejen k válečnému stavu, ale i k předcházení škod způsobenými jinými, např. přírodními katastrofami, požárem apod. Zmrazení této činnosti po roce 1989 bylo způsobeno především jejím nadměrným zpolitizováním. </a:t>
            </a:r>
          </a:p>
          <a:p>
            <a:pPr>
              <a:lnSpc>
                <a:spcPct val="100000"/>
              </a:lnSpc>
              <a:spcBef>
                <a:spcPts val="0"/>
              </a:spcBef>
              <a:spcAft>
                <a:spcPts val="400"/>
              </a:spcAft>
            </a:pPr>
            <a:r>
              <a:rPr lang="cs-CZ" sz="1600" dirty="0"/>
              <a:t>Činnosti typu rozdělávání ohně nebo jezdění na loďkách je dnes TOP v anglosaských zemích a my jsme to měli už dávno, jenže někdy se vylije vanička i s dítětem, což se přesně u nás stalo.</a:t>
            </a:r>
          </a:p>
          <a:p>
            <a:pPr>
              <a:lnSpc>
                <a:spcPct val="100000"/>
              </a:lnSpc>
              <a:spcBef>
                <a:spcPts val="0"/>
              </a:spcBef>
              <a:spcAft>
                <a:spcPts val="400"/>
              </a:spcAft>
            </a:pPr>
            <a:r>
              <a:rPr lang="cs-CZ" sz="1600" dirty="0"/>
              <a:t>Další činnost se týkala školních výletů, které měly poznávací charakter, a organizovali je třídní učitelé s různým zaměřením. Z hlediska zeměpisu sledovalo více škol linii poznávání významných míst v blízkosti školy, jak přírodních, tak kulturních. Završením pak často bývala návštěva KRNAPU – Krkonoš a Prahy, jako hlavního města.</a:t>
            </a:r>
          </a:p>
          <a:p>
            <a:pPr>
              <a:lnSpc>
                <a:spcPct val="100000"/>
              </a:lnSpc>
              <a:spcBef>
                <a:spcPts val="0"/>
              </a:spcBef>
              <a:spcAft>
                <a:spcPts val="400"/>
              </a:spcAft>
            </a:pPr>
            <a:r>
              <a:rPr lang="cs-CZ" sz="1600" dirty="0"/>
              <a:t>V souvislosti s životním prostředím v zasažených oblastech průmyslovou výrobou se uskutečňovaly školy v přírodě.</a:t>
            </a:r>
          </a:p>
        </p:txBody>
      </p:sp>
    </p:spTree>
    <p:extLst>
      <p:ext uri="{BB962C8B-B14F-4D97-AF65-F5344CB8AC3E}">
        <p14:creationId xmlns:p14="http://schemas.microsoft.com/office/powerpoint/2010/main" val="3696667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B46801-A774-4743-AA3E-04E42F7E76AB}"/>
              </a:ext>
            </a:extLst>
          </p:cNvPr>
          <p:cNvSpPr>
            <a:spLocks noGrp="1"/>
          </p:cNvSpPr>
          <p:nvPr>
            <p:ph type="title"/>
          </p:nvPr>
        </p:nvSpPr>
        <p:spPr>
          <a:xfrm>
            <a:off x="1" y="9327"/>
            <a:ext cx="12192000" cy="962894"/>
          </a:xfrm>
        </p:spPr>
        <p:txBody>
          <a:bodyPr>
            <a:normAutofit fontScale="90000"/>
          </a:bodyPr>
          <a:lstStyle/>
          <a:p>
            <a:r>
              <a:rPr lang="cs-CZ" sz="4000" b="1" dirty="0"/>
              <a:t>Postavení terénní výuky v Česku do r. 89 – historické okénko od EH</a:t>
            </a:r>
            <a:endParaRPr lang="cs-CZ" sz="4000" dirty="0"/>
          </a:p>
        </p:txBody>
      </p:sp>
      <p:sp>
        <p:nvSpPr>
          <p:cNvPr id="3" name="Zástupný obsah 2">
            <a:extLst>
              <a:ext uri="{FF2B5EF4-FFF2-40B4-BE49-F238E27FC236}">
                <a16:creationId xmlns:a16="http://schemas.microsoft.com/office/drawing/2014/main" id="{743DBD25-D5D3-4D17-9890-A4F84B34CD13}"/>
              </a:ext>
            </a:extLst>
          </p:cNvPr>
          <p:cNvSpPr>
            <a:spLocks noGrp="1"/>
          </p:cNvSpPr>
          <p:nvPr>
            <p:ph idx="1"/>
          </p:nvPr>
        </p:nvSpPr>
        <p:spPr>
          <a:xfrm>
            <a:off x="690465" y="1101012"/>
            <a:ext cx="10608907" cy="5187820"/>
          </a:xfrm>
        </p:spPr>
        <p:txBody>
          <a:bodyPr>
            <a:normAutofit fontScale="40000" lnSpcReduction="20000"/>
          </a:bodyPr>
          <a:lstStyle/>
          <a:p>
            <a:pPr marL="0" indent="0">
              <a:lnSpc>
                <a:spcPct val="120000"/>
              </a:lnSpc>
              <a:spcBef>
                <a:spcPts val="0"/>
              </a:spcBef>
              <a:spcAft>
                <a:spcPts val="300"/>
              </a:spcAft>
              <a:buNone/>
            </a:pPr>
            <a:r>
              <a:rPr lang="cs-CZ" sz="6000" b="1" dirty="0"/>
              <a:t>VŠ</a:t>
            </a:r>
          </a:p>
          <a:p>
            <a:pPr>
              <a:lnSpc>
                <a:spcPct val="120000"/>
              </a:lnSpc>
              <a:spcBef>
                <a:spcPts val="0"/>
              </a:spcBef>
              <a:spcAft>
                <a:spcPts val="300"/>
              </a:spcAft>
            </a:pPr>
            <a:r>
              <a:rPr lang="cs-CZ" sz="6000" dirty="0"/>
              <a:t>V návaznosti na tyto formy terénní výuky probíhala i příprava studentů na učitelských fakultách.</a:t>
            </a:r>
          </a:p>
          <a:p>
            <a:pPr>
              <a:lnSpc>
                <a:spcPct val="120000"/>
              </a:lnSpc>
              <a:spcBef>
                <a:spcPts val="0"/>
              </a:spcBef>
              <a:spcAft>
                <a:spcPts val="300"/>
              </a:spcAft>
            </a:pPr>
            <a:r>
              <a:rPr lang="cs-CZ" sz="6000" dirty="0"/>
              <a:t>Zeměpis – to stejné co dnes, ale bez didakticky zaměřených předmětů (v našem případě Jedovnic).</a:t>
            </a:r>
          </a:p>
          <a:p>
            <a:pPr>
              <a:lnSpc>
                <a:spcPct val="120000"/>
              </a:lnSpc>
              <a:spcBef>
                <a:spcPts val="0"/>
              </a:spcBef>
              <a:spcAft>
                <a:spcPts val="300"/>
              </a:spcAft>
            </a:pPr>
            <a:r>
              <a:rPr lang="cs-CZ" sz="6000" dirty="0"/>
              <a:t>Tělesná výchova – to stejné co dnes.</a:t>
            </a:r>
          </a:p>
          <a:p>
            <a:pPr>
              <a:lnSpc>
                <a:spcPct val="120000"/>
              </a:lnSpc>
              <a:spcBef>
                <a:spcPts val="0"/>
              </a:spcBef>
              <a:spcAft>
                <a:spcPts val="300"/>
              </a:spcAft>
            </a:pPr>
            <a:r>
              <a:rPr lang="cs-CZ" sz="6000" dirty="0"/>
              <a:t>Branná výchova – ke všem kurzům 21 denní pobyt všech studentů </a:t>
            </a:r>
            <a:r>
              <a:rPr lang="cs-CZ" sz="6000" dirty="0" err="1"/>
              <a:t>PdF</a:t>
            </a:r>
            <a:r>
              <a:rPr lang="cs-CZ" sz="6000" dirty="0"/>
              <a:t> – vojenský režim.</a:t>
            </a:r>
          </a:p>
          <a:p>
            <a:pPr>
              <a:lnSpc>
                <a:spcPct val="120000"/>
              </a:lnSpc>
              <a:spcBef>
                <a:spcPts val="0"/>
              </a:spcBef>
              <a:spcAft>
                <a:spcPts val="300"/>
              </a:spcAft>
            </a:pPr>
            <a:r>
              <a:rPr lang="cs-CZ" sz="6000" b="1" dirty="0"/>
              <a:t>Co chybělo: především koordinace, interdisciplinarita, progrese ve smyslu samostatnost…</a:t>
            </a:r>
          </a:p>
          <a:p>
            <a:pPr>
              <a:lnSpc>
                <a:spcPct val="120000"/>
              </a:lnSpc>
              <a:spcBef>
                <a:spcPts val="0"/>
              </a:spcBef>
              <a:spcAft>
                <a:spcPts val="300"/>
              </a:spcAft>
            </a:pPr>
            <a:r>
              <a:rPr lang="cs-CZ" sz="6000" b="1" dirty="0"/>
              <a:t>90. léta – přechod od jednotné školy k pluralitnímu systému. Rozbití stávajícího stavu bez ohledu na věci, které byly užitečné. </a:t>
            </a:r>
            <a:r>
              <a:rPr lang="cs-CZ" sz="6000" dirty="0"/>
              <a:t>Zrušení branné výchovy, rušení povinných lyžařských kurzů apod.</a:t>
            </a:r>
          </a:p>
          <a:p>
            <a:endParaRPr lang="cs-CZ" dirty="0"/>
          </a:p>
        </p:txBody>
      </p:sp>
    </p:spTree>
    <p:extLst>
      <p:ext uri="{BB962C8B-B14F-4D97-AF65-F5344CB8AC3E}">
        <p14:creationId xmlns:p14="http://schemas.microsoft.com/office/powerpoint/2010/main" val="576178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5E08D4-C08F-45B2-82E9-6EA0B87BCA69}"/>
              </a:ext>
            </a:extLst>
          </p:cNvPr>
          <p:cNvSpPr>
            <a:spLocks noGrp="1"/>
          </p:cNvSpPr>
          <p:nvPr>
            <p:ph type="title"/>
          </p:nvPr>
        </p:nvSpPr>
        <p:spPr>
          <a:xfrm>
            <a:off x="446312" y="365125"/>
            <a:ext cx="10515600" cy="1325563"/>
          </a:xfrm>
        </p:spPr>
        <p:txBody>
          <a:bodyPr/>
          <a:lstStyle/>
          <a:p>
            <a:r>
              <a:rPr lang="cs-CZ" b="1" dirty="0"/>
              <a:t>Postavení terénní výuky v Česku po r. 89</a:t>
            </a:r>
          </a:p>
        </p:txBody>
      </p:sp>
      <p:sp>
        <p:nvSpPr>
          <p:cNvPr id="3" name="Zástupný obsah 2">
            <a:extLst>
              <a:ext uri="{FF2B5EF4-FFF2-40B4-BE49-F238E27FC236}">
                <a16:creationId xmlns:a16="http://schemas.microsoft.com/office/drawing/2014/main" id="{5B672497-62EE-421A-9B2C-23D0DE38A027}"/>
              </a:ext>
            </a:extLst>
          </p:cNvPr>
          <p:cNvSpPr>
            <a:spLocks noGrp="1"/>
          </p:cNvSpPr>
          <p:nvPr>
            <p:ph idx="1"/>
          </p:nvPr>
        </p:nvSpPr>
        <p:spPr>
          <a:xfrm>
            <a:off x="522514" y="1825624"/>
            <a:ext cx="9867193" cy="4561923"/>
          </a:xfrm>
        </p:spPr>
        <p:txBody>
          <a:bodyPr/>
          <a:lstStyle/>
          <a:p>
            <a:r>
              <a:rPr lang="cs-CZ" sz="2700" dirty="0"/>
              <a:t>Naštěstí, v Česku byli osvícení lidi, mezi něž musíme počítat i</a:t>
            </a:r>
          </a:p>
          <a:p>
            <a:pPr marL="0" indent="0">
              <a:buNone/>
            </a:pPr>
            <a:r>
              <a:rPr lang="cs-CZ" sz="2700" dirty="0"/>
              <a:t>   kteří potenciál terénní výuky poměrně brzo odhalili</a:t>
            </a:r>
          </a:p>
          <a:p>
            <a:pPr marL="0" indent="0">
              <a:buNone/>
            </a:pPr>
            <a:r>
              <a:rPr lang="cs-CZ" sz="2700" dirty="0"/>
              <a:t>   a začali dělat užitečné věci</a:t>
            </a:r>
          </a:p>
          <a:p>
            <a:pPr marL="0" indent="0">
              <a:buNone/>
            </a:pPr>
            <a:endParaRPr lang="cs-CZ" dirty="0"/>
          </a:p>
          <a:p>
            <a:pPr marL="0" indent="0">
              <a:buNone/>
            </a:pPr>
            <a:r>
              <a:rPr lang="cs-CZ" dirty="0"/>
              <a:t>			a všechny ty věci nashromážděné za cca 20 let </a:t>
            </a:r>
          </a:p>
          <a:p>
            <a:pPr marL="0" indent="0">
              <a:buNone/>
            </a:pPr>
            <a:r>
              <a:rPr lang="cs-CZ" dirty="0"/>
              <a:t>                                 (zatím) vyvrcholily ve  vytvoření</a:t>
            </a:r>
          </a:p>
          <a:p>
            <a:pPr marL="0" indent="0">
              <a:buNone/>
            </a:pPr>
            <a:r>
              <a:rPr lang="cs-CZ" dirty="0"/>
              <a:t>       </a:t>
            </a:r>
          </a:p>
        </p:txBody>
      </p:sp>
      <p:pic>
        <p:nvPicPr>
          <p:cNvPr id="5" name="Obrázek 4">
            <a:extLst>
              <a:ext uri="{FF2B5EF4-FFF2-40B4-BE49-F238E27FC236}">
                <a16:creationId xmlns:a16="http://schemas.microsoft.com/office/drawing/2014/main" id="{964D2ADC-8A3A-4D4A-8F9B-3772F33BF35F}"/>
              </a:ext>
            </a:extLst>
          </p:cNvPr>
          <p:cNvPicPr>
            <a:picLocks noChangeAspect="1"/>
          </p:cNvPicPr>
          <p:nvPr/>
        </p:nvPicPr>
        <p:blipFill rotWithShape="1">
          <a:blip r:embed="rId2"/>
          <a:srcRect l="17157"/>
          <a:stretch/>
        </p:blipFill>
        <p:spPr>
          <a:xfrm>
            <a:off x="9422772" y="567034"/>
            <a:ext cx="2769228" cy="2484783"/>
          </a:xfrm>
          <a:prstGeom prst="rect">
            <a:avLst/>
          </a:prstGeom>
        </p:spPr>
      </p:pic>
      <p:pic>
        <p:nvPicPr>
          <p:cNvPr id="6" name="Obrázek 5">
            <a:extLst>
              <a:ext uri="{FF2B5EF4-FFF2-40B4-BE49-F238E27FC236}">
                <a16:creationId xmlns:a16="http://schemas.microsoft.com/office/drawing/2014/main" id="{2AE9186B-AD10-4B7A-9C85-6D0F9D109FD3}"/>
              </a:ext>
            </a:extLst>
          </p:cNvPr>
          <p:cNvPicPr>
            <a:picLocks noChangeAspect="1"/>
          </p:cNvPicPr>
          <p:nvPr/>
        </p:nvPicPr>
        <p:blipFill>
          <a:blip r:embed="rId3"/>
          <a:stretch>
            <a:fillRect/>
          </a:stretch>
        </p:blipFill>
        <p:spPr>
          <a:xfrm>
            <a:off x="939614" y="3429000"/>
            <a:ext cx="2206953" cy="3203375"/>
          </a:xfrm>
          <a:prstGeom prst="rect">
            <a:avLst/>
          </a:prstGeom>
        </p:spPr>
      </p:pic>
      <p:pic>
        <p:nvPicPr>
          <p:cNvPr id="4" name="Obrázek 3">
            <a:extLst>
              <a:ext uri="{FF2B5EF4-FFF2-40B4-BE49-F238E27FC236}">
                <a16:creationId xmlns:a16="http://schemas.microsoft.com/office/drawing/2014/main" id="{8A48B0FE-F046-48A0-A84F-A91155484F5C}"/>
              </a:ext>
            </a:extLst>
          </p:cNvPr>
          <p:cNvPicPr>
            <a:picLocks noChangeAspect="1"/>
          </p:cNvPicPr>
          <p:nvPr/>
        </p:nvPicPr>
        <p:blipFill>
          <a:blip r:embed="rId4"/>
          <a:stretch>
            <a:fillRect/>
          </a:stretch>
        </p:blipFill>
        <p:spPr>
          <a:xfrm>
            <a:off x="8223748" y="4315862"/>
            <a:ext cx="2087807" cy="2484783"/>
          </a:xfrm>
          <a:prstGeom prst="rect">
            <a:avLst/>
          </a:prstGeom>
        </p:spPr>
      </p:pic>
      <p:sp>
        <p:nvSpPr>
          <p:cNvPr id="7" name="Obdélník 6">
            <a:extLst>
              <a:ext uri="{FF2B5EF4-FFF2-40B4-BE49-F238E27FC236}">
                <a16:creationId xmlns:a16="http://schemas.microsoft.com/office/drawing/2014/main" id="{DF5EB141-021C-45F9-9F70-E72FD512D9C5}"/>
              </a:ext>
            </a:extLst>
          </p:cNvPr>
          <p:cNvSpPr/>
          <p:nvPr/>
        </p:nvSpPr>
        <p:spPr>
          <a:xfrm>
            <a:off x="10511828" y="5969655"/>
            <a:ext cx="1571264" cy="523220"/>
          </a:xfrm>
          <a:prstGeom prst="rect">
            <a:avLst/>
          </a:prstGeom>
        </p:spPr>
        <p:txBody>
          <a:bodyPr wrap="none">
            <a:spAutoFit/>
          </a:bodyPr>
          <a:lstStyle/>
          <a:p>
            <a:r>
              <a:rPr lang="cs-CZ" sz="2800" dirty="0"/>
              <a:t>(viz dále) </a:t>
            </a:r>
          </a:p>
        </p:txBody>
      </p:sp>
    </p:spTree>
    <p:extLst>
      <p:ext uri="{BB962C8B-B14F-4D97-AF65-F5344CB8AC3E}">
        <p14:creationId xmlns:p14="http://schemas.microsoft.com/office/powerpoint/2010/main" val="2229068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5E08D4-C08F-45B2-82E9-6EA0B87BCA69}"/>
              </a:ext>
            </a:extLst>
          </p:cNvPr>
          <p:cNvSpPr>
            <a:spLocks noGrp="1"/>
          </p:cNvSpPr>
          <p:nvPr>
            <p:ph type="title"/>
          </p:nvPr>
        </p:nvSpPr>
        <p:spPr/>
        <p:txBody>
          <a:bodyPr/>
          <a:lstStyle/>
          <a:p>
            <a:r>
              <a:rPr lang="cs-CZ" b="1" dirty="0"/>
              <a:t>Reakce na potřebu rozvoje terénní výuky</a:t>
            </a:r>
          </a:p>
        </p:txBody>
      </p:sp>
      <p:sp>
        <p:nvSpPr>
          <p:cNvPr id="3" name="Zástupný obsah 2">
            <a:extLst>
              <a:ext uri="{FF2B5EF4-FFF2-40B4-BE49-F238E27FC236}">
                <a16:creationId xmlns:a16="http://schemas.microsoft.com/office/drawing/2014/main" id="{5B672497-62EE-421A-9B2C-23D0DE38A027}"/>
              </a:ext>
            </a:extLst>
          </p:cNvPr>
          <p:cNvSpPr>
            <a:spLocks noGrp="1"/>
          </p:cNvSpPr>
          <p:nvPr>
            <p:ph idx="1"/>
          </p:nvPr>
        </p:nvSpPr>
        <p:spPr>
          <a:xfrm>
            <a:off x="838200" y="1405750"/>
            <a:ext cx="10515600" cy="4351338"/>
          </a:xfrm>
        </p:spPr>
        <p:txBody>
          <a:bodyPr>
            <a:normAutofit/>
          </a:bodyPr>
          <a:lstStyle/>
          <a:p>
            <a:r>
              <a:rPr lang="cs-CZ" sz="2400" dirty="0"/>
              <a:t>Kromě realizace terénní výuky (chápejme v řadě případů takové té klasické ve formě právě výletů, exkurzí) na všech stupních škol, vznikla i řada inciativ realizující venkovní výukové aktivity, je řada projektů a dalších aktivit – prvně vznikaly zahraničí, postupně i v Česku</a:t>
            </a:r>
          </a:p>
        </p:txBody>
      </p:sp>
      <p:pic>
        <p:nvPicPr>
          <p:cNvPr id="4" name="Obrázek 3">
            <a:extLst>
              <a:ext uri="{FF2B5EF4-FFF2-40B4-BE49-F238E27FC236}">
                <a16:creationId xmlns:a16="http://schemas.microsoft.com/office/drawing/2014/main" id="{BC5D81DD-965A-4E96-8BD1-9196F59111D9}"/>
              </a:ext>
            </a:extLst>
          </p:cNvPr>
          <p:cNvPicPr>
            <a:picLocks noChangeAspect="1"/>
          </p:cNvPicPr>
          <p:nvPr/>
        </p:nvPicPr>
        <p:blipFill>
          <a:blip r:embed="rId2"/>
          <a:stretch>
            <a:fillRect/>
          </a:stretch>
        </p:blipFill>
        <p:spPr>
          <a:xfrm>
            <a:off x="1148609" y="3040675"/>
            <a:ext cx="3647326" cy="3136288"/>
          </a:xfrm>
          <a:prstGeom prst="rect">
            <a:avLst/>
          </a:prstGeom>
        </p:spPr>
      </p:pic>
      <p:sp>
        <p:nvSpPr>
          <p:cNvPr id="5" name="Obdélník 4">
            <a:extLst>
              <a:ext uri="{FF2B5EF4-FFF2-40B4-BE49-F238E27FC236}">
                <a16:creationId xmlns:a16="http://schemas.microsoft.com/office/drawing/2014/main" id="{943C4C4C-3381-4837-B497-60E39E36DE3A}"/>
              </a:ext>
            </a:extLst>
          </p:cNvPr>
          <p:cNvSpPr/>
          <p:nvPr/>
        </p:nvSpPr>
        <p:spPr>
          <a:xfrm>
            <a:off x="1148609" y="6304002"/>
            <a:ext cx="3335208" cy="369332"/>
          </a:xfrm>
          <a:prstGeom prst="rect">
            <a:avLst/>
          </a:prstGeom>
        </p:spPr>
        <p:txBody>
          <a:bodyPr wrap="none">
            <a:spAutoFit/>
          </a:bodyPr>
          <a:lstStyle/>
          <a:p>
            <a:r>
              <a:rPr lang="cs-CZ" b="1" dirty="0"/>
              <a:t>No </a:t>
            </a:r>
            <a:r>
              <a:rPr lang="cs-CZ" b="1" dirty="0" err="1"/>
              <a:t>Child</a:t>
            </a:r>
            <a:r>
              <a:rPr lang="cs-CZ" b="1" dirty="0"/>
              <a:t> </a:t>
            </a:r>
            <a:r>
              <a:rPr lang="cs-CZ" b="1" dirty="0" err="1"/>
              <a:t>Left</a:t>
            </a:r>
            <a:r>
              <a:rPr lang="cs-CZ" b="1" dirty="0"/>
              <a:t> </a:t>
            </a:r>
            <a:r>
              <a:rPr lang="cs-CZ" b="1" dirty="0" err="1"/>
              <a:t>Inside</a:t>
            </a:r>
            <a:r>
              <a:rPr lang="cs-CZ" b="1" dirty="0"/>
              <a:t>, Nový Zéland</a:t>
            </a:r>
          </a:p>
        </p:txBody>
      </p:sp>
      <p:pic>
        <p:nvPicPr>
          <p:cNvPr id="6" name="Obrázek 5">
            <a:extLst>
              <a:ext uri="{FF2B5EF4-FFF2-40B4-BE49-F238E27FC236}">
                <a16:creationId xmlns:a16="http://schemas.microsoft.com/office/drawing/2014/main" id="{0D0E8A1C-A603-4717-AB05-06DF3951A258}"/>
              </a:ext>
            </a:extLst>
          </p:cNvPr>
          <p:cNvPicPr>
            <a:picLocks noChangeAspect="1"/>
          </p:cNvPicPr>
          <p:nvPr/>
        </p:nvPicPr>
        <p:blipFill>
          <a:blip r:embed="rId3"/>
          <a:stretch>
            <a:fillRect/>
          </a:stretch>
        </p:blipFill>
        <p:spPr>
          <a:xfrm>
            <a:off x="5473554" y="2959096"/>
            <a:ext cx="5880246" cy="3217867"/>
          </a:xfrm>
          <a:prstGeom prst="rect">
            <a:avLst/>
          </a:prstGeom>
        </p:spPr>
      </p:pic>
      <p:sp>
        <p:nvSpPr>
          <p:cNvPr id="7" name="Obdélník 6">
            <a:extLst>
              <a:ext uri="{FF2B5EF4-FFF2-40B4-BE49-F238E27FC236}">
                <a16:creationId xmlns:a16="http://schemas.microsoft.com/office/drawing/2014/main" id="{46727805-5910-4FAD-8467-7BB4716E73EE}"/>
              </a:ext>
            </a:extLst>
          </p:cNvPr>
          <p:cNvSpPr/>
          <p:nvPr/>
        </p:nvSpPr>
        <p:spPr>
          <a:xfrm>
            <a:off x="5473554" y="6304002"/>
            <a:ext cx="3842975" cy="369332"/>
          </a:xfrm>
          <a:prstGeom prst="rect">
            <a:avLst/>
          </a:prstGeom>
        </p:spPr>
        <p:txBody>
          <a:bodyPr wrap="none">
            <a:spAutoFit/>
          </a:bodyPr>
          <a:lstStyle/>
          <a:p>
            <a:r>
              <a:rPr lang="cs-CZ" b="1" dirty="0" err="1"/>
              <a:t>European</a:t>
            </a:r>
            <a:r>
              <a:rPr lang="cs-CZ" b="1" dirty="0"/>
              <a:t> </a:t>
            </a:r>
            <a:r>
              <a:rPr lang="cs-CZ" b="1" dirty="0" err="1"/>
              <a:t>Outdoor</a:t>
            </a:r>
            <a:r>
              <a:rPr lang="cs-CZ" b="1" dirty="0"/>
              <a:t> </a:t>
            </a:r>
            <a:r>
              <a:rPr lang="cs-CZ" b="1" dirty="0" err="1"/>
              <a:t>Education</a:t>
            </a:r>
            <a:r>
              <a:rPr lang="cs-CZ" b="1" dirty="0"/>
              <a:t> Network</a:t>
            </a:r>
          </a:p>
        </p:txBody>
      </p:sp>
    </p:spTree>
    <p:extLst>
      <p:ext uri="{BB962C8B-B14F-4D97-AF65-F5344CB8AC3E}">
        <p14:creationId xmlns:p14="http://schemas.microsoft.com/office/powerpoint/2010/main" val="2062935817"/>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TotalTime>
  <Words>2870</Words>
  <Application>Microsoft Office PowerPoint</Application>
  <PresentationFormat>Širokoúhlá obrazovka</PresentationFormat>
  <Paragraphs>195</Paragraphs>
  <Slides>31</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31</vt:i4>
      </vt:variant>
    </vt:vector>
  </HeadingPairs>
  <TitlesOfParts>
    <vt:vector size="37" baseType="lpstr">
      <vt:lpstr>Arial</vt:lpstr>
      <vt:lpstr>Calibri</vt:lpstr>
      <vt:lpstr>Calibri Light</vt:lpstr>
      <vt:lpstr>Corbel</vt:lpstr>
      <vt:lpstr>Times New Roman</vt:lpstr>
      <vt:lpstr>Motiv Office</vt:lpstr>
      <vt:lpstr>Terénní výuka v geografickém vzdělávání</vt:lpstr>
      <vt:lpstr>SZZ otázky k terénní výuce</vt:lpstr>
      <vt:lpstr>Terénní výuka jako moderní téma</vt:lpstr>
      <vt:lpstr>Jak chápeme terénní výuku</vt:lpstr>
      <vt:lpstr>Postavení terénní výuky v Česku ve 20. a 21. století</vt:lpstr>
      <vt:lpstr>Postavení terénní výuky v Česku do r. 89 – historické okénko od EH</vt:lpstr>
      <vt:lpstr>Postavení terénní výuky v Česku do r. 89 – historické okénko od EH</vt:lpstr>
      <vt:lpstr>Postavení terénní výuky v Česku po r. 89</vt:lpstr>
      <vt:lpstr>Reakce na potřebu rozvoje terénní výuky</vt:lpstr>
      <vt:lpstr>Reakce na potřebu rozvoje terénní výuky</vt:lpstr>
      <vt:lpstr>Reakce na potřebu rozvoje terénní výuky</vt:lpstr>
      <vt:lpstr>Reakce na potřebu rozvoje terénní výuky</vt:lpstr>
      <vt:lpstr>Příprava na terénní výuku na KGE</vt:lpstr>
      <vt:lpstr>Příprava na  terénní výuku na KGE</vt:lpstr>
      <vt:lpstr>Žáci 8. třídy běžně zvládnou např. takovéto výstupy, jen je potřeba s nimi dané dovednosti pravidelně procvičovat.</vt:lpstr>
      <vt:lpstr>Koncepce terénní výuky pro ZŠ Na příkladu námětů pro krátkodobou a střednědobou terénní výuku vlastivědného a zeměpisného učiva </vt:lpstr>
      <vt:lpstr>Další „naše“ materiály k terénní výuce</vt:lpstr>
      <vt:lpstr>Koncepce terénní výuky pro ZŠ</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Zásady tvorby koncepce terénní výuky na ZŠ</vt:lpstr>
      <vt:lpstr>Prezentace aplikace PowerPoint</vt:lpstr>
      <vt:lpstr>Prezentace aplikace PowerPoint</vt:lpstr>
      <vt:lpstr>Další zdroje</vt:lpstr>
      <vt:lpstr>A to je všechno, ale sami víte, že je toho mnohem víc, však jste řadu forem TerV zažili i během svého studia na KGE. Zkuste si vzpomenout, jaké všechny činnosti jste si vyzkoušeli.</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Hana Svobodová</dc:creator>
  <cp:lastModifiedBy>Eduard Hofmann</cp:lastModifiedBy>
  <cp:revision>39</cp:revision>
  <dcterms:created xsi:type="dcterms:W3CDTF">2020-04-03T06:44:59Z</dcterms:created>
  <dcterms:modified xsi:type="dcterms:W3CDTF">2020-04-17T12:25:01Z</dcterms:modified>
</cp:coreProperties>
</file>