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4" r:id="rId2"/>
    <p:sldId id="309" r:id="rId3"/>
    <p:sldId id="313" r:id="rId4"/>
    <p:sldId id="306" r:id="rId5"/>
    <p:sldId id="307" r:id="rId6"/>
    <p:sldId id="308" r:id="rId7"/>
    <p:sldId id="261" r:id="rId8"/>
    <p:sldId id="315" r:id="rId9"/>
    <p:sldId id="316" r:id="rId10"/>
    <p:sldId id="256" r:id="rId1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862" autoAdjust="0"/>
  </p:normalViewPr>
  <p:slideViewPr>
    <p:cSldViewPr>
      <p:cViewPr varScale="1">
        <p:scale>
          <a:sx n="53" d="100"/>
          <a:sy n="53" d="100"/>
        </p:scale>
        <p:origin x="231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22AA-9BA3-4E01-A3A3-8E12FDBACCE3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96247-9577-4126-B0DF-5030A1675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914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D30BD-D47D-4585-8DD7-A0C7A4A829FA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5F5E-30B8-43CF-B064-BDE7204519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17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83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41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3654-E31A-4419-825F-59784F53092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98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 poslední je klasické</a:t>
            </a:r>
            <a:r>
              <a:rPr lang="cs-CZ" baseline="0" dirty="0" smtClean="0"/>
              <a:t> klišé, že musíme diferencovat každému materiál a učební úlohy dle schopností žáků. Není tomu tak. Diferencovat je možné především ve výsledcích, a to často s využitím stejných učebních úloh nebo </a:t>
            </a:r>
            <a:r>
              <a:rPr lang="cs-CZ" baseline="0" smtClean="0"/>
              <a:t>stejného materiálu.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00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83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B3AE-E593-450B-B19C-C64FF9D715C4}" type="datetimeFigureOut">
              <a:rPr lang="cs-CZ" smtClean="0"/>
              <a:pPr/>
              <a:t>27.05.2020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700809"/>
            <a:ext cx="8496944" cy="189964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5. Plánování a hodnocení kvality </a:t>
            </a:r>
            <a:br>
              <a:rPr lang="cs-CZ" b="1" dirty="0" smtClean="0"/>
            </a:br>
            <a:r>
              <a:rPr lang="cs-CZ" b="1" dirty="0" smtClean="0"/>
              <a:t>výuky zeměpisu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dirty="0" smtClean="0"/>
              <a:t>Petr Knecht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2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700809"/>
            <a:ext cx="8496944" cy="189964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Děkuji vám za pozornost.</a:t>
            </a:r>
            <a:br>
              <a:rPr lang="cs-CZ" b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Studijní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Lambert, D., &amp; Balderstone, D. (2010). </a:t>
            </a:r>
            <a:r>
              <a:rPr lang="en-US" sz="2400" i="1" dirty="0"/>
              <a:t>Learning to teach geography in the secondary school: a companion to school experience</a:t>
            </a:r>
            <a:r>
              <a:rPr lang="en-US" sz="2400" dirty="0"/>
              <a:t> (2nd ed.). London: Routledge</a:t>
            </a:r>
            <a:r>
              <a:rPr lang="en-US" sz="2400" dirty="0" smtClean="0"/>
              <a:t>.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Kap. 4 a 5.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812" y="2952360"/>
            <a:ext cx="2330407" cy="32849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6797" y="2952360"/>
            <a:ext cx="2330406" cy="32849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961488"/>
            <a:ext cx="2178776" cy="33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544616" cy="59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211960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(Maňák &amp; Švec, 2003, s. 31)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764" y="282169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Metody a strategie pro vizuální typy žáků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642" t="18133" r="38372" b="24591"/>
          <a:stretch/>
        </p:blipFill>
        <p:spPr>
          <a:xfrm>
            <a:off x="1367644" y="1425169"/>
            <a:ext cx="6408712" cy="40476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27984" y="5733256"/>
            <a:ext cx="421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Lambert &amp; </a:t>
            </a:r>
            <a:r>
              <a:rPr lang="cs-CZ" dirty="0" err="1" smtClean="0"/>
              <a:t>Balderstone</a:t>
            </a:r>
            <a:r>
              <a:rPr lang="cs-CZ" dirty="0" smtClean="0"/>
              <a:t> (2010, s. 32).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66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764" y="282169"/>
            <a:ext cx="8820472" cy="1143000"/>
          </a:xfrm>
        </p:spPr>
        <p:txBody>
          <a:bodyPr>
            <a:normAutofit/>
          </a:bodyPr>
          <a:lstStyle/>
          <a:p>
            <a:r>
              <a:rPr lang="cs-CZ" sz="3800" dirty="0" smtClean="0"/>
              <a:t>Metody a strategie pro auditivní typy žáků</a:t>
            </a:r>
            <a:endParaRPr lang="cs-CZ" sz="3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66846" y="6021288"/>
            <a:ext cx="421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Lambert &amp; </a:t>
            </a:r>
            <a:r>
              <a:rPr lang="cs-CZ" dirty="0" err="1" smtClean="0"/>
              <a:t>Balderstone</a:t>
            </a:r>
            <a:r>
              <a:rPr lang="cs-CZ" dirty="0" smtClean="0"/>
              <a:t> (2010, s. 32).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642" t="22906" r="37477" b="7090"/>
          <a:stretch/>
        </p:blipFill>
        <p:spPr>
          <a:xfrm>
            <a:off x="1434499" y="1251103"/>
            <a:ext cx="626469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610" y="111904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cs-CZ" sz="3800" dirty="0" smtClean="0"/>
              <a:t>Metody a strategie pro kinestetické typy žáků</a:t>
            </a:r>
            <a:endParaRPr lang="cs-CZ" sz="3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66846" y="6021288"/>
            <a:ext cx="421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Lambert &amp; </a:t>
            </a:r>
            <a:r>
              <a:rPr lang="cs-CZ" dirty="0" err="1" smtClean="0"/>
              <a:t>Balderstone</a:t>
            </a:r>
            <a:r>
              <a:rPr lang="cs-CZ" dirty="0" smtClean="0"/>
              <a:t> (2010, s. 32).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l="7195" t="20672" r="34694" b="11407"/>
          <a:stretch/>
        </p:blipFill>
        <p:spPr>
          <a:xfrm>
            <a:off x="786426" y="1052736"/>
            <a:ext cx="75608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Handout: 12 principů efektivních vyučovacích hodin zeměpisu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8" y="1844824"/>
            <a:ext cx="40427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Lambert</a:t>
            </a:r>
            <a:r>
              <a:rPr lang="en-US" sz="2400" dirty="0"/>
              <a:t>, D., &amp; Balderstone, D. (2010). </a:t>
            </a:r>
            <a:r>
              <a:rPr lang="en-US" sz="2400" i="1" dirty="0"/>
              <a:t>Learning to teach geography in the secondary school: a companion to school experience</a:t>
            </a:r>
            <a:r>
              <a:rPr lang="en-US" sz="2400" dirty="0"/>
              <a:t> (2nd ed.). London: Routledge</a:t>
            </a:r>
            <a:r>
              <a:rPr lang="en-US" sz="2400" dirty="0" smtClean="0"/>
              <a:t>.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s. 17.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/>
          <a:srcRect l="27310" t="18703" r="49446" b="22235"/>
          <a:stretch/>
        </p:blipFill>
        <p:spPr>
          <a:xfrm>
            <a:off x="457200" y="1844824"/>
            <a:ext cx="3225959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064896" cy="658438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72008" y="458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sz="3600" dirty="0" smtClean="0">
                <a:solidFill>
                  <a:prstClr val="black"/>
                </a:solidFill>
                <a:latin typeface="Calibri" pitchFamily="34" charset="0"/>
              </a:rPr>
              <a:t>Co si z toho odnést? </a:t>
            </a:r>
            <a:endParaRPr lang="cs-CZ" sz="36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8769"/>
            <a:ext cx="3034680" cy="27183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Možnosti diferenciace</a:t>
            </a:r>
            <a:br>
              <a:rPr lang="cs-CZ" dirty="0" smtClean="0"/>
            </a:br>
            <a:r>
              <a:rPr lang="cs-CZ" dirty="0" smtClean="0"/>
              <a:t> žáků ve výuce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8300" y="1052736"/>
            <a:ext cx="2278840" cy="9012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2149316"/>
            <a:ext cx="2278840" cy="8661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0" y="3238660"/>
            <a:ext cx="2278840" cy="8362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300" y="4298035"/>
            <a:ext cx="2245529" cy="841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8084" y="5344152"/>
            <a:ext cx="2278073" cy="865898"/>
          </a:xfrm>
          <a:prstGeom prst="rect">
            <a:avLst/>
          </a:prstGeom>
        </p:spPr>
      </p:pic>
      <p:sp>
        <p:nvSpPr>
          <p:cNvPr id="9" name="Obdélníkový bublinový popisek 8"/>
          <p:cNvSpPr/>
          <p:nvPr/>
        </p:nvSpPr>
        <p:spPr>
          <a:xfrm>
            <a:off x="4355977" y="249094"/>
            <a:ext cx="1092324" cy="562074"/>
          </a:xfrm>
          <a:prstGeom prst="wedgeRectCallout">
            <a:avLst>
              <a:gd name="adj1" fmla="val 61247"/>
              <a:gd name="adj2" fmla="val 1235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Materiál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ový bublinový popisek 10"/>
          <p:cNvSpPr/>
          <p:nvPr/>
        </p:nvSpPr>
        <p:spPr>
          <a:xfrm>
            <a:off x="5868144" y="255866"/>
            <a:ext cx="1215751" cy="562074"/>
          </a:xfrm>
          <a:prstGeom prst="wedgeRectCallout">
            <a:avLst>
              <a:gd name="adj1" fmla="val 4837"/>
              <a:gd name="adj2" fmla="val 1189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Učební úlohy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7503738" y="255866"/>
            <a:ext cx="1092324" cy="562074"/>
          </a:xfrm>
          <a:prstGeom prst="wedgeRectCallout">
            <a:avLst>
              <a:gd name="adj1" fmla="val -46880"/>
              <a:gd name="adj2" fmla="val 1122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Výsledky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6525344"/>
            <a:ext cx="20938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Zdroj: </a:t>
            </a:r>
            <a:r>
              <a:rPr lang="cs-CZ" sz="1100" dirty="0" err="1" smtClean="0"/>
              <a:t>Uhlenwinkel</a:t>
            </a:r>
            <a:r>
              <a:rPr lang="cs-CZ" sz="1100" dirty="0" smtClean="0"/>
              <a:t>, 2016, s. 341.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070817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258</Words>
  <Application>Microsoft Office PowerPoint</Application>
  <PresentationFormat>Předvádění na obrazovce (4:3)</PresentationFormat>
  <Paragraphs>26</Paragraphs>
  <Slides>10</Slides>
  <Notes>6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sady Office</vt:lpstr>
      <vt:lpstr>  5. Plánování a hodnocení kvality  výuky zeměpisu  Petr Knecht </vt:lpstr>
      <vt:lpstr>Studijní literatura</vt:lpstr>
      <vt:lpstr>Prezentace aplikace PowerPoint</vt:lpstr>
      <vt:lpstr>Metody a strategie pro vizuální typy žáků</vt:lpstr>
      <vt:lpstr>Metody a strategie pro auditivní typy žáků</vt:lpstr>
      <vt:lpstr>Metody a strategie pro kinestetické typy žáků</vt:lpstr>
      <vt:lpstr>Handout: 12 principů efektivních vyučovacích hodin zeměpisu</vt:lpstr>
      <vt:lpstr>Prezentace aplikace PowerPoint</vt:lpstr>
      <vt:lpstr>Možnosti diferenciace  žáků ve výuce</vt:lpstr>
      <vt:lpstr>  Děkuji vám za pozornost. 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didaktika</dc:title>
  <dc:creator>knecht</dc:creator>
  <cp:lastModifiedBy>Knecht</cp:lastModifiedBy>
  <cp:revision>142</cp:revision>
  <cp:lastPrinted>2015-09-22T19:16:32Z</cp:lastPrinted>
  <dcterms:created xsi:type="dcterms:W3CDTF">2012-09-17T09:58:27Z</dcterms:created>
  <dcterms:modified xsi:type="dcterms:W3CDTF">2020-05-27T10:10:06Z</dcterms:modified>
</cp:coreProperties>
</file>