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5" r:id="rId9"/>
    <p:sldId id="266" r:id="rId10"/>
    <p:sldId id="268" r:id="rId11"/>
    <p:sldId id="267" r:id="rId12"/>
    <p:sldId id="269" r:id="rId13"/>
    <p:sldId id="261" r:id="rId14"/>
    <p:sldId id="274" r:id="rId15"/>
    <p:sldId id="262" r:id="rId16"/>
    <p:sldId id="270" r:id="rId17"/>
    <p:sldId id="271" r:id="rId18"/>
    <p:sldId id="272" r:id="rId19"/>
    <p:sldId id="275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B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79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0A4CB-45D3-4F04-B732-2D6295A2E3AB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66F58-D344-498B-BAFB-211C1CCFAA9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819400"/>
            <a:ext cx="689316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200" b="1" i="1" dirty="0" smtClean="0">
                <a:solidFill>
                  <a:srgbClr val="FFC000"/>
                </a:solidFill>
              </a:rPr>
              <a:t>PRACTICAL </a:t>
            </a:r>
            <a:r>
              <a:rPr lang="cs-CZ" sz="5200" b="1" i="1" dirty="0" err="1" smtClean="0">
                <a:solidFill>
                  <a:srgbClr val="FFC000"/>
                </a:solidFill>
              </a:rPr>
              <a:t>Ph</a:t>
            </a:r>
            <a:r>
              <a:rPr lang="en-US" sz="5200" b="1" i="1" dirty="0" smtClean="0">
                <a:solidFill>
                  <a:srgbClr val="FFC000"/>
                </a:solidFill>
              </a:rPr>
              <a:t>&amp;</a:t>
            </a:r>
            <a:r>
              <a:rPr lang="en-US" sz="5200" b="1" i="1" dirty="0" err="1" smtClean="0">
                <a:solidFill>
                  <a:srgbClr val="FFC000"/>
                </a:solidFill>
              </a:rPr>
              <a:t>Ph</a:t>
            </a:r>
            <a:r>
              <a:rPr lang="en-US" sz="5200" b="1" i="1" dirty="0" smtClean="0">
                <a:solidFill>
                  <a:srgbClr val="FFC000"/>
                </a:solidFill>
              </a:rPr>
              <a:t> 2</a:t>
            </a:r>
            <a:r>
              <a:rPr lang="cs-CZ" sz="5200" b="1" i="1" dirty="0" smtClean="0">
                <a:solidFill>
                  <a:srgbClr val="FFC000"/>
                </a:solidFill>
              </a:rPr>
              <a:t>:</a:t>
            </a:r>
          </a:p>
          <a:p>
            <a:r>
              <a:rPr lang="cs-CZ" sz="5200" b="1" i="1" dirty="0" err="1" smtClean="0">
                <a:solidFill>
                  <a:srgbClr val="FFC000"/>
                </a:solidFill>
              </a:rPr>
              <a:t>Suprasegmental</a:t>
            </a:r>
            <a:r>
              <a:rPr lang="cs-CZ" sz="5200" b="1" i="1" dirty="0" smtClean="0">
                <a:solidFill>
                  <a:srgbClr val="FFC000"/>
                </a:solidFill>
              </a:rPr>
              <a:t> </a:t>
            </a:r>
          </a:p>
          <a:p>
            <a:r>
              <a:rPr lang="cs-CZ" sz="5200" b="1" i="1" dirty="0" err="1">
                <a:solidFill>
                  <a:srgbClr val="FFC000"/>
                </a:solidFill>
              </a:rPr>
              <a:t>p</a:t>
            </a:r>
            <a:r>
              <a:rPr lang="cs-CZ" sz="5200" b="1" i="1" dirty="0" err="1" smtClean="0">
                <a:solidFill>
                  <a:srgbClr val="FFC000"/>
                </a:solidFill>
              </a:rPr>
              <a:t>ronunciation</a:t>
            </a:r>
            <a:r>
              <a:rPr lang="cs-CZ" sz="5200" b="1" i="1" dirty="0" smtClean="0">
                <a:solidFill>
                  <a:srgbClr val="FFC000"/>
                </a:solidFill>
              </a:rPr>
              <a:t> </a:t>
            </a:r>
            <a:r>
              <a:rPr lang="cs-CZ" sz="5200" b="1" i="1" dirty="0" err="1" smtClean="0">
                <a:solidFill>
                  <a:srgbClr val="FFC000"/>
                </a:solidFill>
              </a:rPr>
              <a:t>of</a:t>
            </a:r>
            <a:r>
              <a:rPr lang="cs-CZ" sz="5200" b="1" i="1" dirty="0" smtClean="0">
                <a:solidFill>
                  <a:srgbClr val="FFC000"/>
                </a:solidFill>
              </a:rPr>
              <a:t> </a:t>
            </a:r>
            <a:r>
              <a:rPr lang="cs-CZ" sz="5200" b="1" i="1" dirty="0" err="1" smtClean="0">
                <a:solidFill>
                  <a:srgbClr val="FFC000"/>
                </a:solidFill>
              </a:rPr>
              <a:t>English</a:t>
            </a:r>
            <a:endParaRPr lang="en-US" sz="5200" b="1" i="1" dirty="0">
              <a:solidFill>
                <a:srgbClr val="FFC000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0"/>
    </mc:Choice>
    <mc:Fallback>
      <p:transition spd="slow" advTm="15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Rhythm in </a:t>
            </a:r>
            <a:r>
              <a:rPr lang="cs-CZ" dirty="0" err="1" smtClean="0">
                <a:solidFill>
                  <a:srgbClr val="FFC000"/>
                </a:solidFill>
              </a:rPr>
              <a:t>English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d</a:t>
            </a:r>
            <a:r>
              <a:rPr lang="cs-CZ" dirty="0" smtClean="0"/>
              <a:t>) </a:t>
            </a:r>
            <a:r>
              <a:rPr lang="cs-CZ" dirty="0" err="1" smtClean="0"/>
              <a:t>How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works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Simple</a:t>
            </a:r>
            <a:r>
              <a:rPr lang="cs-CZ" dirty="0" smtClean="0"/>
              <a:t> stress </a:t>
            </a:r>
            <a:r>
              <a:rPr lang="cs-CZ" dirty="0" err="1" smtClean="0"/>
              <a:t>patterns</a:t>
            </a:r>
            <a:r>
              <a:rPr lang="cs-CZ" dirty="0" smtClean="0"/>
              <a:t> are </a:t>
            </a:r>
            <a:r>
              <a:rPr lang="cs-CZ" dirty="0" err="1" smtClean="0"/>
              <a:t>common</a:t>
            </a:r>
            <a:r>
              <a:rPr lang="cs-CZ" dirty="0" smtClean="0"/>
              <a:t> in </a:t>
            </a:r>
            <a:r>
              <a:rPr lang="cs-CZ" dirty="0" err="1" smtClean="0"/>
              <a:t>casual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 and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perception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key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intelligibility</a:t>
            </a:r>
            <a:r>
              <a:rPr lang="cs-CZ" dirty="0" smtClean="0"/>
              <a:t>.</a:t>
            </a:r>
            <a:endParaRPr lang="cs-CZ" dirty="0" smtClean="0"/>
          </a:p>
          <a:p>
            <a:r>
              <a:rPr lang="cs-CZ" dirty="0" err="1" smtClean="0"/>
              <a:t>Regular</a:t>
            </a:r>
            <a:r>
              <a:rPr lang="cs-CZ" dirty="0" smtClean="0"/>
              <a:t> stress and rhythm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in </a:t>
            </a:r>
            <a:r>
              <a:rPr lang="cs-CZ" dirty="0" err="1" smtClean="0"/>
              <a:t>news</a:t>
            </a:r>
            <a:r>
              <a:rPr lang="cs-CZ" dirty="0" smtClean="0"/>
              <a:t> reporting and </a:t>
            </a:r>
            <a:r>
              <a:rPr lang="cs-CZ" dirty="0" err="1" smtClean="0"/>
              <a:t>lecturing</a:t>
            </a:r>
            <a:r>
              <a:rPr lang="cs-CZ" dirty="0" smtClean="0"/>
              <a:t> </a:t>
            </a:r>
            <a:r>
              <a:rPr lang="cs-CZ" dirty="0" err="1" smtClean="0"/>
              <a:t>where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regularity and </a:t>
            </a:r>
            <a:r>
              <a:rPr lang="cs-CZ" dirty="0" err="1" smtClean="0"/>
              <a:t>predictability</a:t>
            </a:r>
            <a:r>
              <a:rPr lang="cs-CZ" dirty="0" smtClean="0"/>
              <a:t> </a:t>
            </a:r>
            <a:r>
              <a:rPr lang="cs-CZ" dirty="0" err="1" smtClean="0"/>
              <a:t>contributes</a:t>
            </a:r>
            <a:r>
              <a:rPr lang="cs-CZ" dirty="0" smtClean="0"/>
              <a:t> to </a:t>
            </a:r>
            <a:r>
              <a:rPr lang="cs-CZ" dirty="0" err="1" smtClean="0"/>
              <a:t>comprehension</a:t>
            </a:r>
            <a:r>
              <a:rPr lang="cs-CZ" dirty="0" smtClean="0"/>
              <a:t>.</a:t>
            </a:r>
          </a:p>
          <a:p>
            <a:r>
              <a:rPr lang="cs-CZ" sz="2000" dirty="0" err="1" smtClean="0"/>
              <a:t>Try</a:t>
            </a:r>
            <a:r>
              <a:rPr lang="cs-CZ" sz="2000" dirty="0" smtClean="0"/>
              <a:t> </a:t>
            </a:r>
            <a:r>
              <a:rPr lang="cs-CZ" sz="2000" dirty="0" err="1" smtClean="0"/>
              <a:t>how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above</a:t>
            </a:r>
            <a:r>
              <a:rPr lang="cs-CZ" sz="2000" dirty="0" smtClean="0"/>
              <a:t> </a:t>
            </a:r>
            <a:r>
              <a:rPr lang="cs-CZ" sz="2000" dirty="0" err="1" smtClean="0"/>
              <a:t>rules</a:t>
            </a:r>
            <a:r>
              <a:rPr lang="cs-CZ" sz="2000" dirty="0" smtClean="0"/>
              <a:t> </a:t>
            </a:r>
            <a:r>
              <a:rPr lang="cs-CZ" sz="2000" dirty="0" err="1" smtClean="0"/>
              <a:t>work</a:t>
            </a:r>
            <a:r>
              <a:rPr lang="cs-CZ" sz="2000" dirty="0" smtClean="0"/>
              <a:t> on a more </a:t>
            </a:r>
            <a:r>
              <a:rPr lang="cs-CZ" sz="2000" dirty="0" err="1" smtClean="0"/>
              <a:t>complicated</a:t>
            </a:r>
            <a:r>
              <a:rPr lang="cs-CZ" sz="2000" dirty="0" smtClean="0"/>
              <a:t> Halloween </a:t>
            </a:r>
            <a:r>
              <a:rPr lang="cs-CZ" sz="2000" dirty="0" err="1" smtClean="0"/>
              <a:t>rhyme</a:t>
            </a:r>
            <a:r>
              <a:rPr lang="cs-CZ" sz="2000" dirty="0" smtClean="0"/>
              <a:t>:</a:t>
            </a:r>
            <a:endParaRPr lang="cs-CZ" sz="2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9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43"/>
    </mc:Choice>
    <mc:Fallback>
      <p:transition spd="slow" advTm="6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Rhythm in English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e</a:t>
            </a:r>
            <a:r>
              <a:rPr lang="en-US" dirty="0" smtClean="0"/>
              <a:t>)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5025" y="6639666"/>
            <a:ext cx="5791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Applying the rules above, try to read this other Halloween rhyme: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1026" name="Picture 2" descr="Pin by Roberta Busdra on inglese | Halloween poems, Pumpkin poem, Halloween  pre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89803"/>
            <a:ext cx="5715000" cy="76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1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35"/>
    </mc:Choice>
    <mc:Fallback>
      <p:transition spd="slow" advTm="9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Rhythm in </a:t>
            </a:r>
            <a:r>
              <a:rPr lang="cs-CZ" dirty="0" err="1" smtClean="0">
                <a:solidFill>
                  <a:srgbClr val="FFC000"/>
                </a:solidFill>
              </a:rPr>
              <a:t>English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/>
              <a:t>f</a:t>
            </a:r>
            <a:r>
              <a:rPr lang="cs-CZ" dirty="0" smtClean="0"/>
              <a:t>) More in </a:t>
            </a:r>
            <a:r>
              <a:rPr lang="cs-CZ" dirty="0" err="1" smtClean="0"/>
              <a:t>the</a:t>
            </a:r>
            <a:r>
              <a:rPr lang="cs-CZ" dirty="0" smtClean="0"/>
              <a:t> 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For</a:t>
            </a:r>
            <a:r>
              <a:rPr lang="cs-CZ" dirty="0" smtClean="0"/>
              <a:t> more </a:t>
            </a:r>
            <a:r>
              <a:rPr lang="cs-CZ" dirty="0" err="1" smtClean="0"/>
              <a:t>practice</a:t>
            </a:r>
            <a:r>
              <a:rPr lang="cs-CZ" dirty="0" smtClean="0"/>
              <a:t>, </a:t>
            </a:r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i="1" dirty="0" err="1" smtClean="0"/>
              <a:t>Gimson</a:t>
            </a:r>
            <a:r>
              <a:rPr lang="cs-CZ" i="1" dirty="0" smtClean="0"/>
              <a:t> </a:t>
            </a:r>
            <a:r>
              <a:rPr lang="cs-CZ" i="1" dirty="0"/>
              <a:t>S</a:t>
            </a:r>
            <a:r>
              <a:rPr lang="cs-CZ" i="1" dirty="0" smtClean="0"/>
              <a:t>entence Stress </a:t>
            </a:r>
            <a:r>
              <a:rPr lang="cs-CZ" dirty="0" smtClean="0"/>
              <a:t>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course‘s</a:t>
            </a:r>
            <a:r>
              <a:rPr lang="cs-CZ" dirty="0" smtClean="0"/>
              <a:t> </a:t>
            </a:r>
            <a:r>
              <a:rPr lang="cs-CZ" dirty="0" err="1" smtClean="0"/>
              <a:t>Learning</a:t>
            </a:r>
            <a:r>
              <a:rPr lang="cs-CZ" dirty="0" smtClean="0"/>
              <a:t> </a:t>
            </a:r>
            <a:r>
              <a:rPr lang="cs-CZ" dirty="0" err="1" smtClean="0"/>
              <a:t>Materials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IS.</a:t>
            </a:r>
            <a:r>
              <a:rPr lang="cs-CZ" i="1" dirty="0" smtClean="0"/>
              <a:t>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2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14"/>
    </mc:Choice>
    <mc:Fallback>
      <p:transition spd="slow" advTm="13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FFC000"/>
                </a:solidFill>
              </a:rPr>
              <a:t>Intonation</a:t>
            </a:r>
            <a:r>
              <a:rPr lang="cs-CZ" dirty="0" smtClean="0">
                <a:solidFill>
                  <a:srgbClr val="FFC000"/>
                </a:solidFill>
              </a:rPr>
              <a:t> in </a:t>
            </a:r>
            <a:r>
              <a:rPr lang="cs-CZ" dirty="0" err="1" smtClean="0">
                <a:solidFill>
                  <a:srgbClr val="FFC000"/>
                </a:solidFill>
              </a:rPr>
              <a:t>English</a:t>
            </a: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/>
              <a:t>a) </a:t>
            </a:r>
            <a:r>
              <a:rPr lang="cs-CZ" dirty="0" err="1" smtClean="0"/>
              <a:t>Why</a:t>
            </a:r>
            <a:r>
              <a:rPr lang="cs-CZ" dirty="0" smtClean="0"/>
              <a:t> not </a:t>
            </a:r>
            <a:r>
              <a:rPr lang="cs-CZ" dirty="0" err="1" smtClean="0"/>
              <a:t>treated</a:t>
            </a:r>
            <a:r>
              <a:rPr lang="cs-CZ" dirty="0" smtClean="0"/>
              <a:t> </a:t>
            </a:r>
            <a:r>
              <a:rPr lang="cs-CZ" dirty="0" err="1" smtClean="0"/>
              <a:t>here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…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learned</a:t>
            </a:r>
            <a:r>
              <a:rPr lang="cs-CZ" dirty="0" smtClean="0"/>
              <a:t> by </a:t>
            </a:r>
            <a:r>
              <a:rPr lang="cs-CZ" dirty="0" err="1" smtClean="0"/>
              <a:t>observation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appropriate</a:t>
            </a:r>
            <a:r>
              <a:rPr lang="cs-CZ" dirty="0" smtClean="0"/>
              <a:t> </a:t>
            </a:r>
            <a:r>
              <a:rPr lang="cs-CZ" dirty="0" err="1" smtClean="0"/>
              <a:t>models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…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take</a:t>
            </a:r>
            <a:r>
              <a:rPr lang="cs-CZ" dirty="0" smtClean="0"/>
              <a:t> care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itself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stress and rhythm are </a:t>
            </a:r>
            <a:r>
              <a:rPr lang="cs-CZ" dirty="0" err="1" smtClean="0"/>
              <a:t>well</a:t>
            </a:r>
            <a:r>
              <a:rPr lang="cs-CZ" dirty="0" smtClean="0"/>
              <a:t> </a:t>
            </a:r>
            <a:r>
              <a:rPr lang="cs-CZ" dirty="0" err="1" smtClean="0"/>
              <a:t>grasped</a:t>
            </a:r>
            <a:r>
              <a:rPr lang="en-US" dirty="0" smtClean="0"/>
              <a:t> and the </a:t>
            </a:r>
            <a:r>
              <a:rPr lang="en-US" i="1" dirty="0" smtClean="0"/>
              <a:t>nucleus </a:t>
            </a:r>
            <a:r>
              <a:rPr lang="en-US" dirty="0" smtClean="0"/>
              <a:t>is correctly signposted</a:t>
            </a:r>
            <a:r>
              <a:rPr lang="cs-CZ" dirty="0" smtClean="0"/>
              <a:t>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…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indicator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</a:t>
            </a:r>
            <a:r>
              <a:rPr lang="cs-CZ" dirty="0" err="1" smtClean="0"/>
              <a:t>regional</a:t>
            </a:r>
            <a:r>
              <a:rPr lang="cs-CZ" dirty="0" smtClean="0"/>
              <a:t>/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dialect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85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10"/>
    </mc:Choice>
    <mc:Fallback>
      <p:transition spd="slow" advTm="15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FFC000"/>
                </a:solidFill>
              </a:rPr>
              <a:t>Intonation</a:t>
            </a:r>
            <a:r>
              <a:rPr lang="cs-CZ" dirty="0" smtClean="0">
                <a:solidFill>
                  <a:srgbClr val="FFC000"/>
                </a:solidFill>
              </a:rPr>
              <a:t> in </a:t>
            </a:r>
            <a:r>
              <a:rPr lang="cs-CZ" dirty="0" err="1" smtClean="0">
                <a:solidFill>
                  <a:srgbClr val="FFC000"/>
                </a:solidFill>
              </a:rPr>
              <a:t>English</a:t>
            </a: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/>
              <a:t>b)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nucleus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…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key</a:t>
            </a:r>
            <a:r>
              <a:rPr lang="cs-CZ" dirty="0" smtClean="0"/>
              <a:t> stress in a segment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. </a:t>
            </a:r>
            <a:r>
              <a:rPr lang="cs-CZ" sz="2000" dirty="0" err="1" smtClean="0"/>
              <a:t>Cz</a:t>
            </a:r>
            <a:r>
              <a:rPr lang="cs-CZ" sz="2000" dirty="0" smtClean="0"/>
              <a:t>/</a:t>
            </a:r>
            <a:r>
              <a:rPr lang="cs-CZ" sz="2000" dirty="0" err="1" smtClean="0"/>
              <a:t>Sl</a:t>
            </a:r>
            <a:r>
              <a:rPr lang="cs-CZ" sz="2000" dirty="0" smtClean="0"/>
              <a:t> = end, </a:t>
            </a:r>
            <a:r>
              <a:rPr lang="cs-CZ" sz="2000" dirty="0" err="1" smtClean="0"/>
              <a:t>Eng</a:t>
            </a:r>
            <a:r>
              <a:rPr lang="cs-CZ" sz="2000" dirty="0" smtClean="0"/>
              <a:t> = </a:t>
            </a:r>
            <a:r>
              <a:rPr lang="cs-CZ" sz="2000" dirty="0" err="1" smtClean="0"/>
              <a:t>nucleus</a:t>
            </a:r>
            <a:r>
              <a:rPr lang="cs-CZ" sz="2000" dirty="0" smtClean="0"/>
              <a:t>.</a:t>
            </a:r>
            <a:endParaRPr lang="cs-CZ" dirty="0" smtClean="0"/>
          </a:p>
          <a:p>
            <a:r>
              <a:rPr lang="cs-CZ" i="1" dirty="0" err="1" smtClean="0"/>
              <a:t>Workout</a:t>
            </a:r>
            <a:r>
              <a:rPr lang="cs-CZ" i="1" dirty="0" smtClean="0"/>
              <a:t> music source.</a:t>
            </a:r>
          </a:p>
          <a:p>
            <a:r>
              <a:rPr lang="cs-CZ" i="1" dirty="0" smtClean="0"/>
              <a:t>- </a:t>
            </a:r>
            <a:r>
              <a:rPr lang="cs-CZ" i="1" dirty="0" err="1" smtClean="0"/>
              <a:t>Let‘s</a:t>
            </a:r>
            <a:r>
              <a:rPr lang="cs-CZ" i="1" dirty="0" smtClean="0"/>
              <a:t> go to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theatre</a:t>
            </a:r>
            <a:r>
              <a:rPr lang="cs-CZ" i="1" dirty="0" smtClean="0"/>
              <a:t>. </a:t>
            </a:r>
          </a:p>
          <a:p>
            <a:pPr marL="0" indent="0">
              <a:buNone/>
            </a:pPr>
            <a:r>
              <a:rPr lang="cs-CZ" i="1" dirty="0"/>
              <a:t> </a:t>
            </a:r>
            <a:r>
              <a:rPr lang="cs-CZ" i="1" dirty="0" smtClean="0"/>
              <a:t>   –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Players</a:t>
            </a:r>
            <a:r>
              <a:rPr lang="cs-CZ" i="1" dirty="0" smtClean="0"/>
              <a:t>‘ </a:t>
            </a:r>
            <a:r>
              <a:rPr lang="cs-CZ" i="1" dirty="0" err="1" smtClean="0"/>
              <a:t>Theatre</a:t>
            </a:r>
            <a:r>
              <a:rPr lang="cs-CZ" i="1" dirty="0" smtClean="0"/>
              <a:t>?</a:t>
            </a:r>
          </a:p>
          <a:p>
            <a:r>
              <a:rPr lang="cs-CZ" i="1" dirty="0" err="1" smtClean="0"/>
              <a:t>This</a:t>
            </a:r>
            <a:r>
              <a:rPr lang="cs-CZ" i="1" dirty="0" smtClean="0"/>
              <a:t> </a:t>
            </a:r>
            <a:r>
              <a:rPr lang="cs-CZ" i="1" dirty="0" err="1" smtClean="0"/>
              <a:t>is</a:t>
            </a:r>
            <a:r>
              <a:rPr lang="cs-CZ" i="1" dirty="0" smtClean="0"/>
              <a:t> a </a:t>
            </a:r>
            <a:r>
              <a:rPr lang="cs-CZ" i="1" dirty="0" err="1" smtClean="0"/>
              <a:t>pre-recorded</a:t>
            </a:r>
            <a:r>
              <a:rPr lang="cs-CZ" i="1" dirty="0" smtClean="0"/>
              <a:t> Halloween </a:t>
            </a:r>
            <a:r>
              <a:rPr lang="cs-CZ" i="1" dirty="0" err="1" smtClean="0"/>
              <a:t>revision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suprasegmental</a:t>
            </a:r>
            <a:r>
              <a:rPr lang="cs-CZ" i="1" dirty="0" smtClean="0"/>
              <a:t> </a:t>
            </a:r>
            <a:r>
              <a:rPr lang="cs-CZ" i="1" dirty="0" err="1" smtClean="0"/>
              <a:t>behaviour</a:t>
            </a:r>
            <a:r>
              <a:rPr lang="cs-CZ" i="1" dirty="0" smtClean="0"/>
              <a:t> in </a:t>
            </a:r>
            <a:r>
              <a:rPr lang="cs-CZ" i="1" dirty="0" err="1" smtClean="0"/>
              <a:t>English</a:t>
            </a:r>
            <a:r>
              <a:rPr lang="cs-CZ" i="1" dirty="0" smtClean="0"/>
              <a:t>.</a:t>
            </a:r>
          </a:p>
          <a:p>
            <a:endParaRPr lang="cs-CZ" i="1" dirty="0" smtClean="0"/>
          </a:p>
          <a:p>
            <a:endParaRPr lang="cs-CZ" i="1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6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445"/>
    </mc:Choice>
    <mc:Fallback>
      <p:transition spd="slow" advTm="36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Prosodic</a:t>
            </a:r>
            <a:r>
              <a:rPr lang="cs-CZ" dirty="0" smtClean="0"/>
              <a:t> </a:t>
            </a:r>
            <a:r>
              <a:rPr lang="cs-CZ" dirty="0" err="1" smtClean="0"/>
              <a:t>behaviour</a:t>
            </a:r>
            <a:r>
              <a:rPr lang="cs-CZ" dirty="0" smtClean="0"/>
              <a:t> in </a:t>
            </a:r>
            <a:r>
              <a:rPr lang="cs-CZ" dirty="0" err="1" smtClean="0">
                <a:solidFill>
                  <a:srgbClr val="FF0000"/>
                </a:solidFill>
              </a:rPr>
              <a:t>GenAm</a:t>
            </a:r>
            <a:r>
              <a:rPr lang="cs-CZ" dirty="0" smtClean="0"/>
              <a:t> and </a:t>
            </a:r>
            <a:r>
              <a:rPr lang="cs-CZ" dirty="0" smtClean="0">
                <a:solidFill>
                  <a:srgbClr val="0070C0"/>
                </a:solidFill>
              </a:rPr>
              <a:t>GB</a:t>
            </a:r>
            <a:r>
              <a:rPr lang="cs-CZ" dirty="0" smtClean="0"/>
              <a:t> </a:t>
            </a:r>
            <a:r>
              <a:rPr lang="cs-CZ" dirty="0" err="1" smtClean="0"/>
              <a:t>compared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#1, #2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 smtClean="0"/>
          </a:p>
          <a:p>
            <a:pPr marL="72000" indent="0">
              <a:buNone/>
            </a:pPr>
            <a:r>
              <a:rPr lang="cs-CZ" dirty="0" err="1" smtClean="0"/>
              <a:t>GenAm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devotion</a:t>
            </a:r>
            <a:r>
              <a:rPr lang="cs-CZ" b="1" dirty="0">
                <a:solidFill>
                  <a:srgbClr val="C00000"/>
                </a:solidFill>
              </a:rPr>
              <a:t> to </a:t>
            </a:r>
            <a:r>
              <a:rPr lang="cs-CZ" b="1" dirty="0" err="1">
                <a:solidFill>
                  <a:srgbClr val="C00000"/>
                </a:solidFill>
              </a:rPr>
              <a:t>vowels</a:t>
            </a:r>
            <a:r>
              <a:rPr lang="cs-CZ" b="1" dirty="0">
                <a:solidFill>
                  <a:srgbClr val="C00000"/>
                </a:solidFill>
              </a:rPr>
              <a:t>;</a:t>
            </a:r>
          </a:p>
          <a:p>
            <a:pPr marL="72000" indent="0">
              <a:buNone/>
            </a:pPr>
            <a:r>
              <a:rPr lang="cs-CZ" b="1" dirty="0" err="1">
                <a:solidFill>
                  <a:srgbClr val="C00000"/>
                </a:solidFill>
              </a:rPr>
              <a:t>vowels</a:t>
            </a:r>
            <a:r>
              <a:rPr lang="cs-CZ" b="1" dirty="0">
                <a:solidFill>
                  <a:srgbClr val="C00000"/>
                </a:solidFill>
              </a:rPr>
              <a:t> more open, </a:t>
            </a:r>
            <a:r>
              <a:rPr lang="cs-CZ" b="1" dirty="0" err="1">
                <a:solidFill>
                  <a:srgbClr val="C00000"/>
                </a:solidFill>
              </a:rPr>
              <a:t>nasal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setting</a:t>
            </a:r>
            <a:endParaRPr lang="cs-CZ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GB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</a:rPr>
              <a:t>devotion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to </a:t>
            </a:r>
            <a:r>
              <a:rPr lang="cs-CZ" b="1" dirty="0" err="1" smtClean="0">
                <a:solidFill>
                  <a:srgbClr val="0070C0"/>
                </a:solidFill>
              </a:rPr>
              <a:t>consonants</a:t>
            </a:r>
            <a:endParaRPr lang="cs-CZ" b="1" dirty="0" smtClean="0">
              <a:solidFill>
                <a:srgbClr val="0070C0"/>
              </a:solidFill>
            </a:endParaRPr>
          </a:p>
          <a:p>
            <a:pPr marL="72000" indent="0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b="1" dirty="0" err="1">
                <a:solidFill>
                  <a:srgbClr val="C00000"/>
                </a:solidFill>
              </a:rPr>
              <a:t>voice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carries</a:t>
            </a:r>
            <a:r>
              <a:rPr lang="cs-CZ" b="1" dirty="0">
                <a:solidFill>
                  <a:srgbClr val="C00000"/>
                </a:solidFill>
              </a:rPr>
              <a:t> more</a:t>
            </a:r>
          </a:p>
          <a:p>
            <a:pPr marL="0" indent="0" algn="ctr">
              <a:buNone/>
            </a:pPr>
            <a:r>
              <a:rPr lang="cs-CZ" b="1" dirty="0" err="1" smtClean="0">
                <a:solidFill>
                  <a:srgbClr val="0070C0"/>
                </a:solidFill>
              </a:rPr>
              <a:t>voice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carries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less</a:t>
            </a:r>
            <a:endParaRPr lang="cs-CZ" b="1" dirty="0">
              <a:solidFill>
                <a:srgbClr val="0070C0"/>
              </a:solidFill>
            </a:endParaRPr>
          </a:p>
          <a:p>
            <a:pPr marL="72000" indent="0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6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806"/>
    </mc:Choice>
    <mc:Fallback>
      <p:transition spd="slow" advTm="19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#3, #4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>
                <a:solidFill>
                  <a:srgbClr val="C00000"/>
                </a:solidFill>
              </a:rPr>
              <a:t>tempo </a:t>
            </a:r>
            <a:r>
              <a:rPr lang="cs-CZ" b="1" dirty="0" err="1">
                <a:solidFill>
                  <a:srgbClr val="C00000"/>
                </a:solidFill>
              </a:rPr>
              <a:t>slower</a:t>
            </a:r>
            <a:r>
              <a:rPr lang="cs-CZ" b="1" dirty="0">
                <a:solidFill>
                  <a:srgbClr val="C00000"/>
                </a:solidFill>
              </a:rPr>
              <a:t>, </a:t>
            </a:r>
            <a:r>
              <a:rPr lang="cs-CZ" b="1" dirty="0" err="1">
                <a:solidFill>
                  <a:srgbClr val="C00000"/>
                </a:solidFill>
              </a:rPr>
              <a:t>louder</a:t>
            </a:r>
            <a:r>
              <a:rPr lang="cs-CZ" b="1" dirty="0">
                <a:solidFill>
                  <a:srgbClr val="C00000"/>
                </a:solidFill>
              </a:rPr>
              <a:t> in vol.      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</a:rPr>
              <a:t>      </a:t>
            </a:r>
            <a:r>
              <a:rPr lang="cs-CZ" b="1" dirty="0" smtClean="0">
                <a:solidFill>
                  <a:srgbClr val="0070C0"/>
                </a:solidFill>
              </a:rPr>
              <a:t>tempo </a:t>
            </a:r>
            <a:r>
              <a:rPr lang="cs-CZ" b="1" dirty="0" err="1" smtClean="0">
                <a:solidFill>
                  <a:srgbClr val="0070C0"/>
                </a:solidFill>
              </a:rPr>
              <a:t>faster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r>
              <a:rPr lang="cs-CZ" b="1" dirty="0" err="1">
                <a:solidFill>
                  <a:srgbClr val="0070C0"/>
                </a:solidFill>
              </a:rPr>
              <a:t>quieter</a:t>
            </a:r>
            <a:r>
              <a:rPr lang="cs-CZ" b="1" dirty="0">
                <a:solidFill>
                  <a:srgbClr val="0070C0"/>
                </a:solidFill>
              </a:rPr>
              <a:t> in </a:t>
            </a:r>
            <a:r>
              <a:rPr lang="cs-CZ" b="1" dirty="0" smtClean="0">
                <a:solidFill>
                  <a:srgbClr val="0070C0"/>
                </a:solidFill>
              </a:rPr>
              <a:t>          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smtClean="0">
                <a:solidFill>
                  <a:srgbClr val="0070C0"/>
                </a:solidFill>
              </a:rPr>
              <a:t>                      </a:t>
            </a:r>
            <a:r>
              <a:rPr lang="cs-CZ" b="1" dirty="0" err="1" smtClean="0">
                <a:solidFill>
                  <a:srgbClr val="0070C0"/>
                </a:solidFill>
              </a:rPr>
              <a:t>volume</a:t>
            </a:r>
            <a:endParaRPr lang="cs-CZ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b="1" dirty="0" err="1">
                <a:solidFill>
                  <a:srgbClr val="C00000"/>
                </a:solidFill>
              </a:rPr>
              <a:t>volume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decreases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during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utterrance</a:t>
            </a:r>
            <a:endParaRPr lang="cs-CZ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cs-CZ" b="1" dirty="0" err="1" smtClean="0">
                <a:solidFill>
                  <a:srgbClr val="0070C0"/>
                </a:solidFill>
              </a:rPr>
              <a:t>volume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increases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during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utterrance</a:t>
            </a:r>
            <a:endParaRPr lang="cs-CZ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cs-CZ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cs-CZ" b="1" dirty="0">
              <a:solidFill>
                <a:srgbClr val="C00000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48"/>
    </mc:Choice>
    <mc:Fallback>
      <p:transition spd="slow" advTm="108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#5, #6, #7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b="1" dirty="0">
                <a:solidFill>
                  <a:srgbClr val="C00000"/>
                </a:solidFill>
              </a:rPr>
              <a:t>more </a:t>
            </a:r>
            <a:r>
              <a:rPr lang="cs-CZ" b="1" dirty="0" err="1">
                <a:solidFill>
                  <a:srgbClr val="C00000"/>
                </a:solidFill>
              </a:rPr>
              <a:t>items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stressed</a:t>
            </a:r>
            <a:endParaRPr lang="cs-CZ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cs-CZ" b="1" dirty="0" err="1" smtClean="0">
                <a:solidFill>
                  <a:srgbClr val="0070C0"/>
                </a:solidFill>
              </a:rPr>
              <a:t>fewer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items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</a:rPr>
              <a:t>stressed</a:t>
            </a:r>
            <a:endParaRPr lang="cs-CZ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b="1" dirty="0" err="1">
                <a:solidFill>
                  <a:srgbClr val="C00000"/>
                </a:solidFill>
              </a:rPr>
              <a:t>narrower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pitch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range</a:t>
            </a:r>
            <a:endParaRPr lang="cs-CZ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cs-CZ" b="1" dirty="0" err="1" smtClean="0">
                <a:solidFill>
                  <a:srgbClr val="0070C0"/>
                </a:solidFill>
              </a:rPr>
              <a:t>wider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pitch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</a:rPr>
              <a:t>range</a:t>
            </a:r>
            <a:endParaRPr lang="cs-CZ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b="1" dirty="0" err="1">
                <a:solidFill>
                  <a:srgbClr val="C00000"/>
                </a:solidFill>
              </a:rPr>
              <a:t>volume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used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for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emphasis</a:t>
            </a:r>
            <a:endParaRPr lang="cs-CZ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cs-CZ" b="1" dirty="0" err="1" smtClean="0">
                <a:solidFill>
                  <a:srgbClr val="0070C0"/>
                </a:solidFill>
              </a:rPr>
              <a:t>pitch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used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for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emphasis</a:t>
            </a: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0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63"/>
    </mc:Choice>
    <mc:Fallback>
      <p:transition spd="slow" advTm="100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point: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   </a:t>
            </a:r>
            <a:r>
              <a:rPr lang="en-US" dirty="0" smtClean="0"/>
              <a:t>Do the above speech habits indicate differences in </a:t>
            </a:r>
            <a:r>
              <a:rPr lang="en-US" dirty="0" smtClean="0"/>
              <a:t>mentalities</a:t>
            </a:r>
            <a:r>
              <a:rPr lang="cs-CZ" dirty="0" smtClean="0"/>
              <a:t>, </a:t>
            </a:r>
            <a:r>
              <a:rPr lang="cs-CZ" dirty="0" err="1" smtClean="0"/>
              <a:t>degree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speakers</a:t>
            </a:r>
            <a:r>
              <a:rPr lang="cs-CZ" dirty="0" smtClean="0"/>
              <a:t>‘ </a:t>
            </a:r>
            <a:r>
              <a:rPr lang="cs-CZ" dirty="0" err="1" smtClean="0"/>
              <a:t>confidence</a:t>
            </a:r>
            <a:r>
              <a:rPr lang="en-US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just</a:t>
            </a:r>
            <a:r>
              <a:rPr lang="en-US" dirty="0" smtClean="0"/>
              <a:t> </a:t>
            </a:r>
            <a:r>
              <a:rPr lang="cs-CZ" dirty="0" err="1" smtClean="0"/>
              <a:t>generally</a:t>
            </a:r>
            <a:r>
              <a:rPr lang="cs-CZ" dirty="0" smtClean="0"/>
              <a:t> </a:t>
            </a:r>
            <a:r>
              <a:rPr lang="cs-CZ" dirty="0" err="1" smtClean="0"/>
              <a:t>accepted</a:t>
            </a:r>
            <a:r>
              <a:rPr lang="cs-CZ" dirty="0" smtClean="0"/>
              <a:t> </a:t>
            </a:r>
            <a:r>
              <a:rPr lang="cs-CZ" dirty="0" err="1" smtClean="0"/>
              <a:t>language</a:t>
            </a:r>
            <a:r>
              <a:rPr lang="cs-CZ" dirty="0" smtClean="0"/>
              <a:t> </a:t>
            </a:r>
            <a:r>
              <a:rPr lang="cs-CZ" dirty="0" err="1" smtClean="0"/>
              <a:t>behaviour</a:t>
            </a:r>
            <a:r>
              <a:rPr lang="cs-CZ" dirty="0" smtClean="0"/>
              <a:t>?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In </a:t>
            </a:r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ways</a:t>
            </a:r>
            <a:r>
              <a:rPr lang="cs-CZ" dirty="0" smtClean="0"/>
              <a:t> do </a:t>
            </a:r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mother</a:t>
            </a:r>
            <a:r>
              <a:rPr lang="cs-CZ" dirty="0" smtClean="0"/>
              <a:t> </a:t>
            </a:r>
            <a:r>
              <a:rPr lang="cs-CZ" dirty="0" err="1" smtClean="0"/>
              <a:t>tongues</a:t>
            </a:r>
            <a:r>
              <a:rPr lang="cs-CZ" dirty="0" smtClean="0"/>
              <a:t>‘ </a:t>
            </a:r>
            <a:r>
              <a:rPr lang="cs-CZ" dirty="0" err="1" smtClean="0"/>
              <a:t>suprasegmental</a:t>
            </a:r>
            <a:r>
              <a:rPr lang="cs-CZ" dirty="0" smtClean="0"/>
              <a:t> </a:t>
            </a:r>
            <a:r>
              <a:rPr lang="cs-CZ" dirty="0" err="1" smtClean="0"/>
              <a:t>behaviours</a:t>
            </a:r>
            <a:r>
              <a:rPr lang="cs-CZ" dirty="0" smtClean="0"/>
              <a:t> </a:t>
            </a:r>
            <a:r>
              <a:rPr lang="cs-CZ" dirty="0" err="1" smtClean="0"/>
              <a:t>differ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3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35"/>
    </mc:Choice>
    <mc:Fallback>
      <p:transition spd="slow" advTm="4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FFC000"/>
                </a:solidFill>
              </a:rPr>
              <a:t>Have</a:t>
            </a:r>
            <a:r>
              <a:rPr lang="cs-CZ" dirty="0" smtClean="0">
                <a:solidFill>
                  <a:srgbClr val="FFC000"/>
                </a:solidFill>
              </a:rPr>
              <a:t> a </a:t>
            </a:r>
            <a:r>
              <a:rPr lang="cs-CZ" dirty="0" err="1" smtClean="0">
                <a:solidFill>
                  <a:srgbClr val="FFC000"/>
                </a:solidFill>
              </a:rPr>
              <a:t>spooky</a:t>
            </a:r>
            <a:r>
              <a:rPr lang="cs-CZ" dirty="0" smtClean="0">
                <a:solidFill>
                  <a:srgbClr val="FFC000"/>
                </a:solidFill>
              </a:rPr>
              <a:t> Halloween!</a:t>
            </a:r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err="1" smtClean="0"/>
              <a:t>Sources</a:t>
            </a:r>
            <a:r>
              <a:rPr lang="cs-CZ" dirty="0" smtClean="0"/>
              <a:t>:</a:t>
            </a:r>
          </a:p>
          <a:p>
            <a:r>
              <a:rPr lang="cs-CZ" i="1" dirty="0" err="1" smtClean="0"/>
              <a:t>Gimson‘s</a:t>
            </a:r>
            <a:r>
              <a:rPr lang="cs-CZ" i="1" dirty="0" smtClean="0"/>
              <a:t> </a:t>
            </a:r>
            <a:r>
              <a:rPr lang="cs-CZ" i="1" dirty="0" err="1" smtClean="0"/>
              <a:t>Pronunciation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English</a:t>
            </a:r>
            <a:endParaRPr lang="cs-CZ" i="1" dirty="0" smtClean="0"/>
          </a:p>
          <a:p>
            <a:r>
              <a:rPr lang="cs-CZ" dirty="0" err="1" smtClean="0"/>
              <a:t>Gimson</a:t>
            </a:r>
            <a:r>
              <a:rPr lang="cs-CZ" dirty="0" smtClean="0"/>
              <a:t>, A.C. </a:t>
            </a:r>
            <a:r>
              <a:rPr lang="cs-CZ" i="1" dirty="0" smtClean="0"/>
              <a:t>A </a:t>
            </a:r>
            <a:r>
              <a:rPr lang="cs-CZ" i="1" dirty="0" err="1" smtClean="0"/>
              <a:t>practical</a:t>
            </a:r>
            <a:r>
              <a:rPr lang="cs-CZ" i="1" dirty="0" smtClean="0"/>
              <a:t> </a:t>
            </a:r>
            <a:r>
              <a:rPr lang="cs-CZ" i="1" dirty="0" err="1" smtClean="0"/>
              <a:t>course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English</a:t>
            </a:r>
            <a:r>
              <a:rPr lang="cs-CZ" i="1" dirty="0" smtClean="0"/>
              <a:t> </a:t>
            </a:r>
            <a:r>
              <a:rPr lang="cs-CZ" i="1" dirty="0" err="1" smtClean="0"/>
              <a:t>pronunciation</a:t>
            </a:r>
            <a:endParaRPr lang="cs-CZ" dirty="0" smtClean="0"/>
          </a:p>
          <a:p>
            <a:r>
              <a:rPr lang="cs-CZ" dirty="0" err="1" smtClean="0"/>
              <a:t>Collins</a:t>
            </a:r>
            <a:r>
              <a:rPr lang="cs-CZ" dirty="0" smtClean="0"/>
              <a:t> and </a:t>
            </a:r>
            <a:r>
              <a:rPr lang="cs-CZ" dirty="0" err="1" smtClean="0"/>
              <a:t>Mees</a:t>
            </a:r>
            <a:r>
              <a:rPr lang="cs-CZ" dirty="0" smtClean="0"/>
              <a:t> </a:t>
            </a:r>
            <a:r>
              <a:rPr lang="cs-CZ" i="1" dirty="0" err="1" smtClean="0"/>
              <a:t>Practical</a:t>
            </a:r>
            <a:r>
              <a:rPr lang="cs-CZ" i="1" dirty="0" smtClean="0"/>
              <a:t> </a:t>
            </a:r>
            <a:r>
              <a:rPr lang="cs-CZ" i="1" dirty="0" err="1" smtClean="0"/>
              <a:t>Phonetics</a:t>
            </a:r>
            <a:r>
              <a:rPr lang="cs-CZ" i="1" dirty="0" smtClean="0"/>
              <a:t> and </a:t>
            </a:r>
            <a:r>
              <a:rPr lang="cs-CZ" i="1" dirty="0" err="1" smtClean="0"/>
              <a:t>Phonology</a:t>
            </a:r>
            <a:endParaRPr lang="cs-CZ" i="1" dirty="0" smtClean="0"/>
          </a:p>
          <a:p>
            <a:r>
              <a:rPr lang="cs-CZ" dirty="0" err="1" smtClean="0"/>
              <a:t>Meier</a:t>
            </a:r>
            <a:r>
              <a:rPr lang="cs-CZ" dirty="0" smtClean="0"/>
              <a:t>, P. </a:t>
            </a:r>
            <a:r>
              <a:rPr lang="cs-CZ" i="1" dirty="0" err="1" smtClean="0"/>
              <a:t>Accents</a:t>
            </a:r>
            <a:r>
              <a:rPr lang="cs-CZ" i="1" dirty="0" smtClean="0"/>
              <a:t> and </a:t>
            </a:r>
            <a:r>
              <a:rPr lang="cs-CZ" i="1" dirty="0" err="1"/>
              <a:t>D</a:t>
            </a:r>
            <a:r>
              <a:rPr lang="cs-CZ" i="1" dirty="0" err="1" smtClean="0"/>
              <a:t>ialects</a:t>
            </a:r>
            <a:r>
              <a:rPr lang="cs-CZ" i="1" dirty="0" smtClean="0"/>
              <a:t> </a:t>
            </a:r>
            <a:r>
              <a:rPr lang="cs-CZ" i="1" dirty="0" err="1" smtClean="0"/>
              <a:t>for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Stage</a:t>
            </a:r>
            <a:r>
              <a:rPr lang="cs-CZ" i="1" dirty="0" smtClean="0"/>
              <a:t> and </a:t>
            </a:r>
            <a:r>
              <a:rPr lang="cs-CZ" i="1" dirty="0" err="1" smtClean="0"/>
              <a:t>Screen</a:t>
            </a:r>
            <a:endParaRPr lang="cs-CZ" i="1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01"/>
    </mc:Choice>
    <mc:Fallback>
      <p:transition spd="slow" advTm="5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FFC000"/>
                </a:solidFill>
              </a:rPr>
              <a:t>Prosodic</a:t>
            </a:r>
            <a:r>
              <a:rPr lang="cs-CZ" dirty="0" smtClean="0">
                <a:solidFill>
                  <a:srgbClr val="FFC000"/>
                </a:solidFill>
              </a:rPr>
              <a:t> (</a:t>
            </a:r>
            <a:r>
              <a:rPr lang="cs-CZ" dirty="0" err="1" smtClean="0">
                <a:solidFill>
                  <a:srgbClr val="FFC000"/>
                </a:solidFill>
              </a:rPr>
              <a:t>suprasegmental</a:t>
            </a:r>
            <a:r>
              <a:rPr lang="cs-CZ" dirty="0" smtClean="0">
                <a:solidFill>
                  <a:srgbClr val="FFC000"/>
                </a:solidFill>
              </a:rPr>
              <a:t>) </a:t>
            </a:r>
            <a:r>
              <a:rPr lang="cs-CZ" dirty="0" err="1" smtClean="0">
                <a:solidFill>
                  <a:srgbClr val="FFC000"/>
                </a:solidFill>
              </a:rPr>
              <a:t>features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include</a:t>
            </a:r>
            <a:r>
              <a:rPr lang="cs-CZ" dirty="0" smtClean="0">
                <a:solidFill>
                  <a:srgbClr val="FFC000"/>
                </a:solidFill>
              </a:rPr>
              <a:t>: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000" dirty="0" smtClean="0">
                <a:solidFill>
                  <a:srgbClr val="FFC000"/>
                </a:solidFill>
              </a:rPr>
              <a:t>Stress</a:t>
            </a:r>
            <a:endParaRPr lang="en-US" sz="3000" dirty="0" smtClean="0">
              <a:solidFill>
                <a:srgbClr val="FFC000"/>
              </a:solidFill>
            </a:endParaRPr>
          </a:p>
          <a:p>
            <a:r>
              <a:rPr lang="cs-CZ" sz="3000" dirty="0" smtClean="0">
                <a:solidFill>
                  <a:srgbClr val="FFC000"/>
                </a:solidFill>
              </a:rPr>
              <a:t>Rhythm</a:t>
            </a:r>
            <a:endParaRPr lang="en-US" sz="3000" dirty="0" smtClean="0">
              <a:solidFill>
                <a:srgbClr val="FFC000"/>
              </a:solidFill>
            </a:endParaRPr>
          </a:p>
          <a:p>
            <a:r>
              <a:rPr lang="cs-CZ" sz="3000" dirty="0" err="1" smtClean="0">
                <a:solidFill>
                  <a:srgbClr val="FFC000"/>
                </a:solidFill>
              </a:rPr>
              <a:t>Intonation</a:t>
            </a:r>
            <a:endParaRPr lang="cs-CZ" sz="3000" dirty="0" smtClean="0">
              <a:solidFill>
                <a:srgbClr val="FFC000"/>
              </a:solidFill>
            </a:endParaRPr>
          </a:p>
          <a:p>
            <a:endParaRPr lang="cs-CZ" sz="3000" dirty="0"/>
          </a:p>
          <a:p>
            <a:r>
              <a:rPr lang="cs-CZ" sz="3000" dirty="0" smtClean="0">
                <a:solidFill>
                  <a:srgbClr val="FFC000"/>
                </a:solidFill>
              </a:rPr>
              <a:t>… and </a:t>
            </a:r>
            <a:r>
              <a:rPr lang="cs-CZ" sz="3000" dirty="0" err="1" smtClean="0">
                <a:solidFill>
                  <a:srgbClr val="FFC000"/>
                </a:solidFill>
              </a:rPr>
              <a:t>secondary</a:t>
            </a:r>
            <a:r>
              <a:rPr lang="cs-CZ" sz="3000" dirty="0" smtClean="0">
                <a:solidFill>
                  <a:srgbClr val="FFC000"/>
                </a:solidFill>
              </a:rPr>
              <a:t> </a:t>
            </a:r>
            <a:r>
              <a:rPr lang="cs-CZ" sz="3000" dirty="0" err="1" smtClean="0">
                <a:solidFill>
                  <a:srgbClr val="FFC000"/>
                </a:solidFill>
              </a:rPr>
              <a:t>features</a:t>
            </a:r>
            <a:r>
              <a:rPr lang="cs-CZ" sz="3000" dirty="0" smtClean="0">
                <a:solidFill>
                  <a:srgbClr val="FFC000"/>
                </a:solidFill>
              </a:rPr>
              <a:t> such as </a:t>
            </a:r>
            <a:r>
              <a:rPr lang="cs-CZ" sz="3000" dirty="0" err="1" smtClean="0">
                <a:solidFill>
                  <a:srgbClr val="FFC000"/>
                </a:solidFill>
              </a:rPr>
              <a:t>voice</a:t>
            </a:r>
            <a:r>
              <a:rPr lang="cs-CZ" sz="3000" dirty="0" smtClean="0">
                <a:solidFill>
                  <a:srgbClr val="FFC000"/>
                </a:solidFill>
              </a:rPr>
              <a:t> </a:t>
            </a:r>
            <a:r>
              <a:rPr lang="cs-CZ" sz="3000" dirty="0" err="1" smtClean="0">
                <a:solidFill>
                  <a:srgbClr val="FFC000"/>
                </a:solidFill>
              </a:rPr>
              <a:t>quality</a:t>
            </a:r>
            <a:r>
              <a:rPr lang="cs-CZ" sz="3000" dirty="0" smtClean="0">
                <a:solidFill>
                  <a:srgbClr val="FFC000"/>
                </a:solidFill>
              </a:rPr>
              <a:t>, tempo and </a:t>
            </a:r>
            <a:r>
              <a:rPr lang="cs-CZ" sz="3000" dirty="0" err="1" smtClean="0">
                <a:solidFill>
                  <a:srgbClr val="FFC000"/>
                </a:solidFill>
              </a:rPr>
              <a:t>loudness</a:t>
            </a:r>
            <a:r>
              <a:rPr lang="cs-CZ" sz="3000" dirty="0" smtClean="0">
                <a:solidFill>
                  <a:srgbClr val="FFC000"/>
                </a:solidFill>
              </a:rPr>
              <a:t>.</a:t>
            </a:r>
            <a:endParaRPr lang="en-US" sz="3000" dirty="0" smtClean="0">
              <a:solidFill>
                <a:srgbClr val="FFC000"/>
              </a:solidFill>
            </a:endParaRPr>
          </a:p>
          <a:p>
            <a:endParaRPr lang="en-US" sz="3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40"/>
    </mc:Choice>
    <mc:Fallback>
      <p:transition spd="slow" advTm="2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8825" y="4246336"/>
            <a:ext cx="57912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OVID-19 might be scary, but many local establishments are still finding  ways to celebrate Halloween - East Idaho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1398"/>
            <a:ext cx="81915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5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26"/>
    </mc:Choice>
    <mc:Fallback>
      <p:transition spd="slow" advTm="20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FFC000"/>
                </a:solidFill>
              </a:rPr>
              <a:t>Suprasegmental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features</a:t>
            </a:r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rgbClr val="FFC000"/>
                </a:solidFill>
              </a:rPr>
              <a:t>… influence </a:t>
            </a:r>
            <a:r>
              <a:rPr lang="cs-CZ" sz="2400" dirty="0" err="1" smtClean="0">
                <a:solidFill>
                  <a:srgbClr val="FFC000"/>
                </a:solidFill>
              </a:rPr>
              <a:t>all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the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segments</a:t>
            </a:r>
            <a:r>
              <a:rPr lang="cs-CZ" sz="2400" dirty="0" smtClean="0">
                <a:solidFill>
                  <a:srgbClr val="FFC000"/>
                </a:solidFill>
              </a:rPr>
              <a:t> in </a:t>
            </a:r>
            <a:r>
              <a:rPr lang="cs-CZ" sz="2400" dirty="0" err="1" smtClean="0">
                <a:solidFill>
                  <a:srgbClr val="FFC000"/>
                </a:solidFill>
              </a:rPr>
              <a:t>both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their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realisations</a:t>
            </a:r>
            <a:r>
              <a:rPr lang="cs-CZ" sz="2400" dirty="0" smtClean="0">
                <a:solidFill>
                  <a:srgbClr val="FFC000"/>
                </a:solidFill>
              </a:rPr>
              <a:t> and </a:t>
            </a:r>
            <a:r>
              <a:rPr lang="cs-CZ" sz="2400" dirty="0" err="1" smtClean="0">
                <a:solidFill>
                  <a:srgbClr val="FFC000"/>
                </a:solidFill>
              </a:rPr>
              <a:t>overall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perceptions</a:t>
            </a:r>
            <a:r>
              <a:rPr lang="cs-CZ" sz="2400" dirty="0" smtClean="0">
                <a:solidFill>
                  <a:srgbClr val="FFC000"/>
                </a:solidFill>
              </a:rPr>
              <a:t>.</a:t>
            </a:r>
          </a:p>
          <a:p>
            <a:pPr marL="0" indent="0">
              <a:buNone/>
            </a:pPr>
            <a:endParaRPr lang="cs-CZ" sz="24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rgbClr val="FFC000"/>
                </a:solidFill>
              </a:rPr>
              <a:t>… are </a:t>
            </a:r>
            <a:r>
              <a:rPr lang="cs-CZ" sz="2400" dirty="0" err="1" smtClean="0">
                <a:solidFill>
                  <a:srgbClr val="FFC000"/>
                </a:solidFill>
              </a:rPr>
              <a:t>important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indicators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of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the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speaker‘s</a:t>
            </a:r>
            <a:r>
              <a:rPr lang="cs-CZ" sz="2400" dirty="0" smtClean="0">
                <a:solidFill>
                  <a:srgbClr val="FFC000"/>
                </a:solidFill>
              </a:rPr>
              <a:t> gender identity, </a:t>
            </a:r>
            <a:r>
              <a:rPr lang="cs-CZ" sz="2400" dirty="0" err="1" smtClean="0">
                <a:solidFill>
                  <a:srgbClr val="FFC000"/>
                </a:solidFill>
              </a:rPr>
              <a:t>age</a:t>
            </a:r>
            <a:r>
              <a:rPr lang="cs-CZ" sz="2400" dirty="0" smtClean="0">
                <a:solidFill>
                  <a:srgbClr val="FFC000"/>
                </a:solidFill>
              </a:rPr>
              <a:t>, </a:t>
            </a:r>
            <a:r>
              <a:rPr lang="cs-CZ" sz="2400" dirty="0" err="1" smtClean="0">
                <a:solidFill>
                  <a:srgbClr val="FFC000"/>
                </a:solidFill>
              </a:rPr>
              <a:t>level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of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education</a:t>
            </a:r>
            <a:r>
              <a:rPr lang="cs-CZ" sz="2400" dirty="0" smtClean="0">
                <a:solidFill>
                  <a:srgbClr val="FFC000"/>
                </a:solidFill>
              </a:rPr>
              <a:t> and </a:t>
            </a:r>
            <a:r>
              <a:rPr lang="cs-CZ" sz="2400" dirty="0" err="1" smtClean="0">
                <a:solidFill>
                  <a:srgbClr val="FFC000"/>
                </a:solidFill>
              </a:rPr>
              <a:t>social</a:t>
            </a:r>
            <a:r>
              <a:rPr lang="cs-CZ" sz="2400" dirty="0" smtClean="0">
                <a:solidFill>
                  <a:srgbClr val="FFC000"/>
                </a:solidFill>
              </a:rPr>
              <a:t> status, more so </a:t>
            </a:r>
            <a:r>
              <a:rPr lang="cs-CZ" sz="2400" dirty="0" err="1" smtClean="0">
                <a:solidFill>
                  <a:srgbClr val="FFC000"/>
                </a:solidFill>
              </a:rPr>
              <a:t>than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individual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words</a:t>
            </a:r>
            <a:r>
              <a:rPr lang="cs-CZ" sz="2400" dirty="0" smtClean="0">
                <a:solidFill>
                  <a:srgbClr val="FFC000"/>
                </a:solidFill>
              </a:rPr>
              <a:t> and </a:t>
            </a:r>
            <a:r>
              <a:rPr lang="cs-CZ" sz="2400" dirty="0" err="1" smtClean="0">
                <a:solidFill>
                  <a:srgbClr val="FFC000"/>
                </a:solidFill>
              </a:rPr>
              <a:t>sounds</a:t>
            </a:r>
            <a:r>
              <a:rPr lang="cs-CZ" sz="2400" dirty="0" smtClean="0">
                <a:solidFill>
                  <a:srgbClr val="FFC000"/>
                </a:solidFill>
              </a:rPr>
              <a:t>.</a:t>
            </a:r>
          </a:p>
          <a:p>
            <a:pPr marL="0" indent="0">
              <a:buNone/>
            </a:pPr>
            <a:endParaRPr lang="cs-CZ" sz="24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rgbClr val="FFC000"/>
                </a:solidFill>
              </a:rPr>
              <a:t>… in </a:t>
            </a:r>
            <a:r>
              <a:rPr lang="cs-CZ" sz="2400" dirty="0" err="1" smtClean="0">
                <a:solidFill>
                  <a:srgbClr val="FFC000"/>
                </a:solidFill>
              </a:rPr>
              <a:t>lay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terms</a:t>
            </a:r>
            <a:r>
              <a:rPr lang="cs-CZ" sz="2400" dirty="0" smtClean="0">
                <a:solidFill>
                  <a:srgbClr val="FFC000"/>
                </a:solidFill>
              </a:rPr>
              <a:t>, </a:t>
            </a:r>
            <a:r>
              <a:rPr lang="cs-CZ" sz="2400" dirty="0" err="1" smtClean="0">
                <a:solidFill>
                  <a:srgbClr val="FFC000"/>
                </a:solidFill>
              </a:rPr>
              <a:t>they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could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be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characterised</a:t>
            </a:r>
            <a:r>
              <a:rPr lang="cs-CZ" sz="2400" dirty="0" smtClean="0">
                <a:solidFill>
                  <a:srgbClr val="FFC000"/>
                </a:solidFill>
              </a:rPr>
              <a:t> as </a:t>
            </a:r>
            <a:r>
              <a:rPr lang="cs-CZ" sz="2400" dirty="0" err="1" smtClean="0">
                <a:solidFill>
                  <a:srgbClr val="FFC000"/>
                </a:solidFill>
              </a:rPr>
              <a:t>the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way</a:t>
            </a:r>
            <a:r>
              <a:rPr lang="cs-CZ" sz="2400" dirty="0" smtClean="0">
                <a:solidFill>
                  <a:srgbClr val="FFC000"/>
                </a:solidFill>
              </a:rPr>
              <a:t> a </a:t>
            </a:r>
            <a:r>
              <a:rPr lang="cs-CZ" sz="2400" dirty="0" err="1" smtClean="0">
                <a:solidFill>
                  <a:srgbClr val="FFC000"/>
                </a:solidFill>
              </a:rPr>
              <a:t>speaker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</a:rPr>
              <a:t>uses</a:t>
            </a:r>
            <a:r>
              <a:rPr lang="cs-CZ" sz="2400" dirty="0" smtClean="0">
                <a:solidFill>
                  <a:srgbClr val="FFC000"/>
                </a:solidFill>
              </a:rPr>
              <a:t> his/her </a:t>
            </a:r>
            <a:r>
              <a:rPr lang="cs-CZ" sz="2400" dirty="0" err="1" smtClean="0">
                <a:solidFill>
                  <a:srgbClr val="FFC000"/>
                </a:solidFill>
              </a:rPr>
              <a:t>voice</a:t>
            </a:r>
            <a:r>
              <a:rPr lang="cs-CZ" sz="2400" dirty="0" smtClean="0">
                <a:solidFill>
                  <a:srgbClr val="FFC000"/>
                </a:solidFill>
              </a:rPr>
              <a:t>.</a:t>
            </a:r>
            <a:endParaRPr lang="cs-CZ" sz="2400" dirty="0">
              <a:solidFill>
                <a:srgbClr val="FFC00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03"/>
    </mc:Choice>
    <mc:Fallback>
      <p:transition spd="slow" advTm="5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Stress in </a:t>
            </a:r>
            <a:r>
              <a:rPr lang="cs-CZ" dirty="0" err="1" smtClean="0">
                <a:solidFill>
                  <a:srgbClr val="FFC000"/>
                </a:solidFill>
              </a:rPr>
              <a:t>English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</a:t>
            </a:r>
            <a:r>
              <a:rPr lang="cs-CZ" dirty="0" smtClean="0"/>
              <a:t>) </a:t>
            </a:r>
            <a:r>
              <a:rPr lang="cs-CZ" dirty="0" err="1" smtClean="0"/>
              <a:t>Three</a:t>
            </a:r>
            <a:r>
              <a:rPr lang="cs-CZ" dirty="0" smtClean="0"/>
              <a:t> basic </a:t>
            </a:r>
            <a:r>
              <a:rPr lang="cs-CZ" dirty="0" err="1" smtClean="0"/>
              <a:t>facts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The</a:t>
            </a:r>
            <a:r>
              <a:rPr lang="cs-CZ" dirty="0" smtClean="0"/>
              <a:t> prominent </a:t>
            </a:r>
            <a:r>
              <a:rPr lang="cs-CZ" dirty="0" err="1" smtClean="0"/>
              <a:t>syllable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cs-CZ" dirty="0" err="1" smtClean="0"/>
              <a:t>content</a:t>
            </a:r>
            <a:r>
              <a:rPr lang="cs-CZ" dirty="0" smtClean="0"/>
              <a:t> </a:t>
            </a:r>
            <a:r>
              <a:rPr lang="cs-CZ" dirty="0" err="1" smtClean="0"/>
              <a:t>word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i="1" dirty="0" err="1" smtClean="0"/>
              <a:t>stressed</a:t>
            </a:r>
            <a:r>
              <a:rPr lang="cs-CZ" i="1" dirty="0" smtClean="0"/>
              <a:t>.</a:t>
            </a:r>
          </a:p>
          <a:p>
            <a:r>
              <a:rPr lang="cs-CZ" dirty="0" smtClean="0"/>
              <a:t>Stress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combination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i="1" dirty="0" err="1" smtClean="0"/>
              <a:t>loudness</a:t>
            </a:r>
            <a:r>
              <a:rPr lang="cs-CZ" i="1" dirty="0" smtClean="0"/>
              <a:t>, </a:t>
            </a:r>
            <a:r>
              <a:rPr lang="cs-CZ" i="1" dirty="0" err="1" smtClean="0"/>
              <a:t>pitch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sometimes</a:t>
            </a:r>
            <a:r>
              <a:rPr lang="cs-CZ" dirty="0" smtClean="0"/>
              <a:t> </a:t>
            </a:r>
            <a:r>
              <a:rPr lang="cs-CZ" dirty="0" err="1" smtClean="0"/>
              <a:t>longer</a:t>
            </a:r>
            <a:r>
              <a:rPr lang="cs-CZ" dirty="0" smtClean="0"/>
              <a:t> </a:t>
            </a:r>
            <a:r>
              <a:rPr lang="cs-CZ" i="1" dirty="0" err="1" smtClean="0"/>
              <a:t>duration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length</a:t>
            </a:r>
            <a:r>
              <a:rPr lang="cs-CZ" dirty="0" smtClean="0"/>
              <a:t>).</a:t>
            </a:r>
          </a:p>
          <a:p>
            <a:r>
              <a:rPr lang="cs-CZ" dirty="0" err="1" smtClean="0"/>
              <a:t>Grammar</a:t>
            </a:r>
            <a:r>
              <a:rPr lang="cs-CZ" dirty="0" smtClean="0"/>
              <a:t> </a:t>
            </a:r>
            <a:r>
              <a:rPr lang="cs-CZ" dirty="0" err="1" smtClean="0"/>
              <a:t>words</a:t>
            </a:r>
            <a:r>
              <a:rPr lang="cs-CZ" dirty="0" smtClean="0"/>
              <a:t> and </a:t>
            </a:r>
            <a:r>
              <a:rPr lang="cs-CZ" dirty="0" err="1" smtClean="0"/>
              <a:t>those</a:t>
            </a:r>
            <a:r>
              <a:rPr lang="cs-CZ" dirty="0" smtClean="0"/>
              <a:t> </a:t>
            </a:r>
            <a:r>
              <a:rPr lang="cs-CZ" dirty="0" err="1" smtClean="0"/>
              <a:t>considered</a:t>
            </a:r>
            <a:r>
              <a:rPr lang="cs-CZ" dirty="0" smtClean="0"/>
              <a:t> </a:t>
            </a:r>
            <a:r>
              <a:rPr lang="cs-CZ" dirty="0" err="1" smtClean="0"/>
              <a:t>unimportant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utterrance</a:t>
            </a:r>
            <a:r>
              <a:rPr lang="cs-CZ" dirty="0" smtClean="0"/>
              <a:t> are </a:t>
            </a:r>
            <a:r>
              <a:rPr lang="cs-CZ" i="1" dirty="0" err="1" smtClean="0"/>
              <a:t>weak</a:t>
            </a:r>
            <a:r>
              <a:rPr lang="cs-CZ" i="1" dirty="0" smtClean="0"/>
              <a:t> </a:t>
            </a:r>
            <a:r>
              <a:rPr lang="cs-CZ" i="1" dirty="0" err="1" smtClean="0"/>
              <a:t>forms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reduced</a:t>
            </a:r>
            <a:r>
              <a:rPr lang="cs-CZ" dirty="0" smtClean="0"/>
              <a:t> </a:t>
            </a:r>
            <a:r>
              <a:rPr lang="cs-CZ" dirty="0" err="1" smtClean="0"/>
              <a:t>words</a:t>
            </a:r>
            <a:r>
              <a:rPr lang="cs-CZ" dirty="0" smtClean="0"/>
              <a:t> and </a:t>
            </a:r>
            <a:r>
              <a:rPr lang="cs-CZ" dirty="0" err="1" smtClean="0"/>
              <a:t>syllables</a:t>
            </a:r>
            <a:r>
              <a:rPr lang="cs-CZ" dirty="0" smtClean="0"/>
              <a:t>). 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7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04"/>
    </mc:Choice>
    <mc:Fallback>
      <p:transition spd="slow" advTm="74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Stress in </a:t>
            </a:r>
            <a:r>
              <a:rPr lang="cs-CZ" dirty="0" err="1" smtClean="0">
                <a:solidFill>
                  <a:srgbClr val="FFC000"/>
                </a:solidFill>
              </a:rPr>
              <a:t>English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b</a:t>
            </a:r>
            <a:r>
              <a:rPr lang="cs-CZ" dirty="0" smtClean="0"/>
              <a:t>) </a:t>
            </a:r>
            <a:r>
              <a:rPr lang="cs-CZ" dirty="0" err="1" smtClean="0"/>
              <a:t>Idiosyncracies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alterations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stressed</a:t>
            </a:r>
            <a:r>
              <a:rPr lang="cs-CZ" dirty="0" smtClean="0"/>
              <a:t> (</a:t>
            </a:r>
            <a:r>
              <a:rPr lang="cs-CZ" dirty="0" err="1" smtClean="0"/>
              <a:t>accented</a:t>
            </a:r>
            <a:r>
              <a:rPr lang="cs-CZ" dirty="0" smtClean="0"/>
              <a:t>) and </a:t>
            </a:r>
            <a:r>
              <a:rPr lang="cs-CZ" dirty="0" err="1" smtClean="0"/>
              <a:t>unstressed</a:t>
            </a:r>
            <a:r>
              <a:rPr lang="cs-CZ" dirty="0" smtClean="0"/>
              <a:t> (</a:t>
            </a:r>
            <a:r>
              <a:rPr lang="cs-CZ" dirty="0" err="1" smtClean="0"/>
              <a:t>reduced</a:t>
            </a:r>
            <a:r>
              <a:rPr lang="cs-CZ" dirty="0" smtClean="0"/>
              <a:t>) </a:t>
            </a:r>
            <a:r>
              <a:rPr lang="cs-CZ" dirty="0" err="1" smtClean="0"/>
              <a:t>syllables</a:t>
            </a:r>
            <a:r>
              <a:rPr lang="cs-CZ" dirty="0" smtClean="0"/>
              <a:t> are </a:t>
            </a:r>
            <a:r>
              <a:rPr lang="cs-CZ" dirty="0" err="1" smtClean="0"/>
              <a:t>referred</a:t>
            </a:r>
            <a:r>
              <a:rPr lang="cs-CZ" dirty="0" smtClean="0"/>
              <a:t> to as </a:t>
            </a:r>
            <a:r>
              <a:rPr lang="cs-CZ" i="1" dirty="0" err="1" smtClean="0"/>
              <a:t>gradation</a:t>
            </a:r>
            <a:r>
              <a:rPr lang="cs-CZ" i="1" dirty="0" smtClean="0"/>
              <a:t> </a:t>
            </a:r>
            <a:r>
              <a:rPr lang="cs-CZ" dirty="0" smtClean="0"/>
              <a:t>and are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result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historical</a:t>
            </a:r>
            <a:r>
              <a:rPr lang="cs-CZ" dirty="0" smtClean="0"/>
              <a:t> </a:t>
            </a:r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where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Germanic</a:t>
            </a:r>
            <a:r>
              <a:rPr lang="cs-CZ" dirty="0" smtClean="0"/>
              <a:t> OE </a:t>
            </a:r>
            <a:r>
              <a:rPr lang="cs-CZ" dirty="0" err="1" smtClean="0"/>
              <a:t>underwent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influence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French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Compare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stress </a:t>
            </a:r>
            <a:r>
              <a:rPr lang="cs-CZ" dirty="0" err="1" smtClean="0"/>
              <a:t>patterns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German</a:t>
            </a:r>
            <a:r>
              <a:rPr lang="cs-CZ" dirty="0" smtClean="0"/>
              <a:t>, </a:t>
            </a:r>
            <a:r>
              <a:rPr lang="cs-CZ" dirty="0" err="1" smtClean="0"/>
              <a:t>French</a:t>
            </a:r>
            <a:r>
              <a:rPr lang="cs-CZ" dirty="0" smtClean="0"/>
              <a:t> and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mother</a:t>
            </a:r>
            <a:r>
              <a:rPr lang="cs-CZ" dirty="0" smtClean="0"/>
              <a:t> </a:t>
            </a:r>
            <a:r>
              <a:rPr lang="cs-CZ" dirty="0" err="1" smtClean="0"/>
              <a:t>tongue</a:t>
            </a:r>
            <a:r>
              <a:rPr lang="cs-CZ" dirty="0" smtClean="0"/>
              <a:t>. 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15"/>
    </mc:Choice>
    <mc:Fallback>
      <p:transition spd="slow" advTm="10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Stress in </a:t>
            </a:r>
            <a:r>
              <a:rPr lang="cs-CZ" dirty="0" err="1" smtClean="0">
                <a:solidFill>
                  <a:srgbClr val="FFC000"/>
                </a:solidFill>
              </a:rPr>
              <a:t>English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/>
              <a:t>c</a:t>
            </a:r>
            <a:r>
              <a:rPr lang="cs-CZ" dirty="0" smtClean="0"/>
              <a:t>) </a:t>
            </a:r>
            <a:r>
              <a:rPr lang="cs-CZ" sz="4000" dirty="0" err="1" smtClean="0"/>
              <a:t>Vowels</a:t>
            </a:r>
            <a:r>
              <a:rPr lang="cs-CZ" sz="4000" dirty="0" smtClean="0"/>
              <a:t> as </a:t>
            </a:r>
            <a:r>
              <a:rPr lang="cs-CZ" sz="4000" dirty="0" err="1" smtClean="0"/>
              <a:t>carriers</a:t>
            </a:r>
            <a:r>
              <a:rPr lang="cs-CZ" sz="4000" dirty="0" smtClean="0"/>
              <a:t> </a:t>
            </a:r>
            <a:r>
              <a:rPr lang="cs-CZ" sz="4000" dirty="0" err="1" smtClean="0"/>
              <a:t>of</a:t>
            </a:r>
            <a:r>
              <a:rPr lang="cs-CZ" sz="4000" dirty="0" smtClean="0"/>
              <a:t> </a:t>
            </a:r>
            <a:r>
              <a:rPr lang="cs-CZ" sz="4000" dirty="0" err="1" smtClean="0"/>
              <a:t>voice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/>
              <a:t>Vowels</a:t>
            </a:r>
            <a:r>
              <a:rPr lang="cs-CZ" sz="2400" dirty="0" smtClean="0"/>
              <a:t> </a:t>
            </a:r>
            <a:r>
              <a:rPr lang="cs-CZ" sz="2400" dirty="0" err="1" smtClean="0"/>
              <a:t>have</a:t>
            </a:r>
            <a:r>
              <a:rPr lang="cs-CZ" sz="2400" dirty="0" smtClean="0"/>
              <a:t> </a:t>
            </a:r>
            <a:r>
              <a:rPr lang="cs-CZ" sz="2400" dirty="0" err="1" smtClean="0"/>
              <a:t>their</a:t>
            </a:r>
            <a:r>
              <a:rPr lang="cs-CZ" sz="2400" dirty="0" smtClean="0"/>
              <a:t> full </a:t>
            </a:r>
            <a:r>
              <a:rPr lang="cs-CZ" sz="2400" dirty="0" err="1" smtClean="0"/>
              <a:t>qualities</a:t>
            </a:r>
            <a:r>
              <a:rPr lang="cs-CZ" sz="2400" dirty="0" smtClean="0"/>
              <a:t> in </a:t>
            </a:r>
            <a:r>
              <a:rPr lang="cs-CZ" sz="2400" dirty="0" err="1" smtClean="0"/>
              <a:t>stressed</a:t>
            </a:r>
            <a:r>
              <a:rPr lang="cs-CZ" sz="2400" dirty="0" smtClean="0"/>
              <a:t> </a:t>
            </a:r>
            <a:r>
              <a:rPr lang="cs-CZ" sz="2400" dirty="0" err="1" smtClean="0"/>
              <a:t>syllables</a:t>
            </a:r>
            <a:r>
              <a:rPr lang="cs-CZ" sz="2400" dirty="0" smtClean="0"/>
              <a:t>.</a:t>
            </a:r>
          </a:p>
          <a:p>
            <a:r>
              <a:rPr lang="cs-CZ" sz="2400" dirty="0" err="1" smtClean="0"/>
              <a:t>Rarely</a:t>
            </a:r>
            <a:r>
              <a:rPr lang="cs-CZ" sz="2400" dirty="0" smtClean="0"/>
              <a:t>, </a:t>
            </a:r>
            <a:r>
              <a:rPr lang="cs-CZ" sz="2400" dirty="0" err="1" smtClean="0"/>
              <a:t>they</a:t>
            </a:r>
            <a:r>
              <a:rPr lang="cs-CZ" sz="2400" dirty="0" smtClean="0"/>
              <a:t> </a:t>
            </a:r>
            <a:r>
              <a:rPr lang="cs-CZ" sz="2400" dirty="0" err="1" smtClean="0"/>
              <a:t>have</a:t>
            </a:r>
            <a:r>
              <a:rPr lang="cs-CZ" sz="2400" dirty="0" smtClean="0"/>
              <a:t> </a:t>
            </a:r>
            <a:r>
              <a:rPr lang="cs-CZ" sz="2400" dirty="0" err="1" smtClean="0"/>
              <a:t>their</a:t>
            </a:r>
            <a:r>
              <a:rPr lang="cs-CZ" sz="2400" dirty="0" smtClean="0"/>
              <a:t> full </a:t>
            </a:r>
            <a:r>
              <a:rPr lang="cs-CZ" sz="2400" dirty="0" err="1" smtClean="0"/>
              <a:t>qualities</a:t>
            </a:r>
            <a:r>
              <a:rPr lang="cs-CZ" sz="2400" dirty="0" smtClean="0"/>
              <a:t> as </a:t>
            </a:r>
            <a:r>
              <a:rPr lang="cs-CZ" sz="2400" i="1" dirty="0" err="1" smtClean="0"/>
              <a:t>strong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vowels</a:t>
            </a:r>
            <a:r>
              <a:rPr lang="cs-CZ" sz="2400" dirty="0" smtClean="0"/>
              <a:t> in </a:t>
            </a:r>
            <a:r>
              <a:rPr lang="cs-CZ" sz="2400" dirty="0" err="1" smtClean="0"/>
              <a:t>words</a:t>
            </a:r>
            <a:r>
              <a:rPr lang="cs-CZ" sz="2400" dirty="0" smtClean="0"/>
              <a:t> such as </a:t>
            </a:r>
            <a:r>
              <a:rPr lang="cs-CZ" sz="2400" i="1" dirty="0" err="1" smtClean="0"/>
              <a:t>impact</a:t>
            </a:r>
            <a:r>
              <a:rPr lang="cs-CZ" sz="2400" i="1" dirty="0" smtClean="0"/>
              <a:t> </a:t>
            </a:r>
            <a:r>
              <a:rPr lang="en-US" sz="2400" dirty="0" smtClean="0"/>
              <a:t>[</a:t>
            </a:r>
            <a:r>
              <a:rPr lang="cs-CZ" sz="2400" dirty="0"/>
              <a:t>ˈ</a:t>
            </a:r>
            <a:r>
              <a:rPr lang="cs-CZ" sz="2400" dirty="0" err="1" smtClean="0"/>
              <a:t>ɪmpæ</a:t>
            </a:r>
            <a:r>
              <a:rPr lang="cs-CZ" sz="2400" dirty="0" err="1"/>
              <a:t>ʔ</a:t>
            </a:r>
            <a:r>
              <a:rPr lang="cs-CZ" sz="2400" dirty="0" err="1" smtClean="0"/>
              <a:t>t</a:t>
            </a:r>
            <a:r>
              <a:rPr lang="en-US" sz="2400" dirty="0" smtClean="0"/>
              <a:t>]</a:t>
            </a:r>
            <a:r>
              <a:rPr lang="cs-CZ" sz="2400" dirty="0" smtClean="0"/>
              <a:t>.</a:t>
            </a:r>
          </a:p>
          <a:p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schwa</a:t>
            </a:r>
            <a:r>
              <a:rPr lang="cs-CZ" sz="2400" dirty="0" smtClean="0"/>
              <a:t> /ə/ </a:t>
            </a:r>
            <a:r>
              <a:rPr lang="cs-CZ" sz="2400" dirty="0" err="1" smtClean="0"/>
              <a:t>or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syllabic</a:t>
            </a:r>
            <a:r>
              <a:rPr lang="cs-CZ" sz="2400" dirty="0" smtClean="0"/>
              <a:t> /n/, /l/, /r/ are </a:t>
            </a:r>
            <a:r>
              <a:rPr lang="cs-CZ" sz="2400" dirty="0" err="1" smtClean="0"/>
              <a:t>used</a:t>
            </a:r>
            <a:r>
              <a:rPr lang="cs-CZ" sz="2400" dirty="0" smtClean="0"/>
              <a:t> in most </a:t>
            </a:r>
            <a:r>
              <a:rPr lang="cs-CZ" sz="2400" dirty="0" err="1" smtClean="0"/>
              <a:t>unstressed</a:t>
            </a:r>
            <a:r>
              <a:rPr lang="cs-CZ" sz="2400" dirty="0" smtClean="0"/>
              <a:t> </a:t>
            </a:r>
            <a:r>
              <a:rPr lang="cs-CZ" sz="2400" dirty="0" err="1" smtClean="0"/>
              <a:t>syllables</a:t>
            </a:r>
            <a:r>
              <a:rPr lang="cs-CZ" sz="2400" dirty="0" smtClean="0"/>
              <a:t>.</a:t>
            </a:r>
          </a:p>
          <a:p>
            <a:endParaRPr lang="cs-CZ" sz="2400" dirty="0"/>
          </a:p>
          <a:p>
            <a:r>
              <a:rPr lang="cs-CZ" sz="2400" dirty="0" smtClean="0"/>
              <a:t>More in </a:t>
            </a:r>
            <a:r>
              <a:rPr lang="cs-CZ" sz="2400" i="1" dirty="0" err="1" smtClean="0"/>
              <a:t>Gimson</a:t>
            </a:r>
            <a:r>
              <a:rPr lang="cs-CZ" sz="2400" i="1" dirty="0"/>
              <a:t> </a:t>
            </a:r>
            <a:r>
              <a:rPr lang="cs-CZ" sz="2400" i="1" dirty="0" smtClean="0"/>
              <a:t>Word Stress </a:t>
            </a:r>
            <a:r>
              <a:rPr lang="cs-CZ" sz="2400" dirty="0" smtClean="0"/>
              <a:t>in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course‘s</a:t>
            </a:r>
            <a:r>
              <a:rPr lang="cs-CZ" sz="2400" dirty="0" smtClean="0"/>
              <a:t> </a:t>
            </a:r>
            <a:r>
              <a:rPr lang="cs-CZ" sz="2400" dirty="0" err="1" smtClean="0"/>
              <a:t>Learning</a:t>
            </a:r>
            <a:r>
              <a:rPr lang="cs-CZ" sz="2400" dirty="0" smtClean="0"/>
              <a:t> </a:t>
            </a:r>
            <a:r>
              <a:rPr lang="cs-CZ" sz="2400" dirty="0" err="1" smtClean="0"/>
              <a:t>Materials</a:t>
            </a:r>
            <a:r>
              <a:rPr lang="cs-CZ" sz="2400" dirty="0" smtClean="0"/>
              <a:t> in </a:t>
            </a:r>
            <a:r>
              <a:rPr lang="cs-CZ" sz="2400" dirty="0" err="1" smtClean="0"/>
              <a:t>the</a:t>
            </a:r>
            <a:r>
              <a:rPr lang="cs-CZ" sz="2400" dirty="0" smtClean="0"/>
              <a:t> IS.</a:t>
            </a:r>
            <a:endParaRPr lang="cs-CZ" sz="24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2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58"/>
    </mc:Choice>
    <mc:Fallback>
      <p:transition spd="slow" advTm="167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C000"/>
                </a:solidFill>
              </a:rPr>
              <a:t>R</a:t>
            </a:r>
            <a:r>
              <a:rPr lang="cs-CZ" dirty="0" smtClean="0">
                <a:solidFill>
                  <a:srgbClr val="FFC000"/>
                </a:solidFill>
              </a:rPr>
              <a:t>hythm in </a:t>
            </a:r>
            <a:r>
              <a:rPr lang="cs-CZ" dirty="0" err="1" smtClean="0">
                <a:solidFill>
                  <a:srgbClr val="FFC000"/>
                </a:solidFill>
              </a:rPr>
              <a:t>English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</a:t>
            </a:r>
            <a:r>
              <a:rPr lang="cs-CZ" dirty="0" smtClean="0"/>
              <a:t>) </a:t>
            </a:r>
            <a:r>
              <a:rPr lang="cs-CZ" dirty="0" err="1" smtClean="0"/>
              <a:t>Timing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stresses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000" dirty="0" smtClean="0"/>
              <a:t>Czech and </a:t>
            </a:r>
            <a:r>
              <a:rPr lang="cs-CZ" sz="2000" dirty="0" err="1" smtClean="0"/>
              <a:t>Slovak</a:t>
            </a:r>
            <a:r>
              <a:rPr lang="cs-CZ" sz="2000" dirty="0" smtClean="0"/>
              <a:t> are </a:t>
            </a:r>
            <a:r>
              <a:rPr lang="cs-CZ" sz="2000" dirty="0" err="1" smtClean="0"/>
              <a:t>syllable-timed</a:t>
            </a:r>
            <a:r>
              <a:rPr lang="cs-CZ" sz="2000" dirty="0" smtClean="0"/>
              <a:t> </a:t>
            </a:r>
            <a:r>
              <a:rPr lang="cs-CZ" sz="2000" dirty="0" err="1" smtClean="0"/>
              <a:t>lanuages</a:t>
            </a:r>
            <a:r>
              <a:rPr lang="cs-CZ" sz="2000" dirty="0" smtClean="0"/>
              <a:t>. </a:t>
            </a:r>
            <a:r>
              <a:rPr lang="cs-CZ" sz="2000" dirty="0" err="1" smtClean="0"/>
              <a:t>Each</a:t>
            </a:r>
            <a:r>
              <a:rPr lang="cs-CZ" sz="2000" dirty="0" smtClean="0"/>
              <a:t> </a:t>
            </a:r>
            <a:r>
              <a:rPr lang="cs-CZ" sz="2000" dirty="0" err="1" smtClean="0"/>
              <a:t>syllable</a:t>
            </a:r>
            <a:r>
              <a:rPr lang="cs-CZ" sz="2000" dirty="0" smtClean="0"/>
              <a:t>, </a:t>
            </a:r>
            <a:r>
              <a:rPr lang="cs-CZ" sz="2000" dirty="0" err="1" smtClean="0"/>
              <a:t>stressed</a:t>
            </a:r>
            <a:r>
              <a:rPr lang="cs-CZ" sz="2000" dirty="0" smtClean="0"/>
              <a:t> </a:t>
            </a:r>
            <a:r>
              <a:rPr lang="cs-CZ" sz="2000" dirty="0" err="1" smtClean="0"/>
              <a:t>or</a:t>
            </a:r>
            <a:r>
              <a:rPr lang="cs-CZ" sz="2000" dirty="0" smtClean="0"/>
              <a:t> </a:t>
            </a:r>
            <a:r>
              <a:rPr lang="cs-CZ" sz="2000" dirty="0" err="1" smtClean="0"/>
              <a:t>unstressed</a:t>
            </a:r>
            <a:r>
              <a:rPr lang="cs-CZ" sz="2000" dirty="0" smtClean="0"/>
              <a:t>,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allowed</a:t>
            </a:r>
            <a:r>
              <a:rPr lang="cs-CZ" sz="2000" dirty="0" smtClean="0"/>
              <a:t> </a:t>
            </a:r>
            <a:r>
              <a:rPr lang="cs-CZ" sz="2000" dirty="0" err="1" smtClean="0"/>
              <a:t>an</a:t>
            </a:r>
            <a:r>
              <a:rPr lang="cs-CZ" sz="2000" dirty="0" smtClean="0"/>
              <a:t> </a:t>
            </a:r>
            <a:r>
              <a:rPr lang="cs-CZ" sz="2000" dirty="0" err="1" smtClean="0"/>
              <a:t>equal</a:t>
            </a:r>
            <a:r>
              <a:rPr lang="cs-CZ" sz="2000" dirty="0" smtClean="0"/>
              <a:t> </a:t>
            </a:r>
            <a:r>
              <a:rPr lang="cs-CZ" sz="2000" dirty="0" err="1" smtClean="0"/>
              <a:t>amount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time</a:t>
            </a:r>
            <a:r>
              <a:rPr lang="cs-CZ" sz="2000" dirty="0" smtClean="0"/>
              <a:t>.</a:t>
            </a:r>
          </a:p>
          <a:p>
            <a:r>
              <a:rPr lang="cs-CZ" sz="2800" dirty="0" err="1" smtClean="0"/>
              <a:t>English</a:t>
            </a:r>
            <a:r>
              <a:rPr lang="cs-CZ" sz="2800" dirty="0" smtClean="0"/>
              <a:t> </a:t>
            </a:r>
            <a:r>
              <a:rPr lang="cs-CZ" sz="2800" dirty="0" err="1" smtClean="0"/>
              <a:t>is</a:t>
            </a:r>
            <a:r>
              <a:rPr lang="cs-CZ" sz="2800" dirty="0" smtClean="0"/>
              <a:t> a stress-</a:t>
            </a:r>
            <a:r>
              <a:rPr lang="cs-CZ" sz="2800" dirty="0" err="1" smtClean="0"/>
              <a:t>timed</a:t>
            </a:r>
            <a:r>
              <a:rPr lang="cs-CZ" sz="2800" dirty="0" smtClean="0"/>
              <a:t> </a:t>
            </a:r>
            <a:r>
              <a:rPr lang="cs-CZ" sz="2800" dirty="0" err="1" smtClean="0"/>
              <a:t>language</a:t>
            </a:r>
            <a:r>
              <a:rPr lang="cs-CZ" sz="2800" dirty="0" smtClean="0"/>
              <a:t>. </a:t>
            </a:r>
            <a:r>
              <a:rPr lang="cs-CZ" sz="2800" dirty="0" err="1" smtClean="0"/>
              <a:t>Utterrances</a:t>
            </a:r>
            <a:r>
              <a:rPr lang="cs-CZ" sz="2800" dirty="0" smtClean="0"/>
              <a:t> </a:t>
            </a:r>
            <a:r>
              <a:rPr lang="cs-CZ" sz="2800" dirty="0" err="1" smtClean="0"/>
              <a:t>can</a:t>
            </a:r>
            <a:r>
              <a:rPr lang="cs-CZ" sz="2800" dirty="0" smtClean="0"/>
              <a:t> </a:t>
            </a:r>
            <a:r>
              <a:rPr lang="cs-CZ" sz="2800" dirty="0" err="1" smtClean="0"/>
              <a:t>be</a:t>
            </a:r>
            <a:r>
              <a:rPr lang="cs-CZ" sz="2800" dirty="0" smtClean="0"/>
              <a:t> </a:t>
            </a:r>
            <a:r>
              <a:rPr lang="cs-CZ" sz="2800" dirty="0" err="1" smtClean="0"/>
              <a:t>divided</a:t>
            </a:r>
            <a:r>
              <a:rPr lang="cs-CZ" sz="2800" dirty="0" smtClean="0"/>
              <a:t> </a:t>
            </a:r>
            <a:r>
              <a:rPr lang="cs-CZ" sz="2800" dirty="0" err="1" smtClean="0"/>
              <a:t>into</a:t>
            </a:r>
            <a:r>
              <a:rPr lang="cs-CZ" sz="2800" dirty="0" smtClean="0"/>
              <a:t> stress </a:t>
            </a:r>
            <a:r>
              <a:rPr lang="cs-CZ" sz="2800" dirty="0" err="1" smtClean="0"/>
              <a:t>groups</a:t>
            </a:r>
            <a:r>
              <a:rPr lang="cs-CZ" sz="2800" dirty="0" smtClean="0"/>
              <a:t>, </a:t>
            </a:r>
            <a:r>
              <a:rPr lang="cs-CZ" sz="2800" dirty="0" err="1" smtClean="0"/>
              <a:t>i.e</a:t>
            </a:r>
            <a:r>
              <a:rPr lang="cs-CZ" sz="2800" dirty="0" smtClean="0"/>
              <a:t>. </a:t>
            </a:r>
            <a:r>
              <a:rPr lang="cs-CZ" sz="2800" dirty="0" err="1" smtClean="0"/>
              <a:t>logical</a:t>
            </a:r>
            <a:r>
              <a:rPr lang="cs-CZ" sz="2800" dirty="0" smtClean="0"/>
              <a:t> </a:t>
            </a:r>
            <a:r>
              <a:rPr lang="cs-CZ" sz="2800" dirty="0" err="1" smtClean="0"/>
              <a:t>segments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speech</a:t>
            </a:r>
            <a:r>
              <a:rPr lang="cs-CZ" sz="2800" dirty="0" smtClean="0"/>
              <a:t> </a:t>
            </a:r>
            <a:r>
              <a:rPr lang="cs-CZ" sz="2800" dirty="0" err="1" smtClean="0"/>
              <a:t>containing</a:t>
            </a:r>
            <a:r>
              <a:rPr lang="cs-CZ" sz="2800" dirty="0" smtClean="0"/>
              <a:t> </a:t>
            </a:r>
            <a:r>
              <a:rPr lang="en-US" sz="2800" dirty="0" smtClean="0"/>
              <a:t>one</a:t>
            </a:r>
            <a:r>
              <a:rPr lang="cs-CZ" sz="2800" dirty="0" smtClean="0"/>
              <a:t> stress</a:t>
            </a:r>
            <a:r>
              <a:rPr lang="en-US" sz="2800" dirty="0" err="1" smtClean="0"/>
              <a:t>ed</a:t>
            </a:r>
            <a:r>
              <a:rPr lang="en-US" sz="2800" dirty="0" smtClean="0"/>
              <a:t> syllable</a:t>
            </a:r>
            <a:r>
              <a:rPr lang="cs-CZ" sz="2800" dirty="0" smtClean="0"/>
              <a:t> </a:t>
            </a:r>
            <a:r>
              <a:rPr lang="en-US" sz="2800" dirty="0" smtClean="0"/>
              <a:t>plus no, one or more</a:t>
            </a:r>
            <a:r>
              <a:rPr lang="cs-CZ" sz="2800" dirty="0" smtClean="0"/>
              <a:t> </a:t>
            </a:r>
            <a:r>
              <a:rPr lang="cs-CZ" sz="2800" dirty="0" err="1" smtClean="0"/>
              <a:t>unstressed</a:t>
            </a:r>
            <a:r>
              <a:rPr lang="cs-CZ" sz="2800" dirty="0" smtClean="0"/>
              <a:t> </a:t>
            </a:r>
            <a:r>
              <a:rPr lang="cs-CZ" sz="2800" dirty="0" err="1" smtClean="0"/>
              <a:t>syllables</a:t>
            </a:r>
            <a:r>
              <a:rPr lang="cs-CZ" sz="2800" dirty="0" smtClean="0"/>
              <a:t> </a:t>
            </a:r>
            <a:r>
              <a:rPr lang="cs-CZ" sz="2800" dirty="0" err="1" smtClean="0"/>
              <a:t>before</a:t>
            </a:r>
            <a:r>
              <a:rPr lang="cs-CZ" sz="2800" dirty="0" smtClean="0"/>
              <a:t> and </a:t>
            </a:r>
            <a:r>
              <a:rPr lang="cs-CZ" sz="2800" dirty="0" err="1" smtClean="0"/>
              <a:t>after</a:t>
            </a:r>
            <a:r>
              <a:rPr lang="cs-CZ" sz="2800" dirty="0" smtClean="0"/>
              <a:t> </a:t>
            </a:r>
            <a:r>
              <a:rPr lang="cs-CZ" sz="2800" dirty="0" err="1" smtClean="0"/>
              <a:t>it</a:t>
            </a:r>
            <a:r>
              <a:rPr lang="cs-CZ" sz="2800" dirty="0" smtClean="0"/>
              <a:t>. Stress </a:t>
            </a:r>
            <a:r>
              <a:rPr lang="cs-CZ" sz="2800" dirty="0" err="1" smtClean="0"/>
              <a:t>groups</a:t>
            </a:r>
            <a:r>
              <a:rPr lang="cs-CZ" sz="2800" dirty="0" smtClean="0"/>
              <a:t> </a:t>
            </a:r>
            <a:r>
              <a:rPr lang="cs-CZ" sz="2800" dirty="0" err="1" smtClean="0"/>
              <a:t>have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same</a:t>
            </a:r>
            <a:r>
              <a:rPr lang="cs-CZ" sz="2800" dirty="0" smtClean="0"/>
              <a:t> </a:t>
            </a:r>
            <a:r>
              <a:rPr lang="cs-CZ" sz="2800" dirty="0" err="1" smtClean="0"/>
              <a:t>duration</a:t>
            </a:r>
            <a:r>
              <a:rPr lang="cs-CZ" sz="2800" dirty="0" smtClean="0"/>
              <a:t> no </a:t>
            </a:r>
            <a:r>
              <a:rPr lang="cs-CZ" sz="2800" dirty="0" err="1" smtClean="0"/>
              <a:t>matter</a:t>
            </a:r>
            <a:r>
              <a:rPr lang="cs-CZ" sz="2800" dirty="0" smtClean="0"/>
              <a:t> </a:t>
            </a:r>
            <a:r>
              <a:rPr lang="cs-CZ" sz="2800" dirty="0" err="1" smtClean="0"/>
              <a:t>how</a:t>
            </a:r>
            <a:r>
              <a:rPr lang="cs-CZ" sz="2800" dirty="0" smtClean="0"/>
              <a:t> many </a:t>
            </a:r>
            <a:r>
              <a:rPr lang="cs-CZ" sz="2800" dirty="0" err="1" smtClean="0"/>
              <a:t>syllables</a:t>
            </a:r>
            <a:r>
              <a:rPr lang="cs-CZ" sz="2800" dirty="0" smtClean="0"/>
              <a:t> </a:t>
            </a:r>
            <a:r>
              <a:rPr lang="cs-CZ" sz="2800" dirty="0" err="1" smtClean="0"/>
              <a:t>they</a:t>
            </a:r>
            <a:r>
              <a:rPr lang="cs-CZ" sz="2800" dirty="0" smtClean="0"/>
              <a:t> </a:t>
            </a:r>
            <a:r>
              <a:rPr lang="cs-CZ" sz="2800" dirty="0" err="1" smtClean="0"/>
              <a:t>contain</a:t>
            </a:r>
            <a:r>
              <a:rPr lang="cs-CZ" sz="2800" dirty="0" smtClean="0"/>
              <a:t>, </a:t>
            </a:r>
            <a:r>
              <a:rPr lang="cs-CZ" sz="2800" dirty="0" err="1" smtClean="0"/>
              <a:t>see</a:t>
            </a:r>
            <a:r>
              <a:rPr lang="cs-CZ" sz="2800" dirty="0" smtClean="0"/>
              <a:t> </a:t>
            </a:r>
            <a:r>
              <a:rPr lang="cs-CZ" sz="2800" dirty="0" err="1" smtClean="0"/>
              <a:t>e.g</a:t>
            </a:r>
            <a:r>
              <a:rPr lang="cs-CZ" sz="2800" dirty="0" smtClean="0"/>
              <a:t>. </a:t>
            </a:r>
            <a:r>
              <a:rPr lang="cs-CZ" sz="2800" dirty="0"/>
              <a:t>a</a:t>
            </a:r>
            <a:r>
              <a:rPr lang="cs-CZ" sz="2800" dirty="0" smtClean="0"/>
              <a:t> Halloween </a:t>
            </a:r>
            <a:r>
              <a:rPr lang="cs-CZ" sz="2800" dirty="0" err="1" smtClean="0"/>
              <a:t>rhyme</a:t>
            </a:r>
            <a:r>
              <a:rPr lang="cs-CZ" sz="2800" dirty="0" smtClean="0"/>
              <a:t> </a:t>
            </a:r>
            <a:r>
              <a:rPr lang="cs-CZ" sz="2800" dirty="0" err="1" smtClean="0"/>
              <a:t>with</a:t>
            </a:r>
            <a:r>
              <a:rPr lang="cs-CZ" sz="2800" dirty="0" smtClean="0"/>
              <a:t> stress </a:t>
            </a:r>
            <a:r>
              <a:rPr lang="cs-CZ" sz="2800" dirty="0" err="1" smtClean="0"/>
              <a:t>groups</a:t>
            </a:r>
            <a:r>
              <a:rPr lang="cs-CZ" sz="2800" dirty="0" smtClean="0"/>
              <a:t> </a:t>
            </a:r>
            <a:r>
              <a:rPr lang="cs-CZ" sz="2800" dirty="0" err="1" smtClean="0"/>
              <a:t>divided</a:t>
            </a:r>
            <a:r>
              <a:rPr lang="cs-CZ" sz="2800" dirty="0" smtClean="0"/>
              <a:t> by </a:t>
            </a:r>
            <a:r>
              <a:rPr lang="en-US" sz="2800" dirty="0" smtClean="0"/>
              <a:t>bar lines</a:t>
            </a:r>
            <a:r>
              <a:rPr lang="cs-CZ" sz="2800" dirty="0" smtClean="0"/>
              <a:t>: </a:t>
            </a:r>
            <a:endParaRPr lang="cs-CZ" sz="28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1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44"/>
    </mc:Choice>
    <mc:Fallback>
      <p:transition spd="slow" advTm="7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Rhythm in </a:t>
            </a:r>
            <a:r>
              <a:rPr lang="cs-CZ" dirty="0" err="1" smtClean="0">
                <a:solidFill>
                  <a:srgbClr val="FFC000"/>
                </a:solidFill>
              </a:rPr>
              <a:t>English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b</a:t>
            </a:r>
            <a:r>
              <a:rPr lang="cs-CZ" dirty="0" smtClean="0"/>
              <a:t>) </a:t>
            </a:r>
            <a:r>
              <a:rPr lang="cs-CZ" dirty="0" err="1" smtClean="0"/>
              <a:t>Exercise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800" dirty="0" smtClean="0"/>
              <a:t>ˈ</a:t>
            </a:r>
            <a:r>
              <a:rPr lang="cs-CZ" sz="2800" dirty="0" err="1" smtClean="0"/>
              <a:t>Trick</a:t>
            </a:r>
            <a:r>
              <a:rPr lang="cs-CZ" sz="2800" dirty="0" smtClean="0"/>
              <a:t> </a:t>
            </a:r>
            <a:r>
              <a:rPr lang="cs-CZ" sz="2800" dirty="0" err="1" smtClean="0"/>
              <a:t>or</a:t>
            </a:r>
            <a:r>
              <a:rPr lang="cs-CZ" sz="2800" dirty="0" smtClean="0"/>
              <a:t>   </a:t>
            </a:r>
            <a:r>
              <a:rPr lang="en-US" sz="2800" dirty="0" smtClean="0"/>
              <a:t>|</a:t>
            </a:r>
            <a:r>
              <a:rPr lang="cs-CZ" sz="2800" dirty="0" smtClean="0"/>
              <a:t>ˈ</a:t>
            </a:r>
            <a:r>
              <a:rPr lang="en-US" sz="2800" dirty="0" smtClean="0"/>
              <a:t>treat</a:t>
            </a:r>
            <a:r>
              <a:rPr lang="cs-CZ" sz="2800" dirty="0" smtClean="0"/>
              <a:t>         </a:t>
            </a:r>
            <a:r>
              <a:rPr lang="en-US" sz="2800" dirty="0" smtClean="0"/>
              <a:t>|</a:t>
            </a:r>
            <a:r>
              <a:rPr lang="cs-CZ" sz="2800" dirty="0" smtClean="0"/>
              <a:t>ˈ</a:t>
            </a:r>
            <a:r>
              <a:rPr lang="en-US" sz="2800" dirty="0" smtClean="0"/>
              <a:t>Trick or|</a:t>
            </a:r>
            <a:r>
              <a:rPr lang="cs-CZ" sz="2800" dirty="0" smtClean="0"/>
              <a:t>ˈ</a:t>
            </a:r>
            <a:r>
              <a:rPr lang="en-US" sz="2800" dirty="0" smtClean="0"/>
              <a:t>treat|</a:t>
            </a:r>
          </a:p>
          <a:p>
            <a:pPr marL="0" indent="0">
              <a:buNone/>
            </a:pPr>
            <a:r>
              <a:rPr lang="cs-CZ" sz="2800" dirty="0" smtClean="0"/>
              <a:t>ˈ</a:t>
            </a:r>
            <a:r>
              <a:rPr lang="en-US" sz="2800" dirty="0" smtClean="0"/>
              <a:t>Give me</a:t>
            </a:r>
            <a:r>
              <a:rPr lang="cs-CZ" sz="2800" dirty="0" smtClean="0"/>
              <a:t> </a:t>
            </a:r>
            <a:r>
              <a:rPr lang="en-US" sz="2800" dirty="0" smtClean="0"/>
              <a:t>|</a:t>
            </a:r>
            <a:r>
              <a:rPr lang="cs-CZ" sz="2800" dirty="0" smtClean="0"/>
              <a:t>ˈ</a:t>
            </a:r>
            <a:r>
              <a:rPr lang="en-US" sz="2800" dirty="0" smtClean="0"/>
              <a:t>something|</a:t>
            </a:r>
            <a:r>
              <a:rPr lang="cs-CZ" sz="2800" dirty="0" smtClean="0"/>
              <a:t>ˈ</a:t>
            </a:r>
            <a:r>
              <a:rPr lang="en-US" sz="2800" dirty="0" smtClean="0"/>
              <a:t>nice to|</a:t>
            </a:r>
            <a:r>
              <a:rPr lang="cs-CZ" sz="2800" dirty="0" smtClean="0"/>
              <a:t>ˈ</a:t>
            </a:r>
            <a:r>
              <a:rPr lang="en-US" sz="2800" dirty="0" smtClean="0"/>
              <a:t>eat|</a:t>
            </a:r>
          </a:p>
          <a:p>
            <a:pPr marL="0" indent="0">
              <a:buNone/>
            </a:pPr>
            <a:r>
              <a:rPr lang="cs-CZ" sz="2800" dirty="0" smtClean="0"/>
              <a:t>ˈ</a:t>
            </a:r>
            <a:r>
              <a:rPr lang="en-US" sz="2800" dirty="0" smtClean="0"/>
              <a:t>If you</a:t>
            </a:r>
            <a:r>
              <a:rPr lang="cs-CZ" sz="2800" dirty="0" smtClean="0"/>
              <a:t>      </a:t>
            </a:r>
            <a:r>
              <a:rPr lang="en-US" sz="2800" dirty="0" smtClean="0"/>
              <a:t>|</a:t>
            </a:r>
            <a:r>
              <a:rPr lang="cs-CZ" sz="2800" dirty="0" smtClean="0"/>
              <a:t>ˈ</a:t>
            </a:r>
            <a:r>
              <a:rPr lang="en-US" sz="2800" dirty="0" smtClean="0"/>
              <a:t>don’t</a:t>
            </a:r>
            <a:r>
              <a:rPr lang="cs-CZ" sz="2800" dirty="0" smtClean="0"/>
              <a:t>         </a:t>
            </a:r>
            <a:r>
              <a:rPr lang="en-US" sz="2800" dirty="0" smtClean="0"/>
              <a:t>|</a:t>
            </a:r>
            <a:r>
              <a:rPr lang="cs-CZ" sz="2800" dirty="0" smtClean="0"/>
              <a:t>ˈ</a:t>
            </a:r>
            <a:r>
              <a:rPr lang="en-US" sz="2800" dirty="0" smtClean="0"/>
              <a:t>I don’t</a:t>
            </a:r>
            <a:r>
              <a:rPr lang="cs-CZ" sz="2800" dirty="0" smtClean="0"/>
              <a:t> </a:t>
            </a:r>
            <a:r>
              <a:rPr lang="en-US" sz="2800" dirty="0" smtClean="0"/>
              <a:t>|</a:t>
            </a:r>
            <a:r>
              <a:rPr lang="cs-CZ" sz="2800" dirty="0" smtClean="0"/>
              <a:t>ˈ</a:t>
            </a:r>
            <a:r>
              <a:rPr lang="en-US" sz="2800" dirty="0" smtClean="0"/>
              <a:t>care|</a:t>
            </a:r>
          </a:p>
          <a:p>
            <a:pPr marL="0" indent="0">
              <a:buNone/>
            </a:pPr>
            <a:r>
              <a:rPr lang="cs-CZ" sz="2800" dirty="0" smtClean="0"/>
              <a:t>ˈ</a:t>
            </a:r>
            <a:r>
              <a:rPr lang="en-US" sz="2800" dirty="0" smtClean="0"/>
              <a:t>I will</a:t>
            </a:r>
            <a:r>
              <a:rPr lang="cs-CZ" sz="2800" dirty="0" smtClean="0"/>
              <a:t>        </a:t>
            </a:r>
            <a:r>
              <a:rPr lang="en-US" sz="2800" dirty="0" smtClean="0"/>
              <a:t>|</a:t>
            </a:r>
            <a:r>
              <a:rPr lang="cs-CZ" sz="2800" dirty="0" smtClean="0"/>
              <a:t>ˈ</a:t>
            </a:r>
            <a:r>
              <a:rPr lang="en-US" sz="2800" dirty="0" smtClean="0"/>
              <a:t>smell your|</a:t>
            </a:r>
            <a:r>
              <a:rPr lang="cs-CZ" sz="2800" dirty="0" smtClean="0"/>
              <a:t>ˈ</a:t>
            </a:r>
            <a:r>
              <a:rPr lang="en-US" sz="2800" dirty="0" smtClean="0"/>
              <a:t>under</a:t>
            </a:r>
            <a:r>
              <a:rPr lang="cs-CZ" sz="2800" dirty="0" smtClean="0"/>
              <a:t>  </a:t>
            </a:r>
            <a:r>
              <a:rPr lang="en-US" sz="2800" dirty="0" smtClean="0"/>
              <a:t>|</a:t>
            </a:r>
            <a:r>
              <a:rPr lang="cs-CZ" sz="2800" dirty="0" smtClean="0"/>
              <a:t>ˌ</a:t>
            </a:r>
            <a:r>
              <a:rPr lang="en-US" sz="2800" dirty="0" smtClean="0"/>
              <a:t>wear.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7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27"/>
    </mc:Choice>
    <mc:Fallback>
      <p:transition spd="slow" advTm="68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English </a:t>
            </a:r>
            <a:r>
              <a:rPr lang="en-US" dirty="0" smtClean="0">
                <a:solidFill>
                  <a:srgbClr val="FFC000"/>
                </a:solidFill>
              </a:rPr>
              <a:t>stress and rhythm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c</a:t>
            </a:r>
            <a:r>
              <a:rPr lang="en-US" dirty="0" smtClean="0"/>
              <a:t>)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three</a:t>
            </a:r>
            <a:r>
              <a:rPr lang="cs-CZ" dirty="0" smtClean="0"/>
              <a:t> </a:t>
            </a:r>
            <a:r>
              <a:rPr lang="cs-CZ" dirty="0" err="1" smtClean="0"/>
              <a:t>rules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only stress words you wouldn’t leave out in a text message</a:t>
            </a:r>
          </a:p>
          <a:p>
            <a:r>
              <a:rPr lang="en-US" dirty="0" smtClean="0"/>
              <a:t>Stressed syllables are at constant distances from each other</a:t>
            </a:r>
          </a:p>
          <a:p>
            <a:r>
              <a:rPr lang="en-US" dirty="0" smtClean="0"/>
              <a:t>Any unstressed syllables at the beginning of a stress group are said very quickly.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2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19"/>
    </mc:Choice>
    <mc:Fallback>
      <p:transition spd="slow" advTm="11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Halloween-Cat-PowerPoint-Template-27116</Template>
  <TotalTime>0</TotalTime>
  <Words>869</Words>
  <Application>Microsoft Office PowerPoint</Application>
  <PresentationFormat>Předvádění na obrazovce (4:3)</PresentationFormat>
  <Paragraphs>99</Paragraphs>
  <Slides>20</Slides>
  <Notes>0</Notes>
  <HiddenSlides>0</HiddenSlides>
  <MMClips>20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Arial</vt:lpstr>
      <vt:lpstr>Calibri</vt:lpstr>
      <vt:lpstr>Motiv Office</vt:lpstr>
      <vt:lpstr>Prezentace aplikace PowerPoint</vt:lpstr>
      <vt:lpstr>Prosodic (suprasegmental) features include:</vt:lpstr>
      <vt:lpstr>Suprasegmental features</vt:lpstr>
      <vt:lpstr>Stress in English  a) Three basic facts</vt:lpstr>
      <vt:lpstr>Stress in English  b) Idiosyncracies</vt:lpstr>
      <vt:lpstr>Stress in English  c) Vowels as carriers of voice</vt:lpstr>
      <vt:lpstr>Rhythm in English  a) Timing of stresses</vt:lpstr>
      <vt:lpstr>Rhythm in English  b) Exercise</vt:lpstr>
      <vt:lpstr>English stress and rhythm  c) The three rules</vt:lpstr>
      <vt:lpstr>Rhythm in English  d) How it works</vt:lpstr>
      <vt:lpstr>Rhythm in English  e) Exercise</vt:lpstr>
      <vt:lpstr>Rhythm in English  f) More in the IS</vt:lpstr>
      <vt:lpstr>Intonation in English a) Why not treated here</vt:lpstr>
      <vt:lpstr>Intonation in English b) The nucleus</vt:lpstr>
      <vt:lpstr>Prosodic behaviour in GenAm and GB compared #1, #2</vt:lpstr>
      <vt:lpstr>#3, #4</vt:lpstr>
      <vt:lpstr>#5, #6, #7</vt:lpstr>
      <vt:lpstr>Reflection point:</vt:lpstr>
      <vt:lpstr>Have a spooky Halloween!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Tomková</dc:creator>
  <cp:lastModifiedBy>Kateřina Tomková</cp:lastModifiedBy>
  <cp:revision>22</cp:revision>
  <dcterms:created xsi:type="dcterms:W3CDTF">2020-10-27T10:42:49Z</dcterms:created>
  <dcterms:modified xsi:type="dcterms:W3CDTF">2020-10-30T13:56:02Z</dcterms:modified>
</cp:coreProperties>
</file>