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handoutMasterIdLst>
    <p:handoutMasterId r:id="rId34"/>
  </p:handoutMasterIdLst>
  <p:sldIdLst>
    <p:sldId id="258" r:id="rId3"/>
    <p:sldId id="259" r:id="rId4"/>
    <p:sldId id="289" r:id="rId5"/>
    <p:sldId id="293" r:id="rId6"/>
    <p:sldId id="260" r:id="rId7"/>
    <p:sldId id="282" r:id="rId8"/>
    <p:sldId id="291" r:id="rId9"/>
    <p:sldId id="261" r:id="rId10"/>
    <p:sldId id="262" r:id="rId11"/>
    <p:sldId id="263" r:id="rId12"/>
    <p:sldId id="264" r:id="rId13"/>
    <p:sldId id="285" r:id="rId14"/>
    <p:sldId id="287" r:id="rId15"/>
    <p:sldId id="283" r:id="rId16"/>
    <p:sldId id="284" r:id="rId17"/>
    <p:sldId id="265" r:id="rId18"/>
    <p:sldId id="288" r:id="rId19"/>
    <p:sldId id="266" r:id="rId20"/>
    <p:sldId id="294" r:id="rId21"/>
    <p:sldId id="280" r:id="rId22"/>
    <p:sldId id="268" r:id="rId23"/>
    <p:sldId id="269" r:id="rId24"/>
    <p:sldId id="270" r:id="rId25"/>
    <p:sldId id="271" r:id="rId26"/>
    <p:sldId id="272" r:id="rId27"/>
    <p:sldId id="295" r:id="rId28"/>
    <p:sldId id="296" r:id="rId29"/>
    <p:sldId id="275" r:id="rId30"/>
    <p:sldId id="276" r:id="rId31"/>
    <p:sldId id="298" r:id="rId32"/>
    <p:sldId id="277" r:id="rId33"/>
  </p:sldIdLst>
  <p:sldSz cx="12192000" cy="6858000"/>
  <p:notesSz cx="6858000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E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97" d="100"/>
          <a:sy n="97" d="100"/>
        </p:scale>
        <p:origin x="78" y="4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69FC5-7544-4EB8-822F-0F1BDDD61178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942975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21CD4-BB80-478F-AC9A-7C7A12C840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70166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12.04.2021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471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12.04.2021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967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12.04.2021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892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F5A9A5-566A-45C6-B233-A1A211698566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857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B39DDB-E789-4BE5-A58C-F012B5FC7A7B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681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1C224A-8CEC-4F39-925D-49CDE41517DF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67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ED30E1-4F7A-4972-9A46-0C0C0D1BCD45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870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3B7BF-8C38-4690-841C-BC1E3CEF8A58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094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8B50DE-B548-4792-B027-FDA9FBAE05E4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125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A0F1FC-E4D2-4736-B978-BAF1F3521AC4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273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5DD5A9-7210-4F64-AC08-739DC1B125A9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707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12.04.2021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1567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60D35B-49D7-43FB-A9A6-4F33BDDA2576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4119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57A082-91F6-46C1-9DFA-851E9665B93F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2554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DB0377-C269-43A8-A608-D26AC3039632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530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12.04.2021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738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12.04.2021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97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12.04.2021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977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12.04.2021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04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12.04.2021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164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12.04.2021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05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12.04.2021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04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12.04.2021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077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8024662-C808-45E2-BF1B-1B6582208C1B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24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0.pn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0.pn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0.png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0.png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87311"/>
            <a:ext cx="10515600" cy="1063625"/>
          </a:xfrm>
        </p:spPr>
        <p:txBody>
          <a:bodyPr/>
          <a:lstStyle/>
          <a:p>
            <a:pPr algn="ctr"/>
            <a:r>
              <a:rPr lang="cs-CZ" b="1" dirty="0"/>
              <a:t>Svalové tkáně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965200"/>
            <a:ext cx="12192000" cy="5678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b="1" dirty="0"/>
              <a:t>Původ v embryogenezi: </a:t>
            </a:r>
            <a:r>
              <a:rPr lang="cs-CZ" sz="2400" dirty="0"/>
              <a:t>z mezodermu</a:t>
            </a:r>
          </a:p>
          <a:p>
            <a:pPr marL="0" indent="0">
              <a:buNone/>
            </a:pPr>
            <a:r>
              <a:rPr lang="cs-CZ" sz="2400" b="1" dirty="0"/>
              <a:t>Společný znak všech typů: </a:t>
            </a:r>
            <a:r>
              <a:rPr lang="cs-CZ" sz="2400" dirty="0"/>
              <a:t>kontraktilní proteiny </a:t>
            </a:r>
          </a:p>
          <a:p>
            <a:pPr marL="0" indent="0">
              <a:buNone/>
            </a:pPr>
            <a:r>
              <a:rPr lang="cs-CZ" sz="2400" dirty="0" err="1"/>
              <a:t>Myofilamenta</a:t>
            </a:r>
            <a:r>
              <a:rPr lang="cs-CZ" sz="2400" dirty="0"/>
              <a:t>: </a:t>
            </a:r>
          </a:p>
          <a:p>
            <a:pPr marL="0" indent="0">
              <a:buNone/>
            </a:pPr>
            <a:r>
              <a:rPr lang="cs-CZ" sz="2400" dirty="0"/>
              <a:t>tenká 6 – 10 </a:t>
            </a:r>
            <a:r>
              <a:rPr lang="cs-CZ" sz="2400" dirty="0" err="1"/>
              <a:t>nm</a:t>
            </a:r>
            <a:r>
              <a:rPr lang="cs-CZ" sz="2400" dirty="0"/>
              <a:t> x 1 µm , aktin, </a:t>
            </a:r>
            <a:r>
              <a:rPr lang="cs-CZ" sz="2400" dirty="0" err="1"/>
              <a:t>tropomyozin</a:t>
            </a:r>
            <a:r>
              <a:rPr lang="cs-CZ" sz="2400" dirty="0"/>
              <a:t>, troponin</a:t>
            </a:r>
          </a:p>
          <a:p>
            <a:pPr marL="0" indent="0">
              <a:buNone/>
            </a:pPr>
            <a:r>
              <a:rPr lang="cs-CZ" sz="2400" dirty="0"/>
              <a:t>tlustá  15 </a:t>
            </a:r>
            <a:r>
              <a:rPr lang="cs-CZ" sz="2400" dirty="0" err="1"/>
              <a:t>nm</a:t>
            </a:r>
            <a:r>
              <a:rPr lang="cs-CZ" sz="2400" dirty="0"/>
              <a:t> x 1,5 µm, myozin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b="1" dirty="0"/>
              <a:t>Typy svalové tkáně: svalový epitel, příčně pruhovaná (žíhaná), hladká, srdeční</a:t>
            </a:r>
          </a:p>
          <a:p>
            <a:pPr marL="457200" indent="-457200">
              <a:buAutoNum type="arabicPeriod"/>
            </a:pPr>
            <a:r>
              <a:rPr lang="cs-CZ" sz="2400" b="1" dirty="0"/>
              <a:t>svalový epitel – </a:t>
            </a:r>
            <a:r>
              <a:rPr lang="cs-CZ" sz="2400" dirty="0"/>
              <a:t>svalová b. vmezeřená mezi epitel. </a:t>
            </a:r>
          </a:p>
          <a:p>
            <a:pPr marL="457200" indent="-457200">
              <a:buAutoNum type="arabicPeriod"/>
            </a:pPr>
            <a:r>
              <a:rPr lang="cs-CZ" sz="2400" b="1" dirty="0"/>
              <a:t>příčně pruhovaná (žíhaná) </a:t>
            </a:r>
            <a:r>
              <a:rPr lang="cs-CZ" sz="2400" dirty="0"/>
              <a:t>– mnohojaderná buňka (</a:t>
            </a:r>
            <a:r>
              <a:rPr lang="cs-CZ" sz="2400" dirty="0">
                <a:solidFill>
                  <a:srgbClr val="FF0000"/>
                </a:solidFill>
              </a:rPr>
              <a:t>svalové vlákno </a:t>
            </a:r>
            <a:r>
              <a:rPr lang="cs-CZ" sz="2400" dirty="0"/>
              <a:t>- </a:t>
            </a:r>
            <a:r>
              <a:rPr lang="cs-CZ" sz="2400" dirty="0" err="1"/>
              <a:t>sarkocyt</a:t>
            </a:r>
            <a:r>
              <a:rPr lang="cs-CZ" sz="2400" dirty="0"/>
              <a:t>) 10 – 100 µm x až 30 cm. </a:t>
            </a:r>
          </a:p>
          <a:p>
            <a:pPr marL="0" indent="0">
              <a:buNone/>
            </a:pPr>
            <a:r>
              <a:rPr lang="cs-CZ" sz="2400" b="1" dirty="0"/>
              <a:t>3. hladká </a:t>
            </a:r>
            <a:r>
              <a:rPr lang="cs-CZ" sz="2400" dirty="0"/>
              <a:t>– vřetenovitá buňka s jádrem  (</a:t>
            </a:r>
            <a:r>
              <a:rPr lang="cs-CZ" sz="2400" dirty="0" err="1">
                <a:solidFill>
                  <a:srgbClr val="FF0000"/>
                </a:solidFill>
              </a:rPr>
              <a:t>myocyt</a:t>
            </a:r>
            <a:r>
              <a:rPr lang="cs-CZ" sz="2400" dirty="0"/>
              <a:t>)</a:t>
            </a:r>
          </a:p>
          <a:p>
            <a:pPr marL="0" indent="0">
              <a:buNone/>
            </a:pPr>
            <a:r>
              <a:rPr lang="cs-CZ" sz="2400" b="1" dirty="0"/>
              <a:t>4. srdeční </a:t>
            </a:r>
            <a:r>
              <a:rPr lang="cs-CZ" sz="2400" dirty="0"/>
              <a:t>– rozvětvená buňka s jádrem (</a:t>
            </a:r>
            <a:r>
              <a:rPr lang="cs-CZ" sz="2400" dirty="0" err="1">
                <a:solidFill>
                  <a:srgbClr val="FF0000"/>
                </a:solidFill>
              </a:rPr>
              <a:t>kardiomyocyt</a:t>
            </a:r>
            <a:r>
              <a:rPr lang="cs-CZ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7839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44"/>
    </mc:Choice>
    <mc:Fallback xmlns="">
      <p:transition spd="slow" advTm="1624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2800" y="139700"/>
            <a:ext cx="10515600" cy="742950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Přenos vzruchu a mechanismus kontrakce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1762" y="749635"/>
            <a:ext cx="11606211" cy="38985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rgbClr val="C00000"/>
                </a:solidFill>
              </a:rPr>
              <a:t>Nervosvalová ploténka: </a:t>
            </a:r>
          </a:p>
          <a:p>
            <a:pPr marL="0" indent="0">
              <a:buNone/>
            </a:pPr>
            <a:r>
              <a:rPr lang="cs-CZ" dirty="0"/>
              <a:t>motorické nervové vlákno – </a:t>
            </a:r>
            <a:r>
              <a:rPr lang="cs-CZ" dirty="0">
                <a:solidFill>
                  <a:srgbClr val="C00000"/>
                </a:solidFill>
              </a:rPr>
              <a:t>acetylcholin</a:t>
            </a:r>
            <a:r>
              <a:rPr lang="cs-CZ" dirty="0"/>
              <a:t> – depolarizace sarkolemy – přenos depolarizace na sarkoplazmatické retikulum – vylití Ca</a:t>
            </a:r>
            <a:r>
              <a:rPr lang="cs-CZ" baseline="30000" dirty="0"/>
              <a:t>2+</a:t>
            </a:r>
            <a:r>
              <a:rPr lang="cs-CZ" dirty="0"/>
              <a:t> - vazba na troponin – změna prostorové konfigurace </a:t>
            </a:r>
            <a:r>
              <a:rPr lang="cs-CZ" dirty="0">
                <a:solidFill>
                  <a:srgbClr val="C00000"/>
                </a:solidFill>
              </a:rPr>
              <a:t>troponin- </a:t>
            </a:r>
            <a:r>
              <a:rPr lang="cs-CZ" dirty="0" err="1">
                <a:solidFill>
                  <a:srgbClr val="C00000"/>
                </a:solidFill>
              </a:rPr>
              <a:t>tropomyozinového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/>
              <a:t>komplexu - uvolnění vazebného místa pro aktin – vazba aktinu na myozin – posun tenkého </a:t>
            </a:r>
            <a:r>
              <a:rPr lang="cs-CZ" dirty="0" err="1"/>
              <a:t>filamenta</a:t>
            </a:r>
            <a:r>
              <a:rPr lang="cs-CZ" dirty="0"/>
              <a:t> do středu </a:t>
            </a:r>
            <a:r>
              <a:rPr lang="cs-CZ" dirty="0" err="1"/>
              <a:t>sarkomery</a:t>
            </a:r>
            <a:r>
              <a:rPr lang="cs-CZ" dirty="0"/>
              <a:t> – kontrakce 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" t="2473" r="3986" b="28575"/>
          <a:stretch/>
        </p:blipFill>
        <p:spPr>
          <a:xfrm>
            <a:off x="5092700" y="3236241"/>
            <a:ext cx="6805734" cy="362175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0" y="3437177"/>
            <a:ext cx="48581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Zastavení impulzu -  konec depolarizace Ca</a:t>
            </a:r>
            <a:r>
              <a:rPr lang="cs-CZ" sz="2400" baseline="30000" dirty="0"/>
              <a:t>2+</a:t>
            </a:r>
            <a:r>
              <a:rPr lang="cs-CZ" sz="2400" dirty="0"/>
              <a:t> ze sarkoplasmy na </a:t>
            </a:r>
            <a:r>
              <a:rPr lang="cs-CZ" sz="2400" dirty="0" err="1"/>
              <a:t>sarkopl</a:t>
            </a:r>
            <a:r>
              <a:rPr lang="cs-CZ" sz="2400" dirty="0"/>
              <a:t>. retikulum – obnova troponin – </a:t>
            </a:r>
            <a:r>
              <a:rPr lang="cs-CZ" sz="2400" dirty="0" err="1"/>
              <a:t>tropomyozinového</a:t>
            </a:r>
            <a:r>
              <a:rPr lang="cs-CZ" sz="2400" dirty="0"/>
              <a:t> komplexu - pasivní návrat filament do </a:t>
            </a:r>
            <a:r>
              <a:rPr lang="cs-CZ" sz="2400" dirty="0" err="1"/>
              <a:t>relax</a:t>
            </a:r>
            <a:r>
              <a:rPr lang="cs-CZ" sz="2400" dirty="0"/>
              <a:t>. stavu</a:t>
            </a:r>
          </a:p>
        </p:txBody>
      </p:sp>
      <p:sp>
        <p:nvSpPr>
          <p:cNvPr id="7" name="Obdélník 6"/>
          <p:cNvSpPr/>
          <p:nvPr/>
        </p:nvSpPr>
        <p:spPr>
          <a:xfrm>
            <a:off x="104383" y="5517994"/>
            <a:ext cx="49883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0000"/>
                </a:solidFill>
              </a:rPr>
              <a:t>„Klouzavý mechanismus“</a:t>
            </a:r>
            <a:r>
              <a:rPr lang="cs-CZ" dirty="0">
                <a:solidFill>
                  <a:srgbClr val="000000"/>
                </a:solidFill>
              </a:rPr>
              <a:t>–zasouvání tenkých aktinových </a:t>
            </a:r>
            <a:r>
              <a:rPr lang="cs-CZ" dirty="0" err="1">
                <a:solidFill>
                  <a:srgbClr val="000000"/>
                </a:solidFill>
              </a:rPr>
              <a:t>myofilament</a:t>
            </a:r>
            <a:r>
              <a:rPr lang="cs-CZ" dirty="0">
                <a:solidFill>
                  <a:srgbClr val="000000"/>
                </a:solidFill>
              </a:rPr>
              <a:t> mezi tlustá myozinová </a:t>
            </a:r>
            <a:r>
              <a:rPr lang="cs-CZ" dirty="0" err="1">
                <a:solidFill>
                  <a:srgbClr val="000000"/>
                </a:solidFill>
              </a:rPr>
              <a:t>myofilamenta</a:t>
            </a:r>
            <a:r>
              <a:rPr lang="cs-CZ" dirty="0">
                <a:solidFill>
                  <a:srgbClr val="000000"/>
                </a:solidFill>
              </a:rPr>
              <a:t>, </a:t>
            </a:r>
            <a:r>
              <a:rPr lang="cs-CZ" dirty="0" err="1">
                <a:solidFill>
                  <a:srgbClr val="000000"/>
                </a:solidFill>
              </a:rPr>
              <a:t>myofilamenta</a:t>
            </a:r>
            <a:r>
              <a:rPr lang="cs-CZ" dirty="0">
                <a:solidFill>
                  <a:srgbClr val="000000"/>
                </a:solidFill>
              </a:rPr>
              <a:t> si zachovávají původní délku –NEZKRACUJÍ SE!</a:t>
            </a:r>
          </a:p>
        </p:txBody>
      </p:sp>
    </p:spTree>
    <p:extLst>
      <p:ext uri="{BB962C8B-B14F-4D97-AF65-F5344CB8AC3E}">
        <p14:creationId xmlns:p14="http://schemas.microsoft.com/office/powerpoint/2010/main" val="123872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5"/>
    </mc:Choice>
    <mc:Fallback xmlns="">
      <p:transition spd="slow" advTm="178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20750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Srdeční svalovina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9562" y="920750"/>
            <a:ext cx="11044238" cy="5042199"/>
          </a:xfrm>
        </p:spPr>
        <p:txBody>
          <a:bodyPr>
            <a:normAutofit lnSpcReduction="10000"/>
          </a:bodyPr>
          <a:lstStyle/>
          <a:p>
            <a:r>
              <a:rPr lang="cs-CZ" dirty="0" err="1"/>
              <a:t>Kardiomyocyty</a:t>
            </a:r>
            <a:r>
              <a:rPr lang="cs-CZ" dirty="0"/>
              <a:t>, 1 jádro, v sarkoplazmě u pólů jádra četné mitochondrie (v řadách mezi </a:t>
            </a:r>
            <a:r>
              <a:rPr lang="cs-CZ" dirty="0" err="1"/>
              <a:t>myofilamenty</a:t>
            </a:r>
            <a:r>
              <a:rPr lang="cs-CZ" dirty="0"/>
              <a:t>), glykogenová granula, malé množství </a:t>
            </a:r>
            <a:r>
              <a:rPr lang="cs-CZ" dirty="0" err="1"/>
              <a:t>lipofuchsinu</a:t>
            </a:r>
            <a:r>
              <a:rPr lang="cs-CZ" dirty="0"/>
              <a:t>, lipidové kapénky</a:t>
            </a:r>
          </a:p>
          <a:p>
            <a:r>
              <a:rPr lang="cs-CZ" dirty="0"/>
              <a:t>Uspořádání aktinových a myozinových </a:t>
            </a:r>
            <a:r>
              <a:rPr lang="cs-CZ" dirty="0" err="1"/>
              <a:t>myofilament</a:t>
            </a:r>
            <a:r>
              <a:rPr lang="cs-CZ" dirty="0"/>
              <a:t>–příčné pruhování, 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endomysium</a:t>
            </a:r>
            <a:endParaRPr lang="cs-CZ" dirty="0"/>
          </a:p>
          <a:p>
            <a:r>
              <a:rPr lang="cs-CZ" dirty="0"/>
              <a:t>Interkalární disky: schodovité útvary v místě spojení </a:t>
            </a:r>
            <a:r>
              <a:rPr lang="cs-CZ" dirty="0" err="1"/>
              <a:t>kardiomyocytů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>
                <a:solidFill>
                  <a:srgbClr val="C00000"/>
                </a:solidFill>
              </a:rPr>
              <a:t>propojení mezi b.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dirty="0">
                <a:solidFill>
                  <a:srgbClr val="002060"/>
                </a:solidFill>
              </a:rPr>
              <a:t>desmozomy a adherentní kontakty </a:t>
            </a:r>
            <a:r>
              <a:rPr lang="cs-CZ" dirty="0"/>
              <a:t>na příčné části</a:t>
            </a:r>
          </a:p>
          <a:p>
            <a:pPr marL="0" indent="0">
              <a:buNone/>
            </a:pPr>
            <a:r>
              <a:rPr lang="cs-CZ" dirty="0"/>
              <a:t> - </a:t>
            </a:r>
            <a:r>
              <a:rPr lang="cs-CZ" dirty="0">
                <a:solidFill>
                  <a:srgbClr val="002060"/>
                </a:solidFill>
              </a:rPr>
              <a:t>nexy</a:t>
            </a:r>
            <a:r>
              <a:rPr lang="cs-CZ" dirty="0"/>
              <a:t> na částech podélných s dlouhou osou buňky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err="1"/>
              <a:t>Kardiomyocyty</a:t>
            </a:r>
            <a:r>
              <a:rPr lang="cs-CZ" dirty="0"/>
              <a:t> </a:t>
            </a:r>
            <a:r>
              <a:rPr lang="cs-CZ" dirty="0">
                <a:solidFill>
                  <a:srgbClr val="FF0000"/>
                </a:solidFill>
              </a:rPr>
              <a:t>kontraktilní</a:t>
            </a:r>
            <a:r>
              <a:rPr lang="cs-CZ" dirty="0"/>
              <a:t> a </a:t>
            </a:r>
            <a:r>
              <a:rPr lang="cs-CZ" dirty="0">
                <a:solidFill>
                  <a:srgbClr val="FF0000"/>
                </a:solidFill>
              </a:rPr>
              <a:t>inervační</a:t>
            </a:r>
            <a:r>
              <a:rPr lang="cs-CZ" dirty="0"/>
              <a:t> –</a:t>
            </a:r>
          </a:p>
        </p:txBody>
      </p:sp>
      <p:pic>
        <p:nvPicPr>
          <p:cNvPr id="1026" name="Picture 2" descr="http://www.sci.muni.cz/ptacek/HISTOLOGIE2_soubory/image2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3286125"/>
            <a:ext cx="40767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93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1"/>
    </mc:Choice>
    <mc:Fallback xmlns="">
      <p:transition spd="slow" advTm="140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+mn-cs"/>
              </a:rPr>
              <a:t>Mechanismus kontrakce srdeční svaloviny</a:t>
            </a: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>
                <a:latin typeface="Arial" panose="020B0604020202020204" pitchFamily="34" charset="0"/>
              </a:rPr>
              <a:t>Uspořádání </a:t>
            </a:r>
            <a:r>
              <a:rPr lang="cs-CZ" dirty="0" err="1">
                <a:latin typeface="Arial" panose="020B0604020202020204" pitchFamily="34" charset="0"/>
              </a:rPr>
              <a:t>myofilament</a:t>
            </a:r>
            <a:r>
              <a:rPr lang="cs-CZ" dirty="0">
                <a:latin typeface="Arial" panose="020B0604020202020204" pitchFamily="34" charset="0"/>
              </a:rPr>
              <a:t> jako u kosterní svaloviny, na buněčné úrovni kontrakce v zásadě stejná</a:t>
            </a:r>
          </a:p>
          <a:p>
            <a:r>
              <a:rPr lang="cs-CZ" dirty="0">
                <a:latin typeface="Arial" panose="020B0604020202020204" pitchFamily="34" charset="0"/>
              </a:rPr>
              <a:t>–</a:t>
            </a:r>
            <a:r>
              <a:rPr lang="cs-CZ" dirty="0" err="1">
                <a:latin typeface="Arial" panose="020B0604020202020204" pitchFamily="34" charset="0"/>
              </a:rPr>
              <a:t>Kardiomyocyty</a:t>
            </a:r>
            <a:r>
              <a:rPr lang="cs-CZ" dirty="0">
                <a:latin typeface="Arial" panose="020B0604020202020204" pitchFamily="34" charset="0"/>
              </a:rPr>
              <a:t> pracovní (</a:t>
            </a: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</a:rPr>
              <a:t>kontraktilní</a:t>
            </a:r>
            <a:r>
              <a:rPr lang="cs-CZ" dirty="0">
                <a:latin typeface="Arial" panose="020B0604020202020204" pitchFamily="34" charset="0"/>
              </a:rPr>
              <a:t>) –v myokardu</a:t>
            </a:r>
          </a:p>
          <a:p>
            <a:r>
              <a:rPr lang="cs-CZ" dirty="0">
                <a:latin typeface="Arial" panose="020B0604020202020204" pitchFamily="34" charset="0"/>
              </a:rPr>
              <a:t>–</a:t>
            </a:r>
            <a:r>
              <a:rPr lang="cs-CZ" dirty="0" err="1">
                <a:latin typeface="Arial" panose="020B0604020202020204" pitchFamily="34" charset="0"/>
              </a:rPr>
              <a:t>Kardiomyocyty</a:t>
            </a:r>
            <a:r>
              <a:rPr lang="cs-CZ" dirty="0">
                <a:latin typeface="Arial" panose="020B0604020202020204" pitchFamily="34" charset="0"/>
              </a:rPr>
              <a:t> vzrušivé (</a:t>
            </a: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</a:rPr>
              <a:t>inervační</a:t>
            </a:r>
            <a:r>
              <a:rPr lang="cs-CZ" dirty="0">
                <a:latin typeface="Arial" panose="020B0604020202020204" pitchFamily="34" charset="0"/>
              </a:rPr>
              <a:t>) 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</a:rPr>
              <a:t>•součást převodního aparátu srdce (sinusový uzlík, sinoatriální uzlík, </a:t>
            </a:r>
            <a:r>
              <a:rPr lang="cs-CZ" dirty="0" err="1">
                <a:latin typeface="Arial" panose="020B0604020202020204" pitchFamily="34" charset="0"/>
              </a:rPr>
              <a:t>Hissův</a:t>
            </a:r>
            <a:r>
              <a:rPr lang="cs-CZ" dirty="0">
                <a:latin typeface="Arial" panose="020B0604020202020204" pitchFamily="34" charset="0"/>
              </a:rPr>
              <a:t> svazek a Purkyňova vlákna)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</a:rPr>
              <a:t>•Schopnost tvořit impulsy a rozvádět je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</a:rPr>
              <a:t>•K. vzrušivé: nízký počet myofibril, náhodné uspořádání, hodně glykogenu, hojné nexy, chybí T-tubuly a interkalární disky. Kontrakce: Spontánně ve vlastním rytmu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</a:rPr>
              <a:t>•Inervace autonomními nervy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046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9"/>
    </mc:Choice>
    <mc:Fallback xmlns="">
      <p:transition spd="slow" advTm="96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436" y="150607"/>
            <a:ext cx="11286733" cy="653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9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14"/>
    </mc:Choice>
    <mc:Fallback xmlns="">
      <p:transition spd="slow" advTm="1471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5463" y="-76758"/>
            <a:ext cx="8864301" cy="693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93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"/>
    </mc:Choice>
    <mc:Fallback xmlns="">
      <p:transition spd="slow" advTm="83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8914" y="-19056"/>
            <a:ext cx="10396315" cy="687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2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3"/>
    </mc:Choice>
    <mc:Fallback xmlns="">
      <p:transition spd="slow" advTm="1083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0"/>
          <a:stretch/>
        </p:blipFill>
        <p:spPr>
          <a:xfrm>
            <a:off x="9229315" y="3207873"/>
            <a:ext cx="2962685" cy="365012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5015" y="146050"/>
            <a:ext cx="10515600" cy="1060450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Hladká svalovina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259" y="1077408"/>
            <a:ext cx="9124541" cy="457041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cs-CZ" dirty="0"/>
              <a:t>Protáhlé vřetenovité buňky </a:t>
            </a:r>
            <a:r>
              <a:rPr lang="cs-CZ" dirty="0" err="1"/>
              <a:t>myocyty</a:t>
            </a:r>
            <a:r>
              <a:rPr lang="cs-CZ" dirty="0"/>
              <a:t>, obklopeny bazální laminou a sítí retikulárních vláken, </a:t>
            </a:r>
            <a:r>
              <a:rPr lang="cs-CZ" dirty="0" err="1"/>
              <a:t>myofilamenta</a:t>
            </a:r>
            <a:r>
              <a:rPr lang="cs-CZ" dirty="0"/>
              <a:t> se šikmo kříží, </a:t>
            </a:r>
            <a:r>
              <a:rPr lang="cs-CZ" b="1" dirty="0" err="1">
                <a:solidFill>
                  <a:srgbClr val="C00000"/>
                </a:solidFill>
              </a:rPr>
              <a:t>denzní</a:t>
            </a:r>
            <a:r>
              <a:rPr lang="cs-CZ" b="1" dirty="0">
                <a:solidFill>
                  <a:srgbClr val="C00000"/>
                </a:solidFill>
              </a:rPr>
              <a:t> tělíska </a:t>
            </a:r>
            <a:r>
              <a:rPr lang="cs-CZ" dirty="0"/>
              <a:t>(připojená k sarkolemě a volná v cytoplasmě., upínají se zde aktinová a </a:t>
            </a:r>
            <a:r>
              <a:rPr lang="cs-CZ" dirty="0" err="1"/>
              <a:t>desminová</a:t>
            </a:r>
            <a:r>
              <a:rPr lang="cs-CZ" dirty="0"/>
              <a:t> </a:t>
            </a:r>
            <a:r>
              <a:rPr lang="cs-CZ" dirty="0" err="1"/>
              <a:t>filamenta</a:t>
            </a:r>
            <a:r>
              <a:rPr lang="cs-CZ" dirty="0"/>
              <a:t>). Tlustá </a:t>
            </a:r>
            <a:r>
              <a:rPr lang="cs-CZ" dirty="0" err="1"/>
              <a:t>filamenta</a:t>
            </a:r>
            <a:r>
              <a:rPr lang="cs-CZ" dirty="0"/>
              <a:t> - </a:t>
            </a:r>
            <a:r>
              <a:rPr lang="cs-CZ" dirty="0">
                <a:solidFill>
                  <a:srgbClr val="C00000"/>
                </a:solidFill>
              </a:rPr>
              <a:t>jiný typ myozinu</a:t>
            </a:r>
            <a:r>
              <a:rPr lang="cs-CZ" dirty="0"/>
              <a:t>, tenká </a:t>
            </a:r>
            <a:r>
              <a:rPr lang="cs-CZ" dirty="0">
                <a:solidFill>
                  <a:srgbClr val="C00000"/>
                </a:solidFill>
              </a:rPr>
              <a:t>– aktin a </a:t>
            </a:r>
            <a:r>
              <a:rPr lang="cs-CZ" dirty="0" err="1">
                <a:solidFill>
                  <a:srgbClr val="C00000"/>
                </a:solidFill>
              </a:rPr>
              <a:t>tropomyozin</a:t>
            </a:r>
            <a:r>
              <a:rPr lang="cs-CZ" dirty="0"/>
              <a:t>, troponin není, intermediální </a:t>
            </a:r>
            <a:r>
              <a:rPr lang="cs-CZ" dirty="0" err="1"/>
              <a:t>filamenta</a:t>
            </a:r>
            <a:r>
              <a:rPr lang="cs-CZ" dirty="0"/>
              <a:t> – </a:t>
            </a:r>
            <a:r>
              <a:rPr lang="cs-CZ" dirty="0" err="1"/>
              <a:t>desmin</a:t>
            </a:r>
            <a:r>
              <a:rPr lang="cs-CZ" dirty="0"/>
              <a:t>, vápník se váže na kalmodulin. </a:t>
            </a:r>
          </a:p>
          <a:p>
            <a:pPr marL="0" indent="0">
              <a:lnSpc>
                <a:spcPct val="110000"/>
              </a:lnSpc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813" y="4000500"/>
            <a:ext cx="3395502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0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6"/>
    </mc:Choice>
    <mc:Fallback xmlns="">
      <p:transition spd="slow" advTm="1176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Kontrakce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86250" y="1561596"/>
            <a:ext cx="4077185" cy="3429952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59325" y="1690688"/>
            <a:ext cx="8305800" cy="1988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cs-CZ" sz="2800" dirty="0"/>
              <a:t>Při kontrakci se </a:t>
            </a:r>
            <a:r>
              <a:rPr lang="cs-CZ" sz="2800" dirty="0" err="1"/>
              <a:t>fosforyluje</a:t>
            </a:r>
            <a:r>
              <a:rPr lang="cs-CZ" sz="2800" dirty="0"/>
              <a:t> myozin, ten reaguje </a:t>
            </a:r>
          </a:p>
          <a:p>
            <a:pPr>
              <a:lnSpc>
                <a:spcPct val="110000"/>
              </a:lnSpc>
            </a:pPr>
            <a:r>
              <a:rPr lang="cs-CZ" sz="2800" dirty="0"/>
              <a:t>s aktinem, kontraktilní proteiny a </a:t>
            </a:r>
            <a:r>
              <a:rPr lang="cs-CZ" sz="2800" dirty="0" err="1"/>
              <a:t>denzní</a:t>
            </a:r>
            <a:r>
              <a:rPr lang="cs-CZ" sz="2800" dirty="0"/>
              <a:t> tělíska </a:t>
            </a:r>
          </a:p>
          <a:p>
            <a:pPr>
              <a:lnSpc>
                <a:spcPct val="110000"/>
              </a:lnSpc>
            </a:pPr>
            <a:r>
              <a:rPr lang="cs-CZ" sz="2800" dirty="0"/>
              <a:t>jsou vázána zevnitř k membráně a k sarkolemě,</a:t>
            </a:r>
          </a:p>
          <a:p>
            <a:pPr>
              <a:lnSpc>
                <a:spcPct val="110000"/>
              </a:lnSpc>
            </a:pPr>
            <a:r>
              <a:rPr lang="cs-CZ" sz="2800" dirty="0"/>
              <a:t> při kontrakci se buňka šroubovitě stáčí a zkracuje</a:t>
            </a:r>
          </a:p>
        </p:txBody>
      </p:sp>
    </p:spTree>
    <p:extLst>
      <p:ext uri="{BB962C8B-B14F-4D97-AF65-F5344CB8AC3E}">
        <p14:creationId xmlns:p14="http://schemas.microsoft.com/office/powerpoint/2010/main" val="311335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5"/>
    </mc:Choice>
    <mc:Fallback xmlns="">
      <p:transition spd="slow" advTm="4235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8" y="-53975"/>
            <a:ext cx="8907462" cy="691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237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8"/>
    </mc:Choice>
    <mc:Fallback xmlns="">
      <p:transition spd="slow" advTm="3208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524000" y="6237289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Hladká svalovina na podélném řezu (foto: M. Nakládal)</a:t>
            </a:r>
            <a:endParaRPr kumimoji="0" lang="cs-CZ" altLang="cs-CZ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4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88"/>
    </mc:Choice>
    <mc:Fallback xmlns="">
      <p:transition spd="slow" advTm="17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4" r="4401"/>
          <a:stretch/>
        </p:blipFill>
        <p:spPr>
          <a:xfrm>
            <a:off x="-152900" y="200055"/>
            <a:ext cx="8753703" cy="414661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791" y="4492685"/>
            <a:ext cx="4858933" cy="193259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272917" y="3946555"/>
            <a:ext cx="1611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Svalový epitel</a:t>
            </a:r>
          </a:p>
        </p:txBody>
      </p:sp>
    </p:spTree>
    <p:extLst>
      <p:ext uri="{BB962C8B-B14F-4D97-AF65-F5344CB8AC3E}">
        <p14:creationId xmlns:p14="http://schemas.microsoft.com/office/powerpoint/2010/main" val="143300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"/>
    </mc:Choice>
    <mc:Fallback xmlns="">
      <p:transition spd="slow" advTm="884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13" y="271365"/>
            <a:ext cx="9069414" cy="427475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987" y="5041271"/>
            <a:ext cx="2658086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5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"/>
    </mc:Choice>
    <mc:Fallback xmlns="">
      <p:transition spd="slow" advTm="626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231313" cy="640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868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9"/>
    </mc:Choice>
    <mc:Fallback xmlns="">
      <p:transition spd="slow" advTm="1459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"/>
            <a:ext cx="7666038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833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4"/>
    </mc:Choice>
    <mc:Fallback xmlns="">
      <p:transition spd="slow" advTm="1714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765176"/>
            <a:ext cx="9271000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573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9"/>
    </mc:Choice>
    <mc:Fallback xmlns="">
      <p:transition spd="slow" advTm="1929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-50800"/>
            <a:ext cx="6837363" cy="690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29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"/>
    </mc:Choice>
    <mc:Fallback xmlns="">
      <p:transition spd="slow" advTm="1273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-39688"/>
            <a:ext cx="8504238" cy="689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506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7"/>
    </mc:Choice>
    <mc:Fallback xmlns="">
      <p:transition spd="slow" advTm="2017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524000" y="6237289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Žíhaná svalovina na podélném řezu (foto: M. Nakládal)</a:t>
            </a:r>
            <a:endParaRPr kumimoji="0" lang="cs-CZ" altLang="cs-CZ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6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15"/>
    </mc:Choice>
    <mc:Fallback xmlns="">
      <p:transition spd="slow" advTm="13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1524000" y="6237289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Žíhaná svalovina na příčném řezu (foto: M. Nakládal)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1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05"/>
    </mc:Choice>
    <mc:Fallback xmlns="">
      <p:transition spd="slow" advTm="16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765176"/>
            <a:ext cx="9169400" cy="527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34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2"/>
    </mc:Choice>
    <mc:Fallback xmlns="">
      <p:transition spd="slow" advTm="962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-66675"/>
            <a:ext cx="5538788" cy="692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105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1"/>
    </mc:Choice>
    <mc:Fallback xmlns="">
      <p:transition spd="slow" advTm="98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8069"/>
            <a:ext cx="10515600" cy="824848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Pohybová soustava - bezobratlí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Houby: nemají pohybovou soustavu žijí </a:t>
            </a:r>
            <a:r>
              <a:rPr lang="cs-CZ" dirty="0" err="1"/>
              <a:t>přisedle</a:t>
            </a:r>
            <a:endParaRPr lang="cs-CZ" dirty="0"/>
          </a:p>
          <a:p>
            <a:r>
              <a:rPr lang="cs-CZ" dirty="0"/>
              <a:t>Žahavci: je svalový epitel je tvořen myofibrily, zajišťují pohyb</a:t>
            </a:r>
          </a:p>
          <a:p>
            <a:r>
              <a:rPr lang="cs-CZ" dirty="0"/>
              <a:t>Ploštěnci a hlísti: hladká svalovina (</a:t>
            </a:r>
            <a:r>
              <a:rPr lang="cs-CZ" dirty="0" err="1"/>
              <a:t>kožněsvalový</a:t>
            </a:r>
            <a:r>
              <a:rPr lang="cs-CZ" dirty="0"/>
              <a:t> vak)</a:t>
            </a:r>
          </a:p>
          <a:p>
            <a:r>
              <a:rPr lang="cs-CZ" dirty="0" err="1"/>
              <a:t>Mekkýši</a:t>
            </a:r>
            <a:r>
              <a:rPr lang="cs-CZ" dirty="0"/>
              <a:t>: </a:t>
            </a:r>
            <a:r>
              <a:rPr lang="cs-CZ" dirty="0" err="1"/>
              <a:t>kožněsvalový</a:t>
            </a:r>
            <a:r>
              <a:rPr lang="cs-CZ" dirty="0"/>
              <a:t> vak přesunut do nohy</a:t>
            </a:r>
          </a:p>
          <a:p>
            <a:r>
              <a:rPr lang="cs-CZ" dirty="0"/>
              <a:t>Kroužkovci: mají okružní a podélnou svalovinu</a:t>
            </a:r>
          </a:p>
          <a:p>
            <a:r>
              <a:rPr lang="cs-CZ" dirty="0"/>
              <a:t>Členovci: pokožka vylučuje pevnou chitinovou kutikulu, na vnější kostra (exoskelet) se upínají příčně pruhované svaly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89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3"/>
    </mc:Choice>
    <mc:Fallback xmlns="">
      <p:transition spd="slow" advTm="4673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24000" y="6165851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Srdeční</a:t>
            </a:r>
            <a:r>
              <a:rPr kumimoji="0" lang="cs-CZ" altLang="cs-C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cs-CZ" altLang="cs-CZ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svalovina na příčném řezu (foto: M. Nakládal)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06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6"/>
    </mc:Choice>
    <mc:Fallback xmlns="">
      <p:transition spd="slow" advTm="6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524000" y="6165851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Srdeční svalovina na podélném řezu (foto: M. Nakládal)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6"/>
    </mc:Choice>
    <mc:Fallback xmlns="">
      <p:transition spd="slow" advTm="8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211" y="127131"/>
            <a:ext cx="8996820" cy="887662"/>
          </a:xfrm>
        </p:spPr>
        <p:txBody>
          <a:bodyPr>
            <a:normAutofit/>
          </a:bodyPr>
          <a:lstStyle/>
          <a:p>
            <a:r>
              <a:rPr lang="cs-CZ" dirty="0"/>
              <a:t>Typy svalové tkáně žíhané</a:t>
            </a:r>
          </a:p>
        </p:txBody>
      </p:sp>
      <p:sp>
        <p:nvSpPr>
          <p:cNvPr id="3" name="Obdélník 2"/>
          <p:cNvSpPr/>
          <p:nvPr/>
        </p:nvSpPr>
        <p:spPr>
          <a:xfrm>
            <a:off x="388308" y="856357"/>
            <a:ext cx="1123584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Složení: </a:t>
            </a:r>
          </a:p>
          <a:p>
            <a:pPr lvl="0"/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Inkluze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 ve svalových vláknech–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Glykogen. granula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, zásoba energie pro svalovou kontrakci – </a:t>
            </a:r>
          </a:p>
          <a:p>
            <a:pPr lvl="0"/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Kapénky lipidů v sarkoplazmě 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–přibývají s věkem</a:t>
            </a:r>
          </a:p>
          <a:p>
            <a:pPr lvl="0"/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Myoglobin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 – protein podobný hemoglobinu, schopný vázat kyslík, ve vysokých koncentracích –tmavě červené zbarvení svalů</a:t>
            </a:r>
          </a:p>
          <a:p>
            <a:pPr lvl="0"/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•Typy svalových vláken–Morfologické, histochemické a funkční hledisko → </a:t>
            </a: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červená, bílá a smíšená vlákna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–Rozdíl v obsahu myoglobinu, počtu mitochondrií a rychlosti kontrakce</a:t>
            </a:r>
          </a:p>
          <a:p>
            <a:pPr lvl="0"/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–</a:t>
            </a: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Červená vlákna 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(oxidativní): velké množství myoglobinu a mitochondrií</a:t>
            </a:r>
          </a:p>
          <a:p>
            <a:pPr lvl="0"/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odpověď na nervovou stimulaci pomalá a vytrvalá</a:t>
            </a:r>
          </a:p>
          <a:p>
            <a:pPr lvl="0"/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–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pomalá </a:t>
            </a:r>
            <a:r>
              <a:rPr lang="cs-CZ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vlákna</a:t>
            </a:r>
            <a:r>
              <a:rPr lang="cs-CZ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•př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. dýchací svaly, extenzory páteře</a:t>
            </a:r>
          </a:p>
          <a:p>
            <a:pPr lvl="0"/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–</a:t>
            </a: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Bílá vlákna 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(glykolytická): méně myoglobinu a mitochondrií, více myofibril, hodně glykogenu, rychlá reakce krátkou prudkou kontrakcí </a:t>
            </a:r>
          </a:p>
          <a:p>
            <a:pPr lvl="0"/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–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rychlá </a:t>
            </a:r>
            <a:r>
              <a:rPr lang="cs-CZ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vlákna</a:t>
            </a:r>
            <a:r>
              <a:rPr lang="cs-CZ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•př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. převažují v okohybných svalech</a:t>
            </a:r>
          </a:p>
          <a:p>
            <a:pPr lvl="0"/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–</a:t>
            </a: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Smíšená vlákna 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(oxidativně glykolytická)</a:t>
            </a:r>
            <a:endParaRPr lang="cs-CZ" sz="2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0542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7400" y="1"/>
            <a:ext cx="10566400" cy="1073538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Kosterní svalovina – struktura svalu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900" y="1005137"/>
            <a:ext cx="5599113" cy="5171826"/>
          </a:xfrm>
        </p:spPr>
        <p:txBody>
          <a:bodyPr>
            <a:normAutofit lnSpcReduction="10000"/>
          </a:bodyPr>
          <a:lstStyle/>
          <a:p>
            <a:r>
              <a:rPr lang="cs-CZ" sz="2400" dirty="0" err="1">
                <a:solidFill>
                  <a:srgbClr val="C00000"/>
                </a:solidFill>
              </a:rPr>
              <a:t>Myofilamenta</a:t>
            </a:r>
            <a:r>
              <a:rPr lang="cs-CZ" sz="2400" dirty="0"/>
              <a:t> – </a:t>
            </a:r>
            <a:r>
              <a:rPr lang="cs-CZ" sz="2400" dirty="0">
                <a:solidFill>
                  <a:srgbClr val="C00000"/>
                </a:solidFill>
              </a:rPr>
              <a:t>myofibrily</a:t>
            </a:r>
            <a:r>
              <a:rPr lang="cs-CZ" sz="2400" dirty="0"/>
              <a:t> (aktin, myozin …) - svalové vlákno – svazek svalových vláken – sval </a:t>
            </a:r>
          </a:p>
          <a:p>
            <a:r>
              <a:rPr lang="cs-CZ" sz="2400" dirty="0">
                <a:solidFill>
                  <a:srgbClr val="C00000"/>
                </a:solidFill>
              </a:rPr>
              <a:t>Vazivové obaly</a:t>
            </a:r>
            <a:r>
              <a:rPr lang="cs-CZ" sz="2400" dirty="0"/>
              <a:t>: </a:t>
            </a:r>
            <a:r>
              <a:rPr lang="cs-CZ" sz="2400" dirty="0" err="1"/>
              <a:t>endo</a:t>
            </a:r>
            <a:r>
              <a:rPr lang="cs-CZ" sz="2400" dirty="0"/>
              <a:t>, peri a </a:t>
            </a:r>
            <a:r>
              <a:rPr lang="cs-CZ" sz="2400" dirty="0" err="1"/>
              <a:t>epimysium</a:t>
            </a:r>
            <a:r>
              <a:rPr lang="cs-CZ" sz="2400" dirty="0"/>
              <a:t> – ř. </a:t>
            </a:r>
            <a:r>
              <a:rPr lang="cs-CZ" sz="2400" dirty="0" err="1"/>
              <a:t>vl</a:t>
            </a:r>
            <a:r>
              <a:rPr lang="cs-CZ" sz="2400" dirty="0"/>
              <a:t>. pojivo</a:t>
            </a:r>
          </a:p>
          <a:p>
            <a:pPr marL="0" indent="0">
              <a:buNone/>
            </a:pPr>
            <a:r>
              <a:rPr lang="cs-CZ" sz="2400" dirty="0"/>
              <a:t>s. vlákno – sarkolema, bazální membrána </a:t>
            </a:r>
            <a:r>
              <a:rPr lang="cs-CZ" sz="2400" b="1" dirty="0" err="1"/>
              <a:t>endo</a:t>
            </a:r>
            <a:endParaRPr lang="cs-CZ" sz="2400" b="1" dirty="0"/>
          </a:p>
          <a:p>
            <a:pPr marL="0" indent="0">
              <a:buNone/>
            </a:pPr>
            <a:r>
              <a:rPr lang="cs-CZ" sz="2400" dirty="0"/>
              <a:t>svazky s. vláken - </a:t>
            </a:r>
            <a:r>
              <a:rPr lang="cs-CZ" sz="2400" b="1" dirty="0"/>
              <a:t>peri </a:t>
            </a:r>
          </a:p>
          <a:p>
            <a:pPr marL="0" indent="0">
              <a:buNone/>
            </a:pPr>
            <a:r>
              <a:rPr lang="cs-CZ" sz="2400" dirty="0"/>
              <a:t>více svazků tvoří sval – </a:t>
            </a:r>
            <a:r>
              <a:rPr lang="cs-CZ" sz="2400" b="1" dirty="0" err="1"/>
              <a:t>epi</a:t>
            </a:r>
            <a:r>
              <a:rPr lang="cs-CZ" sz="2400" b="1" dirty="0"/>
              <a:t> </a:t>
            </a:r>
            <a:r>
              <a:rPr lang="cs-CZ" sz="2400" dirty="0"/>
              <a:t>(vazivová pochva)</a:t>
            </a:r>
          </a:p>
          <a:p>
            <a:r>
              <a:rPr lang="cs-CZ" sz="2400" dirty="0">
                <a:solidFill>
                  <a:srgbClr val="C00000"/>
                </a:solidFill>
              </a:rPr>
              <a:t>Přechod svalu ve šlac</a:t>
            </a:r>
            <a:r>
              <a:rPr lang="cs-CZ" sz="2400" dirty="0">
                <a:solidFill>
                  <a:srgbClr val="FF0000"/>
                </a:solidFill>
              </a:rPr>
              <a:t>hy</a:t>
            </a:r>
            <a:r>
              <a:rPr lang="cs-CZ" sz="2400" dirty="0"/>
              <a:t> </a:t>
            </a:r>
          </a:p>
          <a:p>
            <a:pPr marL="0" indent="0">
              <a:buNone/>
            </a:pPr>
            <a:r>
              <a:rPr lang="cs-CZ" sz="2400" dirty="0"/>
              <a:t>   (</a:t>
            </a:r>
            <a:r>
              <a:rPr lang="cs-CZ" sz="2400" dirty="0" err="1">
                <a:solidFill>
                  <a:srgbClr val="002060"/>
                </a:solidFill>
              </a:rPr>
              <a:t>myotendinózní</a:t>
            </a:r>
            <a:r>
              <a:rPr lang="cs-CZ" sz="2400" dirty="0">
                <a:solidFill>
                  <a:srgbClr val="002060"/>
                </a:solidFill>
              </a:rPr>
              <a:t> spojení</a:t>
            </a:r>
            <a:r>
              <a:rPr lang="cs-CZ" sz="2400" dirty="0"/>
              <a:t>):</a:t>
            </a:r>
          </a:p>
          <a:p>
            <a:pPr marL="0" indent="0">
              <a:buNone/>
            </a:pPr>
            <a:r>
              <a:rPr lang="cs-CZ" sz="2400" dirty="0"/>
              <a:t>kolagenní vlákna šlachy i obaly s. vláken do sebe přecházejí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" t="2926"/>
          <a:stretch/>
        </p:blipFill>
        <p:spPr>
          <a:xfrm>
            <a:off x="5779869" y="851771"/>
            <a:ext cx="6412132" cy="600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5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08"/>
    </mc:Choice>
    <mc:Fallback xmlns="">
      <p:transition spd="slow" advTm="1290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700" y="158994"/>
            <a:ext cx="11629166" cy="6699006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775473" y="255813"/>
            <a:ext cx="9767944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C00000"/>
                </a:solidFill>
              </a:rPr>
              <a:t>Vazivové obaly</a:t>
            </a:r>
            <a:r>
              <a:rPr lang="cs-CZ" sz="2800" dirty="0">
                <a:solidFill>
                  <a:prstClr val="black"/>
                </a:solidFill>
              </a:rPr>
              <a:t>: </a:t>
            </a:r>
            <a:r>
              <a:rPr lang="cs-CZ" sz="2800" dirty="0" err="1">
                <a:solidFill>
                  <a:prstClr val="black"/>
                </a:solidFill>
              </a:rPr>
              <a:t>endo</a:t>
            </a:r>
            <a:r>
              <a:rPr lang="cs-CZ" sz="2800" dirty="0">
                <a:solidFill>
                  <a:prstClr val="black"/>
                </a:solidFill>
              </a:rPr>
              <a:t>, peri a </a:t>
            </a:r>
            <a:r>
              <a:rPr lang="cs-CZ" sz="2800" dirty="0" err="1">
                <a:solidFill>
                  <a:prstClr val="black"/>
                </a:solidFill>
              </a:rPr>
              <a:t>epimysium</a:t>
            </a:r>
            <a:r>
              <a:rPr lang="cs-CZ" sz="2800" dirty="0">
                <a:solidFill>
                  <a:prstClr val="black"/>
                </a:solidFill>
              </a:rPr>
              <a:t> – ř. </a:t>
            </a:r>
            <a:r>
              <a:rPr lang="cs-CZ" sz="2800" dirty="0" err="1">
                <a:solidFill>
                  <a:prstClr val="black"/>
                </a:solidFill>
              </a:rPr>
              <a:t>vl</a:t>
            </a:r>
            <a:r>
              <a:rPr lang="cs-CZ" sz="2800" dirty="0">
                <a:solidFill>
                  <a:prstClr val="black"/>
                </a:solidFill>
              </a:rPr>
              <a:t>. pojivo</a:t>
            </a:r>
          </a:p>
        </p:txBody>
      </p:sp>
    </p:spTree>
    <p:extLst>
      <p:ext uri="{BB962C8B-B14F-4D97-AF65-F5344CB8AC3E}">
        <p14:creationId xmlns:p14="http://schemas.microsoft.com/office/powerpoint/2010/main" val="83329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"/>
    </mc:Choice>
    <mc:Fallback xmlns="">
      <p:transition spd="slow" advTm="9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949" y="691825"/>
            <a:ext cx="4121150" cy="575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245893"/>
            <a:ext cx="7665929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Svalová tkáň žíhaná, uspořádání sarkoplasmatického retikula </a:t>
            </a:r>
          </a:p>
          <a:p>
            <a:pPr lvl="0"/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Sarkoplazmatické retikulum 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–v sarkoplazmě (cytoplasmě) svalových vláken, hladké endoplazmatické retikulum–Specializace na 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segregaci kalciových iontů–</a:t>
            </a:r>
          </a:p>
          <a:p>
            <a:pPr lvl="0"/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Jsou to rozvětvené cisterny a tubuly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 obklopující jednotlivé myofibrily, tubuly orientovány longitudinálně ve svalovém vláknu,–příčně uložené do 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H </a:t>
            </a:r>
          </a:p>
          <a:p>
            <a:pPr lvl="0"/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Sarkolema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–přechází v podobě příčných tubulů (T tubuly) – tubulární průnik sarkolemy do svalového vlákna v oblasti spojení mezi A </a:t>
            </a:r>
            <a:r>
              <a:rPr lang="cs-CZ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 I proužkem, na povrchu myofibril</a:t>
            </a:r>
          </a:p>
          <a:p>
            <a:pPr lvl="0"/>
            <a:endParaRPr lang="cs-CZ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/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Triáda: 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specializovaný komplex 2 terminální cisterny a 1 T tubulus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význam pro zahájení svalové kontrakce</a:t>
            </a:r>
          </a:p>
          <a:p>
            <a:pPr lvl="0"/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l-PL" sz="2400" dirty="0">
                <a:solidFill>
                  <a:srgbClr val="000000"/>
                </a:solidFill>
                <a:latin typeface="Arial" panose="020B0604020202020204" pitchFamily="34" charset="0"/>
              </a:rPr>
              <a:t>Sarkomera Z telofragma-Z telofragma (2,5 µm)</a:t>
            </a:r>
          </a:p>
          <a:p>
            <a:pPr lvl="0"/>
            <a:endParaRPr lang="cs-CZ" sz="2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3322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49" y="1168400"/>
            <a:ext cx="7663962" cy="568959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1077575" cy="920750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Kosterní svalovina – struktura svalového vlákna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304926"/>
            <a:ext cx="4976812" cy="4110038"/>
          </a:xfrm>
        </p:spPr>
        <p:txBody>
          <a:bodyPr>
            <a:normAutofit fontScale="92500"/>
          </a:bodyPr>
          <a:lstStyle/>
          <a:p>
            <a:r>
              <a:rPr lang="cs-CZ" dirty="0"/>
              <a:t>Žíhání - střídají se proužky: </a:t>
            </a:r>
          </a:p>
          <a:p>
            <a:pPr marL="0" indent="0">
              <a:buNone/>
            </a:pPr>
            <a:r>
              <a:rPr lang="cs-CZ" b="1" dirty="0"/>
              <a:t>tmavé</a:t>
            </a:r>
            <a:r>
              <a:rPr lang="cs-CZ" dirty="0"/>
              <a:t> (anizotropní, dvojlomné, A-proužky)</a:t>
            </a:r>
          </a:p>
          <a:p>
            <a:pPr marL="0" indent="0">
              <a:buNone/>
            </a:pPr>
            <a:r>
              <a:rPr lang="cs-CZ" b="1" dirty="0"/>
              <a:t>světlé</a:t>
            </a:r>
            <a:r>
              <a:rPr lang="cs-CZ" dirty="0"/>
              <a:t> (izotropní, </a:t>
            </a:r>
            <a:r>
              <a:rPr lang="cs-CZ" dirty="0" err="1"/>
              <a:t>jednol</a:t>
            </a:r>
            <a:r>
              <a:rPr lang="cs-CZ" dirty="0"/>
              <a:t>., I-proužky)</a:t>
            </a:r>
          </a:p>
          <a:p>
            <a:pPr marL="0" indent="0">
              <a:buNone/>
            </a:pPr>
            <a:r>
              <a:rPr lang="cs-CZ" dirty="0"/>
              <a:t>Mezi nimi tmavá Z linie (</a:t>
            </a:r>
            <a:r>
              <a:rPr lang="cs-CZ" dirty="0" err="1"/>
              <a:t>telofragma</a:t>
            </a:r>
            <a:r>
              <a:rPr lang="cs-CZ" dirty="0"/>
              <a:t>), </a:t>
            </a:r>
            <a:r>
              <a:rPr lang="cs-CZ" dirty="0" err="1"/>
              <a:t>Hensenův</a:t>
            </a:r>
            <a:r>
              <a:rPr lang="cs-CZ" dirty="0"/>
              <a:t> proužek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err="1"/>
              <a:t>Sarkomera</a:t>
            </a:r>
            <a:r>
              <a:rPr lang="cs-CZ" dirty="0"/>
              <a:t> Z </a:t>
            </a:r>
            <a:r>
              <a:rPr lang="cs-CZ" sz="2000" dirty="0" err="1"/>
              <a:t>telofragma</a:t>
            </a:r>
            <a:r>
              <a:rPr lang="cs-CZ" dirty="0"/>
              <a:t>-Z </a:t>
            </a:r>
            <a:r>
              <a:rPr lang="cs-CZ" sz="2000" dirty="0" err="1"/>
              <a:t>telofragma</a:t>
            </a:r>
            <a:r>
              <a:rPr lang="cs-CZ" dirty="0"/>
              <a:t> (2,5 µm)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7780" y="5767149"/>
            <a:ext cx="4801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Umístění tenkých a tlustých filament v </a:t>
            </a:r>
            <a:r>
              <a:rPr lang="cs-CZ" dirty="0" err="1"/>
              <a:t>sarkomeře</a:t>
            </a:r>
            <a:endParaRPr lang="cs-CZ" dirty="0"/>
          </a:p>
          <a:p>
            <a:r>
              <a:rPr lang="cs-CZ" dirty="0"/>
              <a:t>Molekulární struktura těchto filament</a:t>
            </a:r>
          </a:p>
        </p:txBody>
      </p:sp>
    </p:spTree>
    <p:extLst>
      <p:ext uri="{BB962C8B-B14F-4D97-AF65-F5344CB8AC3E}">
        <p14:creationId xmlns:p14="http://schemas.microsoft.com/office/powerpoint/2010/main" val="92312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"/>
    </mc:Choice>
    <mc:Fallback xmlns="">
      <p:transition spd="slow" advTm="66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akt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7" y="3385346"/>
            <a:ext cx="3705225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svalový pohy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" r="6541"/>
          <a:stretch>
            <a:fillRect/>
          </a:stretch>
        </p:blipFill>
        <p:spPr bwMode="auto">
          <a:xfrm>
            <a:off x="8229600" y="2153781"/>
            <a:ext cx="3814537" cy="367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val pohyb"/>
          <p:cNvPicPr>
            <a:picLocks noChangeAspect="1" noChangeArrowheads="1"/>
          </p:cNvPicPr>
          <p:nvPr/>
        </p:nvPicPr>
        <p:blipFill>
          <a:blip r:embed="rId4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225" y="220663"/>
            <a:ext cx="3341912" cy="155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838200" y="207964"/>
            <a:ext cx="10515600" cy="985838"/>
          </a:xfrm>
        </p:spPr>
        <p:txBody>
          <a:bodyPr/>
          <a:lstStyle/>
          <a:p>
            <a:pPr algn="ctr"/>
            <a:r>
              <a:rPr lang="cs-CZ" b="1" dirty="0"/>
              <a:t>Kontraktilní proteiny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209548" y="1209677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F-aktin – polymerizace G aktinu, vazebné místo pro myozin</a:t>
            </a:r>
          </a:p>
          <a:p>
            <a:endParaRPr lang="cs-CZ" dirty="0"/>
          </a:p>
          <a:p>
            <a:r>
              <a:rPr lang="cs-CZ" dirty="0" err="1"/>
              <a:t>Tropomyozin</a:t>
            </a:r>
            <a:r>
              <a:rPr lang="cs-CZ" dirty="0"/>
              <a:t> – dvoušroubovice kolem aktinu</a:t>
            </a:r>
          </a:p>
          <a:p>
            <a:endParaRPr lang="cs-CZ" dirty="0"/>
          </a:p>
          <a:p>
            <a:r>
              <a:rPr lang="cs-CZ" dirty="0"/>
              <a:t>Troponin -3 podjednotky: T, C, I </a:t>
            </a:r>
          </a:p>
          <a:p>
            <a:endParaRPr lang="cs-CZ" dirty="0"/>
          </a:p>
          <a:p>
            <a:r>
              <a:rPr lang="cs-CZ" dirty="0"/>
              <a:t>Myozin – tvar golfové hole</a:t>
            </a:r>
          </a:p>
          <a:p>
            <a:pPr marL="0" indent="0">
              <a:buNone/>
            </a:pPr>
            <a:r>
              <a:rPr lang="cs-CZ" dirty="0"/>
              <a:t>  - vazebné místo pro ATP</a:t>
            </a:r>
          </a:p>
          <a:p>
            <a:pPr marL="0" indent="0">
              <a:buNone/>
            </a:pPr>
            <a:r>
              <a:rPr lang="cs-CZ" dirty="0"/>
              <a:t>  - pro aktin</a:t>
            </a:r>
          </a:p>
          <a:p>
            <a:pPr marL="0" indent="0">
              <a:buNone/>
            </a:pPr>
            <a:r>
              <a:rPr lang="cs-CZ" dirty="0"/>
              <a:t>  - </a:t>
            </a:r>
            <a:r>
              <a:rPr lang="cs-CZ" dirty="0" err="1"/>
              <a:t>ATPázová</a:t>
            </a:r>
            <a:r>
              <a:rPr lang="cs-CZ" dirty="0"/>
              <a:t> aktivita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415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6"/>
    </mc:Choice>
    <mc:Fallback xmlns="">
      <p:transition spd="slow" advTm="1626"/>
    </mc:Fallback>
  </mc:AlternateContent>
</p:sld>
</file>

<file path=ppt/theme/theme1.xml><?xml version="1.0" encoding="utf-8"?>
<a:theme xmlns:a="http://schemas.openxmlformats.org/drawingml/2006/main" name="1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1061</Words>
  <Application>Microsoft Office PowerPoint</Application>
  <PresentationFormat>Širokoúhlá obrazovka</PresentationFormat>
  <Paragraphs>104</Paragraphs>
  <Slides>31</Slides>
  <Notes>0</Notes>
  <HiddenSlides>0</HiddenSlides>
  <MMClips>5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1_Motiv Office</vt:lpstr>
      <vt:lpstr>Výchozí návrh</vt:lpstr>
      <vt:lpstr>Svalové tkáně</vt:lpstr>
      <vt:lpstr>Prezentace aplikace PowerPoint</vt:lpstr>
      <vt:lpstr>Pohybová soustava - bezobratlí </vt:lpstr>
      <vt:lpstr>Typy svalové tkáně žíhané</vt:lpstr>
      <vt:lpstr>Kosterní svalovina – struktura svalu</vt:lpstr>
      <vt:lpstr>Prezentace aplikace PowerPoint</vt:lpstr>
      <vt:lpstr>Prezentace aplikace PowerPoint</vt:lpstr>
      <vt:lpstr>Kosterní svalovina – struktura svalového vlákna</vt:lpstr>
      <vt:lpstr>Kontraktilní proteiny</vt:lpstr>
      <vt:lpstr>Přenos vzruchu a mechanismus kontrakce</vt:lpstr>
      <vt:lpstr>Srdeční svalovina</vt:lpstr>
      <vt:lpstr>Mechanismus kontrakce srdeční svaloviny</vt:lpstr>
      <vt:lpstr>Prezentace aplikace PowerPoint</vt:lpstr>
      <vt:lpstr>Prezentace aplikace PowerPoint</vt:lpstr>
      <vt:lpstr>Prezentace aplikace PowerPoint</vt:lpstr>
      <vt:lpstr>Hladká svalovina</vt:lpstr>
      <vt:lpstr>Kontrakce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Žákovská</dc:creator>
  <cp:lastModifiedBy>Alena Žákovská</cp:lastModifiedBy>
  <cp:revision>45</cp:revision>
  <cp:lastPrinted>2018-03-14T18:32:14Z</cp:lastPrinted>
  <dcterms:created xsi:type="dcterms:W3CDTF">2018-03-13T12:32:38Z</dcterms:created>
  <dcterms:modified xsi:type="dcterms:W3CDTF">2021-04-12T12:01:30Z</dcterms:modified>
</cp:coreProperties>
</file>