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74555c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74555c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474555c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474555c9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474555c9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474555c9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74555c9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74555c9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74555c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74555c9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74555c94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74555c94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74555c94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74555c94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474555c94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474555c94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474555c9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474555c9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474555c94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474555c94_1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474555c9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474555c94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74555c94_1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474555c94_1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474555c94_1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474555c94_1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74555c94_1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474555c94_1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474555c94_1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474555c94_1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74555c94_1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474555c94_1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5146b92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5146b92b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74555c94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74555c94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74555c94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74555c94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74555c94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74555c94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74555c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74555c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474555c9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474555c9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474555c9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474555c9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74555c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74555c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375B4-4BEE-4869-9D0E-5B1F5E3A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9DBD17-7FBA-450B-817B-14783AB4C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66C415-9326-4770-A944-178BA669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697E0B-67B6-432F-A920-8690E68E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692ED7-01C1-4293-9259-F35EADD6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514474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BD06A-DBE8-498E-99C1-2C40C589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E1A23C-869B-4A4C-A599-F90C9337E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E5930-CC2F-4695-BC2B-78E3AFDE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4D383D-9716-4ED5-BD1F-1C1DD7CE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82CB02-7197-485E-A1B0-8C1D09DE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5797507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55DED8-16CD-4286-B841-671A4DBDE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2340CE-E2D4-45C5-8D8E-A6CCA2CFC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126F8-C5F3-4E22-884D-9E72DFB0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037D3C-B303-4818-8D70-E1C25DF9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7D2ED-3DDE-46F5-8BAC-8BAEFEC8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663480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92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84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E3D83-E6E7-468A-B4E7-F6135038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6D440-1CC7-4E76-99CA-D013B22DF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D29586-A3DA-4DB6-B3E0-E34A3D74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E7A12C-0BE6-461C-9CE5-5BA999DD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312871-4B40-4EB6-97FF-E4408A58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1346452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D070A-02BD-403E-AEE4-578198BD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629B14-0DA0-4764-8EB2-4BFD1B67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460CA1-3753-4CBE-AEF5-4CB5DBAF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97DBDD-F522-4397-9F00-29EFF7E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E5AB68-5487-4097-B0FE-C197F5DB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41378447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21D1F-45D3-4AF4-A72B-E74A525D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95A53-D918-4F65-B5D5-8AEDF913E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D6783C-52BC-40F7-896D-293437F24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DB9A7F-3D50-47F7-B01E-04C0E6A8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7123B-332B-40F4-B6FD-EBFF8157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8F31E7-BB37-4A4C-8B2A-F7B19931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8890460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88905-6CF7-44B4-963D-36A693EF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820E09-CCC9-48B8-93FD-FB29733F8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F9C1B7-6BB8-437A-8536-3FE9CA376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EEA276-A04E-4B1B-A9F8-3D73B58F1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17E64E-5447-4BAD-9B9A-3AB33DB93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503301-FBE4-4DF0-931B-7C39F166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F5F0DF-14FE-4703-9238-CE993DF7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9B83E6-EA0A-45A8-8662-F922C006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1452128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FEBC2-E3F7-4D63-A932-0BBDB1BD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1AEBB51-A23E-4A8E-AB2D-6E9D0ED6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821556-53AF-4521-BF9C-F427E254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825F3B-5669-461C-BB7E-AA199D9C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417872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FC4A10-1D2B-418F-94AE-0B96294B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CA9B76-4A45-4C7F-AAFB-A870CC4F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CCFA5E-7029-47A7-A6BA-EEE4A09A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0050094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A86A6-6224-4B76-AE4C-9912FCF6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71197-8C0E-449C-BCA6-3DB2A60D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78B06F-09B9-4583-9025-C7F47FB0E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55B9B8-418F-4F77-BFEC-3707DC25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B0389D-9754-477C-B77E-FE38D52B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105705-1EDC-4CA8-9F36-F3B7B36E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0813638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D5EE6-9025-4E5F-A39C-142F2815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EE0E57-E63E-4D9E-9731-8AB378229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5520A3-B13F-4DFE-A80D-8447C6F67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D8AFEA-28F6-4748-BFFE-A37931F5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A094E3-5B4D-46A8-9A8B-EF248E78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8875C7-EC72-4BBC-BC9B-799E134F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7407906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53DBC5-71D0-42BE-8F48-1DAD59E9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6DC0E-682D-48A1-860D-0DE87A30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DF3D70-305F-4D25-B8AF-573675A1B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EC2B-0185-4656-B701-53D552651AD3}" type="datetimeFigureOut">
              <a:rPr lang="cs-CZ" smtClean="0"/>
              <a:t>16.04.2021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01EF7C-4D3D-4995-97F9-C452661DF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071FB9-253C-48D3-AFFE-BF780AD7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1119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700" y="0"/>
            <a:ext cx="3543300" cy="5143500"/>
            <a:chOff x="7467600" y="0"/>
            <a:chExt cx="4724400" cy="6858000"/>
          </a:xfrm>
        </p:grpSpPr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00" y="0"/>
            <a:ext cx="3543300" cy="5143500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742950"/>
            <a:ext cx="8458200" cy="36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57250" y="1257300"/>
            <a:ext cx="3028950" cy="26289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 defTabSz="914400">
              <a:spcAft>
                <a:spcPts val="0"/>
              </a:spcAft>
            </a:pP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Deklinace substantiv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5688300" y="3988200"/>
            <a:ext cx="3455700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Srovnání deklinačních paradigmat staročeských </a:t>
            </a:r>
            <a:endParaRPr lang="cs-CZ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s paradigmaty současné češtiny</a:t>
            </a:r>
            <a:endParaRPr lang="cs-CZ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u-kmeny maskulin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r="69869"/>
          <a:stretch/>
        </p:blipFill>
        <p:spPr>
          <a:xfrm>
            <a:off x="311704" y="0"/>
            <a:ext cx="8760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l="35926" t="26754" r="38804" b="51565"/>
          <a:stretch/>
        </p:blipFill>
        <p:spPr>
          <a:xfrm>
            <a:off x="2661248" y="1857277"/>
            <a:ext cx="4158326" cy="200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o-kmeny neuter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l="35704" t="19788" r="38917" b="58592"/>
          <a:stretch/>
        </p:blipFill>
        <p:spPr>
          <a:xfrm>
            <a:off x="3023800" y="1857625"/>
            <a:ext cx="4186474" cy="20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r="58730"/>
          <a:stretch/>
        </p:blipFill>
        <p:spPr>
          <a:xfrm>
            <a:off x="311695" y="0"/>
            <a:ext cx="1406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jo-kmeny neuter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l="35705" t="20701" r="43970" b="6840"/>
          <a:stretch/>
        </p:blipFill>
        <p:spPr>
          <a:xfrm>
            <a:off x="6400025" y="0"/>
            <a:ext cx="256478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4">
            <a:alphaModFix/>
          </a:blip>
          <a:srcRect l="40760" r="-40760"/>
          <a:stretch/>
        </p:blipFill>
        <p:spPr>
          <a:xfrm>
            <a:off x="311691" y="0"/>
            <a:ext cx="34077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ijo-kmeny neuter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l="35707" t="15817" r="39462" b="16211"/>
          <a:stretch/>
        </p:blipFill>
        <p:spPr>
          <a:xfrm>
            <a:off x="4114959" y="0"/>
            <a:ext cx="33403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ja-kmeny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625" y="445025"/>
            <a:ext cx="2816250" cy="469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625" y="0"/>
            <a:ext cx="2923875" cy="5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Kolísání mezi a- a ja-kmeny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především u slov přejatých, např. berla/berle, kapla/kaple, tabula/tabule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ija-kmeny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394" y="0"/>
            <a:ext cx="35487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i-kmeny</a:t>
            </a:r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437525" cy="18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311700" y="3018250"/>
            <a:ext cx="23058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Mužské i-kmeny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981" y="2703100"/>
            <a:ext cx="4173867" cy="18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4910700" y="2231850"/>
            <a:ext cx="237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Ženské i-kmeny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Konsonantické kmeny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N-kmeny maskulin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6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cs" sz="1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např.: *grebenь *ječьmenь, *jelenь, *kъmenь, *korenь ‚kořen‘, *kremenь, *plamy ‚ *pramenь, *prьstenь, *remenь, *strъmenь , *sьršenь, *stepenь</a:t>
            </a:r>
            <a:endParaRPr sz="1400">
              <a:solidFill>
                <a:srgbClr val="EFEFEF"/>
              </a:solidFill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900" y="2912575"/>
            <a:ext cx="3989950" cy="21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 rotWithShape="1">
          <a:blip r:embed="rId4">
            <a:alphaModFix/>
          </a:blip>
          <a:srcRect l="35730" t="24439" r="37096" b="52340"/>
          <a:stretch/>
        </p:blipFill>
        <p:spPr>
          <a:xfrm>
            <a:off x="4179000" y="308950"/>
            <a:ext cx="4372200" cy="239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Deklinace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jmenná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zájmenná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složená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N-kmeny neuter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Times New Roman"/>
              <a:buChar char="-"/>
            </a:pPr>
            <a:r>
              <a:rPr lang="cs" sz="1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 břiemě, jmě, plémě, sémě, slémě, tiemě, výmě,...</a:t>
            </a:r>
            <a:endParaRPr sz="1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075" y="3047700"/>
            <a:ext cx="3377575" cy="18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4">
            <a:alphaModFix/>
          </a:blip>
          <a:srcRect l="35246" t="32093" r="36737" b="44047"/>
          <a:stretch/>
        </p:blipFill>
        <p:spPr>
          <a:xfrm>
            <a:off x="4285350" y="331000"/>
            <a:ext cx="4260298" cy="2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T-kmeny maskulin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2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cs" sz="1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 dehet, drobet, drochet‚ krapet / kropet, nehet, věchet</a:t>
            </a:r>
            <a:endParaRPr sz="1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3">
            <a:alphaModFix/>
          </a:blip>
          <a:srcRect l="35687" t="32886" r="36267" b="45379"/>
          <a:stretch/>
        </p:blipFill>
        <p:spPr>
          <a:xfrm>
            <a:off x="4761025" y="1403375"/>
            <a:ext cx="4328400" cy="188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1758300" y="394800"/>
            <a:ext cx="38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Ъv-kmeny feminim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1758300" y="1142425"/>
            <a:ext cx="335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cs" sz="1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 břěskev, cierkev, húžev, korúhev, krev, krokev, mrkev, ostrev, rakev, ředkev, tykev, vikev</a:t>
            </a:r>
            <a:endParaRPr sz="1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l="35587" t="35529" r="36551" b="41325"/>
          <a:stretch/>
        </p:blipFill>
        <p:spPr>
          <a:xfrm>
            <a:off x="4398475" y="1878750"/>
            <a:ext cx="4572000" cy="284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75" y="92950"/>
            <a:ext cx="1552825" cy="49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810200" y="384750"/>
            <a:ext cx="32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R-kmeny feminim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1810200" y="1152475"/>
            <a:ext cx="276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cs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máti a dci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 l="35483" t="17796" r="36500" b="50396"/>
          <a:stretch/>
        </p:blipFill>
        <p:spPr>
          <a:xfrm>
            <a:off x="4851301" y="1544750"/>
            <a:ext cx="4121050" cy="26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5" y="92950"/>
            <a:ext cx="1475575" cy="49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S-kmeny neuter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7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-"/>
            </a:pPr>
            <a:r>
              <a:rPr lang="cs" sz="14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např. dřevo, kolo, *nebo (→ nebe), slovo, tělo, oko, ucho</a:t>
            </a:r>
            <a:endParaRPr sz="14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 l="35157" t="34375" r="40013" b="43554"/>
          <a:stretch/>
        </p:blipFill>
        <p:spPr>
          <a:xfrm>
            <a:off x="4629348" y="445026"/>
            <a:ext cx="4080874" cy="204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600" y="2955100"/>
            <a:ext cx="3326617" cy="18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 rotWithShape="1">
          <a:blip r:embed="rId5">
            <a:alphaModFix/>
          </a:blip>
          <a:srcRect l="35538" t="43649" r="41939" b="33949"/>
          <a:stretch/>
        </p:blipFill>
        <p:spPr>
          <a:xfrm>
            <a:off x="731275" y="2955100"/>
            <a:ext cx="3224726" cy="188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Nt-kmeny neuter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pojmenování mláďat</a:t>
            </a:r>
            <a:endParaRPr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slova cizího původu: hrabě, falckrabě, markrabě</a:t>
            </a:r>
            <a:endParaRPr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Times New Roman"/>
              <a:buChar char="-"/>
            </a:pPr>
            <a:r>
              <a:rPr lang="cs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slova domácí :doupě, koště, vole. </a:t>
            </a:r>
            <a:endParaRPr>
              <a:solidFill>
                <a:srgbClr val="CCCC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850" y="3213676"/>
            <a:ext cx="3004351" cy="16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 l="55638" t="29138" r="12765" b="43274"/>
          <a:stretch/>
        </p:blipFill>
        <p:spPr>
          <a:xfrm>
            <a:off x="4171750" y="445025"/>
            <a:ext cx="4914824" cy="241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Pád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pádový systém stejný jako dnes (7 pádů)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jednotlivé pády se liší svým stářím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proběhly dvě zásadní změny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Rod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jazykovém prazákladu se rozlišoval rod personální (životný) a věcný (neživotný)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později došlo k přebudování tohoto systému: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 personálního rodu se vyvinuly rody mužský a ženský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z věcného rodu se vyvinul rod střední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Číslo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vedle jednotného a množného čísla se vyskytovalo dvojné číslo (duál)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ústup duálu pozorujeme především v 15. století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duálové tvary dnes jen ve zbytcích (párové lidské orgány)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Times New Roman"/>
                <a:ea typeface="Times New Roman"/>
                <a:cs typeface="Times New Roman"/>
                <a:sym typeface="Times New Roman"/>
              </a:rPr>
              <a:t>Vokalické kmeny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o-kmeny maskulin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r="58730"/>
          <a:stretch/>
        </p:blipFill>
        <p:spPr>
          <a:xfrm>
            <a:off x="311695" y="0"/>
            <a:ext cx="1406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4">
            <a:alphaModFix/>
          </a:blip>
          <a:srcRect l="35706" t="34373" r="39793" b="44337"/>
          <a:stretch/>
        </p:blipFill>
        <p:spPr>
          <a:xfrm>
            <a:off x="2290550" y="2072075"/>
            <a:ext cx="3226752" cy="15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5">
            <a:alphaModFix/>
          </a:blip>
          <a:srcRect l="35595" t="22411" r="41197" b="46941"/>
          <a:stretch/>
        </p:blipFill>
        <p:spPr>
          <a:xfrm>
            <a:off x="6089775" y="1287225"/>
            <a:ext cx="2742523" cy="20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5">
            <a:alphaModFix/>
          </a:blip>
          <a:srcRect l="35704" t="64648" r="41442" b="19335"/>
          <a:stretch/>
        </p:blipFill>
        <p:spPr>
          <a:xfrm>
            <a:off x="6089775" y="3324575"/>
            <a:ext cx="2742523" cy="1081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jo-kmeny maskulin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l="35595" t="28125" r="36938" b="50974"/>
          <a:stretch/>
        </p:blipFill>
        <p:spPr>
          <a:xfrm>
            <a:off x="2470500" y="1928850"/>
            <a:ext cx="3755448" cy="160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l="40760" r="-40760"/>
          <a:stretch/>
        </p:blipFill>
        <p:spPr>
          <a:xfrm>
            <a:off x="311691" y="0"/>
            <a:ext cx="34077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5">
            <a:alphaModFix/>
          </a:blip>
          <a:srcRect l="35773" t="32599" r="42871" b="21997"/>
          <a:stretch/>
        </p:blipFill>
        <p:spPr>
          <a:xfrm>
            <a:off x="6330775" y="1176738"/>
            <a:ext cx="2601931" cy="31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ijo-kmeny maskulin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l="35706" t="15626" r="43089" b="52147"/>
          <a:stretch/>
        </p:blipFill>
        <p:spPr>
          <a:xfrm>
            <a:off x="3882762" y="445025"/>
            <a:ext cx="2444126" cy="2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l="35815" t="56055" r="42870" b="9960"/>
          <a:stretch/>
        </p:blipFill>
        <p:spPr>
          <a:xfrm>
            <a:off x="3882750" y="2534575"/>
            <a:ext cx="2444150" cy="219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306</Words>
  <Application>Microsoft Office PowerPoint</Application>
  <PresentationFormat>Předvádění na obrazovce (16:9)</PresentationFormat>
  <Paragraphs>52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Motiv Office</vt:lpstr>
      <vt:lpstr>Deklinace substantiv</vt:lpstr>
      <vt:lpstr>Deklinace</vt:lpstr>
      <vt:lpstr>Pád</vt:lpstr>
      <vt:lpstr>Rod</vt:lpstr>
      <vt:lpstr>Číslo</vt:lpstr>
      <vt:lpstr>Vokalické kmeny</vt:lpstr>
      <vt:lpstr>o-kmeny maskulin</vt:lpstr>
      <vt:lpstr>jo-kmeny maskulin</vt:lpstr>
      <vt:lpstr>ijo-kmeny maskulin</vt:lpstr>
      <vt:lpstr>u-kmeny maskulin</vt:lpstr>
      <vt:lpstr>o-kmeny neuter</vt:lpstr>
      <vt:lpstr>jo-kmeny neuter</vt:lpstr>
      <vt:lpstr>ijo-kmeny neuter</vt:lpstr>
      <vt:lpstr>ja-kmeny</vt:lpstr>
      <vt:lpstr>Kolísání mezi a- a ja-kmeny</vt:lpstr>
      <vt:lpstr>ija-kmeny</vt:lpstr>
      <vt:lpstr>i-kmeny</vt:lpstr>
      <vt:lpstr>Konsonantické kmeny</vt:lpstr>
      <vt:lpstr>N-kmeny maskulin</vt:lpstr>
      <vt:lpstr>N-kmeny neuter</vt:lpstr>
      <vt:lpstr>T-kmeny maskulin</vt:lpstr>
      <vt:lpstr>Ъv-kmeny feminim</vt:lpstr>
      <vt:lpstr>R-kmeny feminim</vt:lpstr>
      <vt:lpstr>S-kmeny neuter</vt:lpstr>
      <vt:lpstr>Nt-kmeny neuter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Deklinace substantiv</dc:title>
  <dc:creator>Svobodová</dc:creator>
  <cp:lastModifiedBy>Hana Svobodová</cp:lastModifiedBy>
  <cp:revision>4</cp:revision>
  <dcterms:modified xsi:type="dcterms:W3CDTF">2021-04-16T07:57:21Z</dcterms:modified>
</cp:coreProperties>
</file>