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9"/>
  </p:notesMasterIdLst>
  <p:sldIdLst>
    <p:sldId id="302" r:id="rId2"/>
    <p:sldId id="305" r:id="rId3"/>
    <p:sldId id="303" r:id="rId4"/>
    <p:sldId id="271" r:id="rId5"/>
    <p:sldId id="270" r:id="rId6"/>
    <p:sldId id="304" r:id="rId7"/>
    <p:sldId id="301" r:id="rId8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38486-6211-4E2D-8E20-01C55186492A}" type="datetimeFigureOut">
              <a:rPr lang="cs-CZ" smtClean="0"/>
              <a:pPr/>
              <a:t>14.10.2020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2F486-F355-45D8-BA09-2F1CCA42B01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41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126A8E-0D50-4F5F-B432-319FC06AE941}" type="datetimeFigureOut">
              <a:rPr lang="cs-CZ" smtClean="0"/>
              <a:pPr/>
              <a:t>14.10.2020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764704"/>
            <a:ext cx="74888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Stylistické aspekty výstavby textu</a:t>
            </a:r>
            <a:endParaRPr lang="cs-CZ" sz="2800" dirty="0" smtClean="0">
              <a:latin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komunikát/text/jazykový projev/promluva </a:t>
            </a:r>
            <a:r>
              <a:rPr lang="cs-CZ" sz="2400" dirty="0" smtClean="0">
                <a:latin typeface="Calibri" panose="020F0502020204030204" pitchFamily="34" charset="0"/>
              </a:rPr>
              <a:t>– formálně a významově uzavřený celek, jenž vznikal za působení konkrétních  subjektivních a objektivních stylotvorných faktorů (dle Minářová 2010)</a:t>
            </a:r>
          </a:p>
          <a:p>
            <a:pPr marL="342900" lvl="0" indent="-342900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cs-CZ" sz="2400" b="1" dirty="0">
                <a:latin typeface="Calibri" panose="020F0502020204030204" pitchFamily="34" charset="0"/>
              </a:rPr>
              <a:t>s</a:t>
            </a:r>
            <a:r>
              <a:rPr lang="cs-CZ" sz="2400" b="1" dirty="0" smtClean="0">
                <a:latin typeface="Calibri" panose="020F0502020204030204" pitchFamily="34" charset="0"/>
              </a:rPr>
              <a:t>tyl</a:t>
            </a:r>
            <a:r>
              <a:rPr lang="cs-CZ" sz="2400" dirty="0" smtClean="0">
                <a:latin typeface="Calibri" panose="020F0502020204030204" pitchFamily="34" charset="0"/>
              </a:rPr>
              <a:t> – integrační princip výstavby komunikátu</a:t>
            </a:r>
          </a:p>
          <a:p>
            <a:pPr marL="342900" lvl="0" indent="-34290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žánr – </a:t>
            </a:r>
            <a:r>
              <a:rPr lang="cs-CZ" sz="2400" dirty="0" smtClean="0">
                <a:latin typeface="Calibri" panose="020F0502020204030204" pitchFamily="34" charset="0"/>
              </a:rPr>
              <a:t>zevšeobecněný (abstrahovaný) model určitých jazykových projevů, textů, zatímco konkrétní text, který je obsahově a formálně uzavřený, bývá nazýván </a:t>
            </a:r>
            <a:r>
              <a:rPr lang="cs-CZ" sz="2400" b="1" dirty="0" smtClean="0">
                <a:latin typeface="Calibri" panose="020F0502020204030204" pitchFamily="34" charset="0"/>
              </a:rPr>
              <a:t>slohovým útvarem </a:t>
            </a:r>
            <a:r>
              <a:rPr lang="cs-CZ" sz="2400" dirty="0">
                <a:latin typeface="Calibri" panose="020F0502020204030204" pitchFamily="34" charset="0"/>
              </a:rPr>
              <a:t>(dle Minářová 2010)</a:t>
            </a:r>
          </a:p>
          <a:p>
            <a:pPr marL="342900" lvl="0" indent="-342900">
              <a:buFontTx/>
              <a:buChar char="-"/>
            </a:pPr>
            <a:endParaRPr lang="cs-CZ" sz="2400" b="1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0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756"/>
    </mc:Choice>
    <mc:Fallback>
      <p:transition spd="slow" advTm="251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764704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dirty="0">
              <a:latin typeface="Calibri" panose="020F0502020204030204" pitchFamily="34" charset="0"/>
            </a:endParaRPr>
          </a:p>
          <a:p>
            <a:pPr lvl="0"/>
            <a:r>
              <a:rPr lang="cs-CZ" sz="2400" b="1" dirty="0" smtClean="0">
                <a:latin typeface="Calibri" panose="020F0502020204030204" pitchFamily="34" charset="0"/>
              </a:rPr>
              <a:t>- kompozice </a:t>
            </a:r>
            <a:r>
              <a:rPr lang="cs-CZ" sz="2400" dirty="0" smtClean="0">
                <a:latin typeface="Calibri" panose="020F0502020204030204" pitchFamily="34" charset="0"/>
              </a:rPr>
              <a:t>– základní výstavba textu (uspořádání, řád</a:t>
            </a:r>
            <a:r>
              <a:rPr lang="cs-CZ" sz="2400" dirty="0">
                <a:latin typeface="Calibri" panose="020F0502020204030204" pitchFamily="34" charset="0"/>
              </a:rPr>
              <a:t>);</a:t>
            </a:r>
            <a:br>
              <a:rPr lang="cs-CZ" sz="2400" dirty="0">
                <a:latin typeface="Calibri" panose="020F0502020204030204" pitchFamily="34" charset="0"/>
              </a:rPr>
            </a:br>
            <a:r>
              <a:rPr lang="cs-CZ" sz="2400" dirty="0" smtClean="0">
                <a:latin typeface="Calibri" panose="020F0502020204030204" pitchFamily="34" charset="0"/>
              </a:rPr>
              <a:t>složení </a:t>
            </a:r>
            <a:r>
              <a:rPr lang="cs-CZ" sz="2400" dirty="0">
                <a:latin typeface="Calibri" panose="020F0502020204030204" pitchFamily="34" charset="0"/>
              </a:rPr>
              <a:t>textu z dílčích součástí (komponentů), uspořádání složek textu ve vnitřně propojený </a:t>
            </a:r>
            <a:r>
              <a:rPr lang="cs-CZ" sz="2400" dirty="0" smtClean="0">
                <a:latin typeface="Calibri" panose="020F0502020204030204" pitchFamily="34" charset="0"/>
              </a:rPr>
              <a:t>celek (Mareš in NESČ)</a:t>
            </a:r>
          </a:p>
          <a:p>
            <a:pPr marL="342900" lvl="0" indent="-34290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342900" lvl="0" indent="-342900">
              <a:buFontTx/>
              <a:buChar char="-"/>
            </a:pPr>
            <a:endParaRPr lang="cs-CZ" sz="2400" b="1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9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31"/>
    </mc:Choice>
    <mc:Fallback>
      <p:transition spd="slow" advTm="45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764704"/>
            <a:ext cx="748883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Výrazové </a:t>
            </a:r>
            <a:r>
              <a:rPr lang="cs-CZ" sz="2800" b="1" dirty="0">
                <a:latin typeface="Calibri" panose="020F0502020204030204" pitchFamily="34" charset="0"/>
              </a:rPr>
              <a:t>prostředky, které se podílejí na výstavbě </a:t>
            </a:r>
            <a:r>
              <a:rPr lang="cs-CZ" sz="2800" b="1" dirty="0" smtClean="0">
                <a:latin typeface="Calibri" panose="020F0502020204030204" pitchFamily="34" charset="0"/>
              </a:rPr>
              <a:t>komunikátu</a:t>
            </a:r>
            <a:r>
              <a:rPr lang="cs-CZ" sz="2800" dirty="0" smtClean="0">
                <a:latin typeface="Calibri" panose="020F0502020204030204" pitchFamily="34" charset="0"/>
              </a:rPr>
              <a:t>:</a:t>
            </a:r>
          </a:p>
          <a:p>
            <a:endParaRPr lang="cs-CZ" sz="2400" dirty="0">
              <a:latin typeface="Calibri" panose="020F0502020204030204" pitchFamily="34" charset="0"/>
            </a:endParaRPr>
          </a:p>
          <a:p>
            <a:pPr lvl="0"/>
            <a:r>
              <a:rPr lang="cs-CZ" sz="2400" b="1" dirty="0" smtClean="0">
                <a:latin typeface="Calibri" panose="020F0502020204030204" pitchFamily="34" charset="0"/>
              </a:rPr>
              <a:t>- Jazyková výstavba</a:t>
            </a:r>
            <a:r>
              <a:rPr lang="cs-CZ" sz="2400" dirty="0" smtClean="0">
                <a:latin typeface="Calibri" panose="020F0502020204030204" pitchFamily="34" charset="0"/>
              </a:rPr>
              <a:t>:</a:t>
            </a:r>
            <a:r>
              <a:rPr lang="cs-CZ" sz="2400" b="1" dirty="0" smtClean="0"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výběr </a:t>
            </a:r>
            <a:r>
              <a:rPr lang="cs-CZ" sz="2400" dirty="0">
                <a:latin typeface="Calibri" panose="020F0502020204030204" pitchFamily="34" charset="0"/>
              </a:rPr>
              <a:t>výrazových prostředků jazykových – prostředků slovní zásoby i prostředků gramatických, zvl. </a:t>
            </a:r>
            <a:r>
              <a:rPr lang="cs-CZ" sz="2400" dirty="0" smtClean="0">
                <a:latin typeface="Calibri" panose="020F0502020204030204" pitchFamily="34" charset="0"/>
              </a:rPr>
              <a:t>syntaktických </a:t>
            </a:r>
            <a:r>
              <a:rPr lang="cs-CZ" sz="2400" dirty="0">
                <a:latin typeface="Calibri" panose="020F0502020204030204" pitchFamily="34" charset="0"/>
              </a:rPr>
              <a:t>a vzájemné spojení, jejich stylizace, </a:t>
            </a:r>
            <a:r>
              <a:rPr lang="cs-CZ" sz="2400" dirty="0" smtClean="0">
                <a:latin typeface="Calibri" panose="020F0502020204030204" pitchFamily="34" charset="0"/>
              </a:rPr>
              <a:t>formulace</a:t>
            </a:r>
            <a:br>
              <a:rPr lang="cs-CZ" sz="2400" dirty="0" smtClean="0">
                <a:latin typeface="Calibri" panose="020F0502020204030204" pitchFamily="34" charset="0"/>
              </a:rPr>
            </a:br>
            <a:endParaRPr lang="cs-CZ" sz="2400" dirty="0" smtClean="0">
              <a:latin typeface="Calibri" panose="020F0502020204030204" pitchFamily="34" charset="0"/>
            </a:endParaRPr>
          </a:p>
          <a:p>
            <a:pPr lvl="0"/>
            <a:r>
              <a:rPr lang="cs-CZ" sz="2400" b="1" dirty="0" smtClean="0">
                <a:latin typeface="Calibri" panose="020F0502020204030204" pitchFamily="34" charset="0"/>
              </a:rPr>
              <a:t>(- Prostředky nejazykové – </a:t>
            </a:r>
            <a:r>
              <a:rPr lang="cs-CZ" sz="2400" b="1" dirty="0" err="1" smtClean="0">
                <a:latin typeface="Calibri" panose="020F0502020204030204" pitchFamily="34" charset="0"/>
              </a:rPr>
              <a:t>paralingvální</a:t>
            </a:r>
            <a:r>
              <a:rPr lang="cs-CZ" sz="2400" b="1" dirty="0" smtClean="0">
                <a:latin typeface="Calibri" panose="020F0502020204030204" pitchFamily="34" charset="0"/>
              </a:rPr>
              <a:t>)</a:t>
            </a:r>
            <a:br>
              <a:rPr lang="cs-CZ" sz="2400" b="1" dirty="0" smtClean="0">
                <a:latin typeface="Calibri" panose="020F0502020204030204" pitchFamily="34" charset="0"/>
              </a:rPr>
            </a:br>
            <a:endParaRPr lang="cs-CZ" sz="2400" b="1" dirty="0">
              <a:latin typeface="Calibri" panose="020F0502020204030204" pitchFamily="34" charset="0"/>
            </a:endParaRPr>
          </a:p>
          <a:p>
            <a:pPr lvl="0"/>
            <a:r>
              <a:rPr lang="cs-CZ" sz="2400" b="1" dirty="0" smtClean="0">
                <a:latin typeface="Calibri" panose="020F0502020204030204" pitchFamily="34" charset="0"/>
              </a:rPr>
              <a:t>- Kompoziční </a:t>
            </a:r>
            <a:r>
              <a:rPr lang="cs-CZ" sz="2400" b="1" dirty="0">
                <a:latin typeface="Calibri" panose="020F0502020204030204" pitchFamily="34" charset="0"/>
              </a:rPr>
              <a:t>výstavba</a:t>
            </a:r>
            <a:r>
              <a:rPr lang="cs-CZ" sz="2400" dirty="0" smtClean="0">
                <a:latin typeface="Calibri" panose="020F0502020204030204" pitchFamily="34" charset="0"/>
              </a:rPr>
              <a:t>: výběr řazení a uspořádání tématu a jeho částí – motivů, uspořádání obsahu, syžetu apod</a:t>
            </a:r>
            <a:r>
              <a:rPr lang="cs-CZ" sz="2400" dirty="0">
                <a:latin typeface="Calibri" panose="020F0502020204030204" pitchFamily="34" charset="0"/>
              </a:rPr>
              <a:t>.</a:t>
            </a:r>
            <a:r>
              <a:rPr lang="cs-CZ" sz="2400" dirty="0" smtClean="0">
                <a:latin typeface="Calibri" panose="020F0502020204030204" pitchFamily="34" charset="0"/>
              </a:rPr>
              <a:t>, jakož i základní komunikační schémata, tj. slohové postupy a slohové útvary</a:t>
            </a: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6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005"/>
    </mc:Choice>
    <mc:Fallback>
      <p:transition spd="slow" advTm="19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764704"/>
            <a:ext cx="748883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Calibri" panose="020F0502020204030204" pitchFamily="34" charset="0"/>
              </a:rPr>
              <a:t>Ad </a:t>
            </a:r>
            <a:r>
              <a:rPr lang="cs-CZ" sz="2800" b="1" dirty="0" smtClean="0">
                <a:latin typeface="Calibri" panose="020F0502020204030204" pitchFamily="34" charset="0"/>
              </a:rPr>
              <a:t>rovina </a:t>
            </a:r>
            <a:r>
              <a:rPr lang="cs-CZ" sz="2800" b="1" dirty="0">
                <a:latin typeface="Calibri" panose="020F0502020204030204" pitchFamily="34" charset="0"/>
              </a:rPr>
              <a:t>textová </a:t>
            </a:r>
          </a:p>
          <a:p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 smtClean="0">
                <a:latin typeface="Calibri" panose="020F0502020204030204" pitchFamily="34" charset="0"/>
              </a:rPr>
              <a:t>– </a:t>
            </a:r>
            <a:r>
              <a:rPr lang="cs-CZ" sz="2400" dirty="0">
                <a:latin typeface="Calibri" panose="020F0502020204030204" pitchFamily="34" charset="0"/>
              </a:rPr>
              <a:t>zahrnuje prostředky členění textu: </a:t>
            </a:r>
            <a:endParaRPr 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>
              <a:latin typeface="Calibri" panose="020F0502020204030204" pitchFamily="34" charset="0"/>
            </a:endParaRPr>
          </a:p>
          <a:p>
            <a:pPr marL="457200" lvl="0" indent="-457200">
              <a:buAutoNum type="alphaLcParenR"/>
            </a:pPr>
            <a:r>
              <a:rPr lang="cs-CZ" sz="2400" b="1" dirty="0">
                <a:latin typeface="Calibri" panose="020F0502020204030204" pitchFamily="34" charset="0"/>
              </a:rPr>
              <a:t>h</a:t>
            </a:r>
            <a:r>
              <a:rPr lang="cs-CZ" sz="2400" b="1" dirty="0" smtClean="0">
                <a:latin typeface="Calibri" panose="020F0502020204030204" pitchFamily="34" charset="0"/>
              </a:rPr>
              <a:t>orizontální – lineární 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marL="457200" lvl="0" indent="-457200">
              <a:buAutoNum type="alphaLcParenR"/>
            </a:pPr>
            <a:r>
              <a:rPr lang="cs-CZ" sz="2400" b="1" smtClean="0">
                <a:latin typeface="Calibri" panose="020F0502020204030204" pitchFamily="34" charset="0"/>
              </a:rPr>
              <a:t>vertikální </a:t>
            </a:r>
            <a:r>
              <a:rPr lang="cs-CZ" sz="2400" b="1" dirty="0" smtClean="0">
                <a:latin typeface="Calibri" panose="020F0502020204030204" pitchFamily="34" charset="0"/>
              </a:rPr>
              <a:t>– odráží hierarchii informací, obsahových složek</a:t>
            </a: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7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51"/>
    </mc:Choice>
    <mc:Fallback>
      <p:transition spd="slow" advTm="254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764705"/>
            <a:ext cx="76328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Základní slohové postupy</a:t>
            </a:r>
            <a:endParaRPr lang="cs-CZ" sz="2800" b="1" dirty="0">
              <a:latin typeface="Calibri" panose="020F0502020204030204" pitchFamily="34" charset="0"/>
            </a:endParaRPr>
          </a:p>
          <a:p>
            <a:pPr lvl="1" algn="just"/>
            <a:endParaRPr lang="cs-CZ" sz="2400" dirty="0">
              <a:latin typeface="Calibri" panose="020F0502020204030204" pitchFamily="34" charset="0"/>
            </a:endParaRPr>
          </a:p>
          <a:p>
            <a:pPr lvl="1" algn="just"/>
            <a:r>
              <a:rPr lang="cs-CZ" sz="2400" dirty="0" smtClean="0">
                <a:latin typeface="Calibri" panose="020F0502020204030204" pitchFamily="34" charset="0"/>
              </a:rPr>
              <a:t>- </a:t>
            </a:r>
            <a:r>
              <a:rPr lang="cs-CZ" sz="2600" dirty="0" smtClean="0">
                <a:latin typeface="Calibri" panose="020F0502020204030204" pitchFamily="34" charset="0"/>
              </a:rPr>
              <a:t>představují základní kompoziční jev</a:t>
            </a:r>
          </a:p>
          <a:p>
            <a:pPr lvl="1" algn="just"/>
            <a:r>
              <a:rPr lang="cs-CZ" sz="2600" dirty="0" smtClean="0">
                <a:latin typeface="Calibri" panose="020F0502020204030204" pitchFamily="34" charset="0"/>
              </a:rPr>
              <a:t>- určité pojetí obsahu, pojetí tématu</a:t>
            </a:r>
          </a:p>
          <a:p>
            <a:pPr marL="914400" lvl="1" indent="-457200" algn="just">
              <a:buFontTx/>
              <a:buChar char="-"/>
            </a:pPr>
            <a:endParaRPr lang="cs-CZ" sz="2600" dirty="0" smtClean="0">
              <a:latin typeface="Calibri" panose="020F0502020204030204" pitchFamily="34" charset="0"/>
            </a:endParaRPr>
          </a:p>
          <a:p>
            <a:pPr lvl="1" algn="just"/>
            <a:r>
              <a:rPr lang="cs-CZ" sz="2600" dirty="0" smtClean="0">
                <a:latin typeface="Calibri" panose="020F0502020204030204" pitchFamily="34" charset="0"/>
              </a:rPr>
              <a:t>- popisný</a:t>
            </a:r>
          </a:p>
          <a:p>
            <a:pPr lvl="1" algn="just"/>
            <a:r>
              <a:rPr lang="cs-CZ" sz="2600" dirty="0" smtClean="0">
                <a:latin typeface="Calibri" panose="020F0502020204030204" pitchFamily="34" charset="0"/>
              </a:rPr>
              <a:t>- vyprávěcí</a:t>
            </a:r>
          </a:p>
          <a:p>
            <a:pPr lvl="1" algn="just"/>
            <a:r>
              <a:rPr lang="cs-CZ" sz="2600" dirty="0" smtClean="0">
                <a:latin typeface="Calibri" panose="020F0502020204030204" pitchFamily="34" charset="0"/>
              </a:rPr>
              <a:t>- výkladový (úvahový)</a:t>
            </a:r>
            <a:endParaRPr lang="cs-CZ" sz="2600" dirty="0">
              <a:latin typeface="Calibri" panose="020F0502020204030204" pitchFamily="34" charset="0"/>
            </a:endParaRPr>
          </a:p>
          <a:p>
            <a:pPr lvl="1" algn="just"/>
            <a:r>
              <a:rPr lang="cs-CZ" sz="2600" dirty="0" smtClean="0">
                <a:latin typeface="Calibri" panose="020F0502020204030204" pitchFamily="34" charset="0"/>
              </a:rPr>
              <a:t>- informační</a:t>
            </a:r>
          </a:p>
          <a:p>
            <a:pPr lvl="1" algn="just"/>
            <a:endParaRPr lang="cs-CZ" sz="2600" dirty="0" smtClean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1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295"/>
    </mc:Choice>
    <mc:Fallback>
      <p:transition spd="slow" advTm="362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71600" y="908720"/>
            <a:ext cx="7416824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Calibri" panose="020F0502020204030204" pitchFamily="34" charset="0"/>
              </a:rPr>
              <a:t>Slohové útvary </a:t>
            </a:r>
            <a:r>
              <a:rPr lang="cs-CZ" sz="2800" b="1" dirty="0" smtClean="0">
                <a:latin typeface="Calibri" panose="020F0502020204030204" pitchFamily="34" charset="0"/>
              </a:rPr>
              <a:t>(1)</a:t>
            </a:r>
          </a:p>
          <a:p>
            <a:endParaRPr lang="cs-CZ" sz="2800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 ucelené </a:t>
            </a:r>
            <a:r>
              <a:rPr lang="cs-CZ" sz="2800" dirty="0">
                <a:latin typeface="Calibri" panose="020F0502020204030204" pitchFamily="34" charset="0"/>
              </a:rPr>
              <a:t>komunikační jednotky, formálně uzavřené a významově ukončené, které vznikly na podkladě jednoho nebo několika slohových </a:t>
            </a:r>
            <a:r>
              <a:rPr lang="cs-CZ" sz="2800" dirty="0" smtClean="0">
                <a:latin typeface="Calibri" panose="020F0502020204030204" pitchFamily="34" charset="0"/>
              </a:rPr>
              <a:t>postupů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 určitá ustálená a zobecněná schémata užívaná k určité komunikační funkci, v určité situaci, za určitých okolností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 nejsou ustrnulé, vyvíjejí se s vývojem komunikace</a:t>
            </a:r>
          </a:p>
          <a:p>
            <a:endParaRPr lang="cs-CZ" sz="2000" dirty="0" smtClean="0">
              <a:latin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dirty="0" smtClean="0">
              <a:latin typeface="Calibri" panose="020F0502020204030204" pitchFamily="34" charset="0"/>
            </a:endParaRPr>
          </a:p>
          <a:p>
            <a:endParaRPr lang="cs-CZ" b="1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3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295"/>
    </mc:Choice>
    <mc:Fallback>
      <p:transition spd="slow" advTm="150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71600" y="908720"/>
            <a:ext cx="74168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Calibri" panose="020F0502020204030204" pitchFamily="34" charset="0"/>
              </a:rPr>
              <a:t>Slohové útvary </a:t>
            </a:r>
            <a:r>
              <a:rPr lang="cs-CZ" sz="2800" b="1" dirty="0" smtClean="0">
                <a:latin typeface="Calibri" panose="020F0502020204030204" pitchFamily="34" charset="0"/>
              </a:rPr>
              <a:t>(2)</a:t>
            </a:r>
          </a:p>
          <a:p>
            <a:endParaRPr lang="cs-CZ" sz="2800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 popis, charakteristika, posudek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 vypravování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 pojednání, výklad, (přednáška), úvaha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 zpráva, oznámení, výzva, žádost, dopis, zápis schůze, dotazník, strukturovaný životopis…</a:t>
            </a:r>
            <a:endParaRPr lang="cs-CZ" sz="28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000" dirty="0" smtClean="0">
              <a:latin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dirty="0" smtClean="0">
              <a:latin typeface="Calibri" panose="020F0502020204030204" pitchFamily="34" charset="0"/>
            </a:endParaRPr>
          </a:p>
          <a:p>
            <a:endParaRPr lang="cs-CZ" b="1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7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01"/>
    </mc:Choice>
    <mc:Fallback>
      <p:transition spd="slow" advTm="13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3060</TotalTime>
  <Words>255</Words>
  <Application>Microsoft Office PowerPoint</Application>
  <PresentationFormat>Předvádění na obrazovce (4:3)</PresentationFormat>
  <Paragraphs>44</Paragraphs>
  <Slides>7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Calibri</vt:lpstr>
      <vt:lpstr>Century Gothic</vt:lpstr>
      <vt:lpstr>Wingdings 2</vt:lpstr>
      <vt:lpstr>Austin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Veřejné zakázky na MENDELU</dc:title>
  <dc:creator>lollok</dc:creator>
  <cp:lastModifiedBy>Literatura</cp:lastModifiedBy>
  <cp:revision>517</cp:revision>
  <dcterms:created xsi:type="dcterms:W3CDTF">2013-04-13T14:50:58Z</dcterms:created>
  <dcterms:modified xsi:type="dcterms:W3CDTF">2020-10-14T05:48:18Z</dcterms:modified>
</cp:coreProperties>
</file>