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65" r:id="rId2"/>
    <p:sldId id="272" r:id="rId3"/>
    <p:sldId id="284" r:id="rId4"/>
    <p:sldId id="286" r:id="rId5"/>
    <p:sldId id="285" r:id="rId6"/>
    <p:sldId id="280" r:id="rId7"/>
    <p:sldId id="279" r:id="rId8"/>
    <p:sldId id="281" r:id="rId9"/>
    <p:sldId id="275" r:id="rId10"/>
    <p:sldId id="278" r:id="rId11"/>
    <p:sldId id="276" r:id="rId12"/>
    <p:sldId id="277" r:id="rId13"/>
    <p:sldId id="283" r:id="rId14"/>
    <p:sldId id="274" r:id="rId15"/>
    <p:sldId id="271" r:id="rId16"/>
  </p:sldIdLst>
  <p:sldSz cx="9144000" cy="6858000" type="screen4x3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00"/>
    <a:srgbClr val="000000"/>
    <a:srgbClr val="002395"/>
    <a:srgbClr val="143579"/>
    <a:srgbClr val="163574"/>
    <a:srgbClr val="153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B12B2-1E05-4CB7-A1DE-7C42CFB593F1}" type="datetimeFigureOut">
              <a:rPr lang="cs-CZ" smtClean="0"/>
              <a:pPr/>
              <a:t>06.03.2018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D88DD-3D88-4294-BCC2-35A95BC270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30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88DD-3D88-4294-BCC2-35A95BC2706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48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D88DD-3D88-4294-BCC2-35A95BC2706B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8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4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zev prezentac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ctrTitle"/>
          </p:nvPr>
        </p:nvSpPr>
        <p:spPr>
          <a:xfrm>
            <a:off x="724019" y="3428429"/>
            <a:ext cx="7695962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9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</a:p>
        </p:txBody>
      </p:sp>
      <p:sp>
        <p:nvSpPr>
          <p:cNvPr id="4" name="Podnadpis 2"/>
          <p:cNvSpPr>
            <a:spLocks noGrp="1"/>
          </p:cNvSpPr>
          <p:nvPr>
            <p:ph type="subTitle" idx="1"/>
          </p:nvPr>
        </p:nvSpPr>
        <p:spPr>
          <a:xfrm>
            <a:off x="724019" y="4081461"/>
            <a:ext cx="7695962" cy="3628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36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0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subtitle</a:t>
            </a:r>
            <a:r>
              <a:rPr lang="cs-CZ" dirty="0"/>
              <a:t> style</a:t>
            </a:r>
          </a:p>
        </p:txBody>
      </p:sp>
      <p:sp>
        <p:nvSpPr>
          <p:cNvPr id="5" name="Zástupný symbol pro obsah 9"/>
          <p:cNvSpPr>
            <a:spLocks noGrp="1"/>
          </p:cNvSpPr>
          <p:nvPr>
            <p:ph sz="quarter" idx="13"/>
          </p:nvPr>
        </p:nvSpPr>
        <p:spPr>
          <a:xfrm>
            <a:off x="724019" y="4571238"/>
            <a:ext cx="7695962" cy="25123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text </a:t>
            </a:r>
            <a:r>
              <a:rPr lang="cs-CZ" dirty="0" err="1"/>
              <a:t>styles</a:t>
            </a:r>
            <a:endParaRPr lang="cs-CZ" dirty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4"/>
          </p:nvPr>
        </p:nvSpPr>
        <p:spPr>
          <a:xfrm>
            <a:off x="2970850" y="5714045"/>
            <a:ext cx="3202300" cy="55271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buFontTx/>
              <a:buNone/>
              <a:defRPr sz="1600">
                <a:solidFill>
                  <a:srgbClr val="4D4F53"/>
                </a:solidFill>
              </a:defRPr>
            </a:lvl1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566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kladní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2"/>
          <p:cNvSpPr txBox="1">
            <a:spLocks/>
          </p:cNvSpPr>
          <p:nvPr/>
        </p:nvSpPr>
        <p:spPr>
          <a:xfrm>
            <a:off x="198438" y="6481763"/>
            <a:ext cx="1539875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8725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E3330A9B-1886-1C41-9F5A-AC1C487558FB}" type="slidenum">
              <a:rPr lang="cs-CZ" sz="1200" smtClean="0">
                <a:solidFill>
                  <a:schemeClr val="tx1"/>
                </a:solidFill>
                <a:latin typeface="+mj-lt"/>
                <a:ea typeface="+mn-ea"/>
                <a:cs typeface="Segoe UI" pitchFamily="34" charset="0"/>
              </a:rPr>
              <a:pPr defTabSz="872513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cs-CZ" sz="1200" dirty="0">
              <a:solidFill>
                <a:schemeClr val="tx1"/>
              </a:solidFill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3"/>
          </p:nvPr>
        </p:nvSpPr>
        <p:spPr>
          <a:xfrm>
            <a:off x="616276" y="1244976"/>
            <a:ext cx="7911449" cy="4571236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text </a:t>
            </a:r>
            <a:r>
              <a:rPr lang="cs-CZ" dirty="0" err="1"/>
              <a:t>styles</a:t>
            </a:r>
            <a:endParaRPr lang="cs-CZ" dirty="0"/>
          </a:p>
          <a:p>
            <a:pPr lvl="1"/>
            <a:r>
              <a:rPr lang="cs-CZ" dirty="0"/>
              <a:t>Second </a:t>
            </a:r>
            <a:r>
              <a:rPr lang="cs-CZ" dirty="0" err="1"/>
              <a:t>level</a:t>
            </a:r>
            <a:endParaRPr lang="cs-CZ" dirty="0"/>
          </a:p>
          <a:p>
            <a:pPr lvl="2"/>
            <a:r>
              <a:rPr lang="cs-CZ" dirty="0" err="1"/>
              <a:t>Third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3"/>
            <a:r>
              <a:rPr lang="cs-CZ" dirty="0" err="1"/>
              <a:t>Fourth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4"/>
            <a:r>
              <a:rPr lang="cs-CZ" dirty="0" err="1"/>
              <a:t>Fifth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</p:txBody>
      </p:sp>
      <p:sp>
        <p:nvSpPr>
          <p:cNvPr id="17" name="Zástupný symbol pro nadpis 1"/>
          <p:cNvSpPr>
            <a:spLocks noGrp="1"/>
          </p:cNvSpPr>
          <p:nvPr>
            <p:ph type="title"/>
          </p:nvPr>
        </p:nvSpPr>
        <p:spPr>
          <a:xfrm>
            <a:off x="616276" y="738024"/>
            <a:ext cx="7911449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5681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ový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2"/>
          <p:cNvSpPr txBox="1">
            <a:spLocks/>
          </p:cNvSpPr>
          <p:nvPr userDrawn="1"/>
        </p:nvSpPr>
        <p:spPr>
          <a:xfrm>
            <a:off x="198438" y="6481763"/>
            <a:ext cx="1539875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8725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4BE2FB16-35CA-9D44-B2F9-9D50AE19B768}" type="slidenum">
              <a:rPr lang="cs-CZ" sz="1200" smtClean="0">
                <a:solidFill>
                  <a:schemeClr val="tx1"/>
                </a:solidFill>
                <a:latin typeface="+mj-lt"/>
                <a:ea typeface="+mn-ea"/>
                <a:cs typeface="Segoe UI" pitchFamily="34" charset="0"/>
              </a:rPr>
              <a:pPr defTabSz="872513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cs-CZ" sz="1200" dirty="0">
              <a:solidFill>
                <a:schemeClr val="tx1"/>
              </a:solidFill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4"/>
          </p:nvPr>
        </p:nvSpPr>
        <p:spPr>
          <a:xfrm>
            <a:off x="6357091" y="722211"/>
            <a:ext cx="2154869" cy="1469326"/>
          </a:xfrm>
          <a:prstGeom prst="rect">
            <a:avLst/>
          </a:prstGeom>
        </p:spPr>
        <p:txBody>
          <a:bodyPr lIns="80133" tIns="40067" rIns="80133" bIns="40067">
            <a:normAutofit/>
          </a:bodyPr>
          <a:lstStyle>
            <a:lvl1pPr>
              <a:buFont typeface="Arial" pitchFamily="34" charset="0"/>
              <a:buNone/>
              <a:defRPr sz="2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5"/>
          </p:nvPr>
        </p:nvSpPr>
        <p:spPr>
          <a:xfrm>
            <a:off x="6357091" y="2499718"/>
            <a:ext cx="2154869" cy="1469326"/>
          </a:xfrm>
          <a:prstGeom prst="rect">
            <a:avLst/>
          </a:prstGeom>
        </p:spPr>
        <p:txBody>
          <a:bodyPr lIns="80133" tIns="40067" rIns="80133" bIns="40067">
            <a:noAutofit/>
          </a:bodyPr>
          <a:lstStyle>
            <a:lvl1pPr>
              <a:buFontTx/>
              <a:buNone/>
              <a:defRPr sz="2100">
                <a:solidFill>
                  <a:schemeClr val="tx1"/>
                </a:solidFill>
                <a:latin typeface="+mn-lt"/>
              </a:defRPr>
            </a:lvl1pPr>
            <a:lvl2pPr>
              <a:defRPr sz="2100">
                <a:latin typeface="+mn-lt"/>
              </a:defRPr>
            </a:lvl2pPr>
            <a:lvl3pPr>
              <a:defRPr sz="2100">
                <a:latin typeface="+mn-lt"/>
              </a:defRPr>
            </a:lvl3pPr>
            <a:lvl4pPr>
              <a:defRPr sz="2100">
                <a:latin typeface="+mn-lt"/>
              </a:defRPr>
            </a:lvl4pPr>
            <a:lvl5pPr>
              <a:defRPr sz="2100">
                <a:latin typeface="+mn-lt"/>
              </a:defRPr>
            </a:lvl5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16"/>
          </p:nvPr>
        </p:nvSpPr>
        <p:spPr>
          <a:xfrm>
            <a:off x="6357091" y="4239321"/>
            <a:ext cx="2154869" cy="1469326"/>
          </a:xfrm>
          <a:prstGeom prst="rect">
            <a:avLst/>
          </a:prstGeom>
        </p:spPr>
        <p:txBody>
          <a:bodyPr lIns="80133" tIns="40067" rIns="80133" bIns="40067">
            <a:noAutofit/>
          </a:bodyPr>
          <a:lstStyle>
            <a:lvl1pPr>
              <a:buFontTx/>
              <a:buNone/>
              <a:defRPr sz="2100">
                <a:latin typeface="+mj-lt"/>
              </a:defRPr>
            </a:lvl1pPr>
            <a:lvl2pPr>
              <a:defRPr sz="2100">
                <a:latin typeface="+mj-lt"/>
              </a:defRPr>
            </a:lvl2pPr>
            <a:lvl3pPr>
              <a:defRPr sz="2100">
                <a:latin typeface="+mj-lt"/>
              </a:defRPr>
            </a:lvl3pPr>
            <a:lvl4pPr>
              <a:defRPr sz="2100">
                <a:latin typeface="+mj-lt"/>
              </a:defRPr>
            </a:lvl4pPr>
            <a:lvl5pPr>
              <a:defRPr sz="2100">
                <a:latin typeface="+mj-lt"/>
              </a:defRPr>
            </a:lvl5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7"/>
          </p:nvPr>
        </p:nvSpPr>
        <p:spPr>
          <a:xfrm>
            <a:off x="6357091" y="2261884"/>
            <a:ext cx="1415853" cy="1692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FontTx/>
              <a:buNone/>
              <a:defRPr sz="11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8"/>
          </p:nvPr>
        </p:nvSpPr>
        <p:spPr>
          <a:xfrm>
            <a:off x="6357090" y="4039390"/>
            <a:ext cx="1047976" cy="1295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FontTx/>
              <a:buNone/>
              <a:defRPr sz="1100">
                <a:latin typeface="+mj-lt"/>
              </a:defRPr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22" name="Zástupný symbol pro obsah 21"/>
          <p:cNvSpPr>
            <a:spLocks noGrp="1"/>
          </p:cNvSpPr>
          <p:nvPr>
            <p:ph sz="quarter" idx="19"/>
          </p:nvPr>
        </p:nvSpPr>
        <p:spPr>
          <a:xfrm>
            <a:off x="6357090" y="5778992"/>
            <a:ext cx="1292323" cy="1692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FontTx/>
              <a:buNone/>
              <a:defRPr sz="11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26" name="Zástupný symbol pro obsah 10"/>
          <p:cNvSpPr>
            <a:spLocks noGrp="1"/>
          </p:cNvSpPr>
          <p:nvPr>
            <p:ph sz="quarter" idx="13"/>
          </p:nvPr>
        </p:nvSpPr>
        <p:spPr>
          <a:xfrm>
            <a:off x="616275" y="1244976"/>
            <a:ext cx="4925416" cy="4571236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cs-CZ" dirty="0"/>
          </a:p>
        </p:txBody>
      </p:sp>
      <p:sp>
        <p:nvSpPr>
          <p:cNvPr id="17" name="Zástupný symbol pro nadpis 1"/>
          <p:cNvSpPr>
            <a:spLocks noGrp="1"/>
          </p:cNvSpPr>
          <p:nvPr>
            <p:ph type="title"/>
          </p:nvPr>
        </p:nvSpPr>
        <p:spPr>
          <a:xfrm>
            <a:off x="616276" y="738024"/>
            <a:ext cx="7911449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24324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ový layout základní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2"/>
          <p:cNvSpPr txBox="1">
            <a:spLocks/>
          </p:cNvSpPr>
          <p:nvPr userDrawn="1"/>
        </p:nvSpPr>
        <p:spPr>
          <a:xfrm>
            <a:off x="198438" y="6481763"/>
            <a:ext cx="1539875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8725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514DAEBB-8DDD-A443-A2C5-D4EB56036C01}" type="slidenum">
              <a:rPr lang="cs-CZ" sz="1200" smtClean="0">
                <a:solidFill>
                  <a:schemeClr val="tx1"/>
                </a:solidFill>
                <a:latin typeface="+mj-lt"/>
                <a:ea typeface="+mn-ea"/>
                <a:cs typeface="Segoe UI" pitchFamily="34" charset="0"/>
              </a:rPr>
              <a:pPr defTabSz="872513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cs-CZ" sz="1200" dirty="0">
              <a:solidFill>
                <a:schemeClr val="tx1"/>
              </a:solidFill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21" name="Zástupný symbol pro obrázek 20"/>
          <p:cNvSpPr>
            <a:spLocks noGrp="1"/>
          </p:cNvSpPr>
          <p:nvPr>
            <p:ph type="pic" sz="quarter" idx="13"/>
          </p:nvPr>
        </p:nvSpPr>
        <p:spPr>
          <a:xfrm>
            <a:off x="616275" y="1253222"/>
            <a:ext cx="3694062" cy="1306068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buFontTx/>
              <a:buNone/>
              <a:defRPr sz="2100"/>
            </a:lvl1pPr>
          </a:lstStyle>
          <a:p>
            <a:pPr lvl="0"/>
            <a:r>
              <a:rPr lang="cs-CZ" noProof="0" dirty="0" err="1"/>
              <a:t>Drag</a:t>
            </a:r>
            <a:r>
              <a:rPr lang="cs-CZ" noProof="0" dirty="0"/>
              <a:t> </a:t>
            </a:r>
            <a:r>
              <a:rPr lang="cs-CZ" noProof="0" dirty="0" err="1"/>
              <a:t>picture</a:t>
            </a:r>
            <a:r>
              <a:rPr lang="cs-CZ" noProof="0" dirty="0"/>
              <a:t> to </a:t>
            </a:r>
            <a:r>
              <a:rPr lang="cs-CZ" noProof="0" dirty="0" err="1"/>
              <a:t>placeholder</a:t>
            </a:r>
            <a:r>
              <a:rPr lang="cs-CZ" noProof="0" dirty="0"/>
              <a:t> </a:t>
            </a:r>
            <a:r>
              <a:rPr lang="cs-CZ" noProof="0" dirty="0" err="1"/>
              <a:t>or</a:t>
            </a:r>
            <a:r>
              <a:rPr lang="cs-CZ" noProof="0" dirty="0"/>
              <a:t> </a:t>
            </a:r>
            <a:r>
              <a:rPr lang="cs-CZ" noProof="0" dirty="0" err="1"/>
              <a:t>click</a:t>
            </a:r>
            <a:r>
              <a:rPr lang="cs-CZ" noProof="0" dirty="0"/>
              <a:t> </a:t>
            </a:r>
            <a:r>
              <a:rPr lang="cs-CZ" noProof="0" dirty="0" err="1"/>
              <a:t>icon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endParaRPr lang="cs-CZ" noProof="0" dirty="0"/>
          </a:p>
        </p:txBody>
      </p:sp>
      <p:sp>
        <p:nvSpPr>
          <p:cNvPr id="23" name="Zástupný symbol pro obrázek 20"/>
          <p:cNvSpPr>
            <a:spLocks noGrp="1"/>
          </p:cNvSpPr>
          <p:nvPr>
            <p:ph type="pic" sz="quarter" idx="14"/>
          </p:nvPr>
        </p:nvSpPr>
        <p:spPr>
          <a:xfrm>
            <a:off x="616275" y="2885807"/>
            <a:ext cx="3694062" cy="1306068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buFontTx/>
              <a:buNone/>
              <a:defRPr sz="2100"/>
            </a:lvl1pPr>
          </a:lstStyle>
          <a:p>
            <a:pPr lvl="0"/>
            <a:r>
              <a:rPr lang="cs-CZ" noProof="0"/>
              <a:t>Drag picture to placeholder or click icon to add</a:t>
            </a:r>
            <a:endParaRPr lang="cs-CZ" noProof="0" dirty="0"/>
          </a:p>
        </p:txBody>
      </p:sp>
      <p:sp>
        <p:nvSpPr>
          <p:cNvPr id="24" name="Zástupný symbol pro obrázek 20"/>
          <p:cNvSpPr>
            <a:spLocks noGrp="1"/>
          </p:cNvSpPr>
          <p:nvPr>
            <p:ph type="pic" sz="quarter" idx="15"/>
          </p:nvPr>
        </p:nvSpPr>
        <p:spPr>
          <a:xfrm>
            <a:off x="616275" y="4518392"/>
            <a:ext cx="3694062" cy="1306068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buFontTx/>
              <a:buNone/>
              <a:defRPr sz="2100"/>
            </a:lvl1pPr>
          </a:lstStyle>
          <a:p>
            <a:pPr lvl="0"/>
            <a:r>
              <a:rPr lang="cs-CZ" noProof="0"/>
              <a:t>Drag picture to placeholder or click icon to add</a:t>
            </a:r>
            <a:endParaRPr lang="cs-CZ" noProof="0" dirty="0"/>
          </a:p>
        </p:txBody>
      </p:sp>
      <p:sp>
        <p:nvSpPr>
          <p:cNvPr id="28" name="Zástupný symbol pro text 27"/>
          <p:cNvSpPr>
            <a:spLocks noGrp="1"/>
          </p:cNvSpPr>
          <p:nvPr>
            <p:ph type="body" sz="quarter" idx="16"/>
          </p:nvPr>
        </p:nvSpPr>
        <p:spPr>
          <a:xfrm>
            <a:off x="5064542" y="1416482"/>
            <a:ext cx="3232304" cy="979551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2pPr>
            <a:lvl3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3pPr>
            <a:lvl4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4pPr>
            <a:lvl5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29" name="Zástupný symbol pro text 27"/>
          <p:cNvSpPr>
            <a:spLocks noGrp="1"/>
          </p:cNvSpPr>
          <p:nvPr>
            <p:ph type="body" sz="quarter" idx="17"/>
          </p:nvPr>
        </p:nvSpPr>
        <p:spPr>
          <a:xfrm>
            <a:off x="5064542" y="3049065"/>
            <a:ext cx="3232304" cy="979551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2pPr>
            <a:lvl3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3pPr>
            <a:lvl4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4pPr>
            <a:lvl5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30" name="Zástupný symbol pro text 27"/>
          <p:cNvSpPr>
            <a:spLocks noGrp="1"/>
          </p:cNvSpPr>
          <p:nvPr>
            <p:ph type="body" sz="quarter" idx="18"/>
          </p:nvPr>
        </p:nvSpPr>
        <p:spPr>
          <a:xfrm>
            <a:off x="5064542" y="4698363"/>
            <a:ext cx="3232304" cy="979551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2pPr>
            <a:lvl3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3pPr>
            <a:lvl4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4pPr>
            <a:lvl5pPr>
              <a:buFontTx/>
              <a:buNone/>
              <a:defRPr sz="11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1" name="Zástupný symbol pro nadpis 1"/>
          <p:cNvSpPr>
            <a:spLocks noGrp="1"/>
          </p:cNvSpPr>
          <p:nvPr>
            <p:ph type="title"/>
          </p:nvPr>
        </p:nvSpPr>
        <p:spPr>
          <a:xfrm>
            <a:off x="616276" y="738024"/>
            <a:ext cx="7911449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3352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y a grafy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2"/>
          <p:cNvSpPr txBox="1">
            <a:spLocks/>
          </p:cNvSpPr>
          <p:nvPr userDrawn="1"/>
        </p:nvSpPr>
        <p:spPr>
          <a:xfrm>
            <a:off x="198438" y="6481763"/>
            <a:ext cx="1539875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8725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5A94D317-BB5C-424C-A963-CA65F92C0C4D}" type="slidenum">
              <a:rPr lang="cs-CZ" sz="1200" smtClean="0">
                <a:solidFill>
                  <a:schemeClr val="tx1"/>
                </a:solidFill>
                <a:latin typeface="+mj-lt"/>
                <a:ea typeface="+mn-ea"/>
                <a:cs typeface="Segoe UI" pitchFamily="34" charset="0"/>
              </a:rPr>
              <a:pPr defTabSz="872513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cs-CZ" sz="1200" dirty="0">
              <a:solidFill>
                <a:schemeClr val="tx1"/>
              </a:solidFill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3"/>
          </p:nvPr>
        </p:nvSpPr>
        <p:spPr>
          <a:xfrm>
            <a:off x="616276" y="1253223"/>
            <a:ext cx="7911449" cy="1632584"/>
          </a:xfrm>
          <a:prstGeom prst="rect">
            <a:avLst/>
          </a:prstGeom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cs-CZ" dirty="0"/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16277" y="3048918"/>
            <a:ext cx="3693709" cy="2938652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defRPr sz="2100"/>
            </a:lvl1pPr>
          </a:lstStyle>
          <a:p>
            <a:pPr lvl="0"/>
            <a:r>
              <a:rPr lang="cs-CZ" noProof="0"/>
              <a:t>Click icon to add chart</a:t>
            </a:r>
            <a:endParaRPr lang="cs-CZ" noProof="0" dirty="0"/>
          </a:p>
        </p:txBody>
      </p:sp>
      <p:sp>
        <p:nvSpPr>
          <p:cNvPr id="13" name="Zástupný symbol pro tabulku 12"/>
          <p:cNvSpPr>
            <a:spLocks noGrp="1"/>
          </p:cNvSpPr>
          <p:nvPr>
            <p:ph type="tbl" sz="quarter" idx="15"/>
          </p:nvPr>
        </p:nvSpPr>
        <p:spPr>
          <a:xfrm>
            <a:off x="4833663" y="3048918"/>
            <a:ext cx="3694062" cy="2938652"/>
          </a:xfrm>
          <a:prstGeom prst="rect">
            <a:avLst/>
          </a:prstGeom>
        </p:spPr>
        <p:txBody>
          <a:bodyPr lIns="80133" tIns="40067" rIns="80133" bIns="40067"/>
          <a:lstStyle>
            <a:lvl1pPr>
              <a:defRPr sz="2100"/>
            </a:lvl1pPr>
          </a:lstStyle>
          <a:p>
            <a:pPr lvl="0"/>
            <a:r>
              <a:rPr lang="cs-CZ" noProof="0"/>
              <a:t>Click icon to add table</a:t>
            </a:r>
            <a:endParaRPr lang="cs-CZ" noProof="0" dirty="0"/>
          </a:p>
        </p:txBody>
      </p:sp>
      <p:sp>
        <p:nvSpPr>
          <p:cNvPr id="12" name="Zástupný symbol pro nadpis 1"/>
          <p:cNvSpPr>
            <a:spLocks noGrp="1"/>
          </p:cNvSpPr>
          <p:nvPr>
            <p:ph type="title"/>
          </p:nvPr>
        </p:nvSpPr>
        <p:spPr>
          <a:xfrm>
            <a:off x="616276" y="738024"/>
            <a:ext cx="7911449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84628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verecny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871538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871538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Geneva" charset="0"/>
          <a:cs typeface="Geneva" charset="0"/>
        </a:defRPr>
      </a:lvl2pPr>
      <a:lvl3pPr algn="ctr" defTabSz="871538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Geneva" charset="0"/>
          <a:cs typeface="Geneva" charset="0"/>
        </a:defRPr>
      </a:lvl3pPr>
      <a:lvl4pPr algn="ctr" defTabSz="871538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Geneva" charset="0"/>
          <a:cs typeface="Geneva" charset="0"/>
        </a:defRPr>
      </a:lvl4pPr>
      <a:lvl5pPr algn="ctr" defTabSz="871538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Geneva" charset="0"/>
          <a:cs typeface="Geneva" charset="0"/>
        </a:defRPr>
      </a:lvl5pPr>
      <a:lvl6pPr marL="457200" algn="ctr" defTabSz="871538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mbria" charset="0"/>
          <a:ea typeface="Geneva" charset="0"/>
          <a:cs typeface="Geneva" charset="0"/>
        </a:defRPr>
      </a:lvl6pPr>
      <a:lvl7pPr marL="914400" algn="ctr" defTabSz="871538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mbria" charset="0"/>
          <a:ea typeface="Geneva" charset="0"/>
          <a:cs typeface="Geneva" charset="0"/>
        </a:defRPr>
      </a:lvl7pPr>
      <a:lvl8pPr marL="1371600" algn="ctr" defTabSz="871538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mbria" charset="0"/>
          <a:ea typeface="Geneva" charset="0"/>
          <a:cs typeface="Geneva" charset="0"/>
        </a:defRPr>
      </a:lvl8pPr>
      <a:lvl9pPr marL="1828800" algn="ctr" defTabSz="871538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mbria" charset="0"/>
          <a:ea typeface="Geneva" charset="0"/>
          <a:cs typeface="Geneva" charset="0"/>
        </a:defRPr>
      </a:lvl9pPr>
    </p:titleStyle>
    <p:bodyStyle>
      <a:lvl1pPr marL="327025" indent="-327025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08025" indent="-271463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090613" indent="-217488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525588" indent="-217488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962150" indent="-217488" algn="l" defTabSz="8715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399412" indent="-218128" algn="l" defTabSz="8725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5668" indent="-218128" algn="l" defTabSz="8725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1925" indent="-218128" algn="l" defTabSz="8725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181" indent="-218128" algn="l" defTabSz="8725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257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513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770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026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283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539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797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053" algn="l" defTabSz="8725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multidict.net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multilibproject.e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Acui1MoILlk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-Czdg8-6mJA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452944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latin typeface="Arial Black" panose="020B0A04020102020204" pitchFamily="34" charset="0"/>
              </a:rPr>
              <a:t>MultiLib</a:t>
            </a:r>
            <a:r>
              <a:rPr lang="cs-CZ" sz="1600" dirty="0">
                <a:latin typeface="Arial Black" panose="020B0A04020102020204" pitchFamily="34" charset="0"/>
              </a:rPr>
              <a:t> – Vícejazyčná knihovna pro děti v Evropě</a:t>
            </a:r>
            <a:endParaRPr lang="en-GB" sz="1200" dirty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cs-CZ" sz="1600" dirty="0" err="1">
                <a:latin typeface="Arial Black" panose="020B0A04020102020204" pitchFamily="34" charset="0"/>
              </a:rPr>
              <a:t>We</a:t>
            </a:r>
            <a:r>
              <a:rPr lang="cs-CZ" sz="1600" dirty="0">
                <a:latin typeface="Arial Black" panose="020B0A04020102020204" pitchFamily="34" charset="0"/>
              </a:rPr>
              <a:t> Are </a:t>
            </a:r>
            <a:r>
              <a:rPr lang="cs-CZ" sz="1600" dirty="0" err="1">
                <a:latin typeface="Arial Black" panose="020B0A04020102020204" pitchFamily="34" charset="0"/>
              </a:rPr>
              <a:t>One</a:t>
            </a:r>
            <a:r>
              <a:rPr lang="cs-CZ" sz="1600" dirty="0">
                <a:latin typeface="Arial Black" panose="020B0A04020102020204" pitchFamily="34" charset="0"/>
              </a:rPr>
              <a:t> – Propojení výuky jazyka s dalším vzděláváním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69646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r>
              <a:rPr lang="cs-CZ" dirty="0"/>
              <a:t>www.skolapelican.com</a:t>
            </a:r>
          </a:p>
        </p:txBody>
      </p:sp>
    </p:spTree>
    <p:extLst>
      <p:ext uri="{BB962C8B-B14F-4D97-AF65-F5344CB8AC3E}">
        <p14:creationId xmlns:p14="http://schemas.microsoft.com/office/powerpoint/2010/main" val="2871949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7F3D2B5-478D-411E-B4A1-D6BD4DD538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276" y="1578169"/>
            <a:ext cx="7911449" cy="4571236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 err="1"/>
              <a:t>Task-Based</a:t>
            </a:r>
            <a:r>
              <a:rPr lang="cs-CZ" sz="1800" b="1" dirty="0"/>
              <a:t> Learning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600" dirty="0"/>
              <a:t>učební metoda, díky které si studenti osvojují nový jazyk přirozeně díky </a:t>
            </a:r>
            <a:r>
              <a:rPr lang="cs-CZ" sz="1600" b="1" dirty="0"/>
              <a:t>simulování autentických situací</a:t>
            </a:r>
            <a:r>
              <a:rPr lang="cs-CZ" sz="1600" dirty="0"/>
              <a:t> a známých úkolů běžných v každodenním životě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hlavní pozornost je zaměřena na </a:t>
            </a:r>
            <a:r>
              <a:rPr lang="cs-CZ" sz="1600" b="1" dirty="0"/>
              <a:t>úkol</a:t>
            </a:r>
          </a:p>
          <a:p>
            <a:endParaRPr lang="cs-CZ" sz="1600" dirty="0"/>
          </a:p>
          <a:p>
            <a:r>
              <a:rPr lang="cs-CZ" sz="1600" b="1" dirty="0"/>
              <a:t>jazyk jako nástroj </a:t>
            </a:r>
            <a:r>
              <a:rPr lang="cs-CZ" sz="1600" dirty="0"/>
              <a:t>ke splnění určitého úkolu / vyřešení problému - hodnocení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podobnost s vycestováním do zahraničí a setkáváním se s novými situacemi?</a:t>
            </a:r>
          </a:p>
          <a:p>
            <a:endParaRPr lang="cs-CZ" sz="1600" dirty="0"/>
          </a:p>
          <a:p>
            <a:r>
              <a:rPr lang="cs-CZ" sz="1600" dirty="0"/>
              <a:t>přístupy PPP (</a:t>
            </a:r>
            <a:r>
              <a:rPr lang="cs-CZ" sz="1600" dirty="0" err="1"/>
              <a:t>presentation</a:t>
            </a:r>
            <a:r>
              <a:rPr lang="cs-CZ" sz="1600" dirty="0"/>
              <a:t>, </a:t>
            </a:r>
            <a:r>
              <a:rPr lang="cs-CZ" sz="1600" dirty="0" err="1"/>
              <a:t>practise</a:t>
            </a:r>
            <a:r>
              <a:rPr lang="cs-CZ" sz="1600" dirty="0"/>
              <a:t>, </a:t>
            </a:r>
            <a:r>
              <a:rPr lang="cs-CZ" sz="1600" dirty="0" err="1"/>
              <a:t>production</a:t>
            </a:r>
            <a:r>
              <a:rPr lang="cs-CZ" sz="1600" dirty="0"/>
              <a:t>) a TTT (test, </a:t>
            </a:r>
            <a:r>
              <a:rPr lang="cs-CZ" sz="1600" dirty="0" err="1"/>
              <a:t>teach</a:t>
            </a:r>
            <a:r>
              <a:rPr lang="cs-CZ" sz="1600" dirty="0"/>
              <a:t>, test)</a:t>
            </a:r>
          </a:p>
          <a:p>
            <a:endParaRPr lang="cs-CZ" sz="1600" dirty="0"/>
          </a:p>
          <a:p>
            <a:r>
              <a:rPr lang="cs-CZ" sz="1600" dirty="0"/>
              <a:t>Jane </a:t>
            </a:r>
            <a:r>
              <a:rPr lang="cs-CZ" sz="1600" dirty="0" err="1"/>
              <a:t>Willis</a:t>
            </a:r>
            <a:r>
              <a:rPr lang="cs-CZ" sz="1600" dirty="0"/>
              <a:t> - </a:t>
            </a:r>
            <a:r>
              <a:rPr lang="cs-CZ" sz="1600" i="1" dirty="0"/>
              <a:t>A Framework </a:t>
            </a:r>
            <a:r>
              <a:rPr lang="cs-CZ" sz="1600" i="1" dirty="0" err="1"/>
              <a:t>for</a:t>
            </a:r>
            <a:r>
              <a:rPr lang="cs-CZ" sz="1600" i="1" dirty="0"/>
              <a:t> </a:t>
            </a:r>
            <a:r>
              <a:rPr lang="cs-CZ" sz="1600" i="1" dirty="0" err="1"/>
              <a:t>Task-Based</a:t>
            </a:r>
            <a:r>
              <a:rPr lang="cs-CZ" sz="1600" i="1" dirty="0"/>
              <a:t> Learning </a:t>
            </a:r>
            <a:r>
              <a:rPr lang="cs-CZ" sz="1600" dirty="0"/>
              <a:t>(1996) – </a:t>
            </a:r>
            <a:r>
              <a:rPr lang="cs-CZ" sz="1600" b="1" dirty="0"/>
              <a:t>TBL jako nový inovativní model</a:t>
            </a:r>
          </a:p>
          <a:p>
            <a:endParaRPr lang="cs-CZ" sz="16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FBA322-998B-4A3B-A0CC-C7E47603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Metoda TBL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87D20-535D-4EDE-B42C-E6AD8880C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90229"/>
            <a:ext cx="3944053" cy="9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8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50ECB3F-FEC0-45A1-B2B4-AC39C7DC84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60591" y="1346982"/>
            <a:ext cx="3944053" cy="4547381"/>
          </a:xfr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DC1F84F-BF06-41D7-A669-4BC2CE4E2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118365"/>
            <a:ext cx="3944053" cy="9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5C1FDB0-A73A-44F4-8F18-8DDF19EA89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51834" y="1327707"/>
            <a:ext cx="6440332" cy="4406544"/>
          </a:xfr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476083E-4369-45E8-A451-D22CB8857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118365"/>
            <a:ext cx="3944053" cy="9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4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5FAE84A-2304-4E87-8457-E80291345C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http://multidict.net/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800" b="1"/>
              <a:t>Vytvořte učební </a:t>
            </a:r>
            <a:r>
              <a:rPr lang="cs-CZ" sz="1800" b="1" dirty="0"/>
              <a:t>jednotku na základě metody TBL:</a:t>
            </a:r>
          </a:p>
          <a:p>
            <a:pPr marL="0" indent="0">
              <a:buNone/>
            </a:pPr>
            <a:r>
              <a:rPr lang="cs-CZ" sz="1600" dirty="0"/>
              <a:t>(restaurace a hotel)</a:t>
            </a:r>
          </a:p>
          <a:p>
            <a:pPr marL="0" indent="0">
              <a:buNone/>
            </a:pPr>
            <a:r>
              <a:rPr lang="cs-CZ" sz="1600" dirty="0"/>
              <a:t>1) PRE TASK </a:t>
            </a:r>
          </a:p>
          <a:p>
            <a:r>
              <a:rPr lang="cs-CZ" sz="1600" dirty="0"/>
              <a:t>Téma</a:t>
            </a:r>
          </a:p>
          <a:p>
            <a:r>
              <a:rPr lang="cs-CZ" sz="1600" dirty="0"/>
              <a:t>Jakým způsobem je toto téma pro studenta relevantní? Může jej využít v běžném životě?</a:t>
            </a:r>
          </a:p>
          <a:p>
            <a:r>
              <a:rPr lang="cs-CZ" sz="1600" dirty="0"/>
              <a:t>Jaké cvičení zvolíte jako „zahřívací aktivitu“/uvedení do tématu? Např. pro gramatiku, slovíčka,…</a:t>
            </a:r>
          </a:p>
          <a:p>
            <a:pPr marL="0" indent="0">
              <a:buNone/>
            </a:pPr>
            <a:r>
              <a:rPr lang="cs-CZ" sz="1600" dirty="0"/>
              <a:t>2) TASK CYCLE – Popis úkolu</a:t>
            </a:r>
          </a:p>
          <a:p>
            <a:r>
              <a:rPr lang="cs-CZ" sz="1600" dirty="0"/>
              <a:t>Úkol – co mají studenti za úkol? Jaký je cíl?</a:t>
            </a:r>
          </a:p>
          <a:p>
            <a:pPr marL="0" indent="0">
              <a:buNone/>
            </a:pPr>
            <a:r>
              <a:rPr lang="cs-CZ" sz="1600" dirty="0"/>
              <a:t>3) POST TASK</a:t>
            </a:r>
          </a:p>
          <a:p>
            <a:r>
              <a:rPr lang="cs-CZ" sz="1600" dirty="0"/>
              <a:t>Jakým způsobem proběhne zhodnocení jazykové správnosti žáků?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C220E-5511-4E0E-AEB7-F2A225C2D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118365"/>
            <a:ext cx="3944053" cy="9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3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6137" y="877819"/>
            <a:ext cx="7511725" cy="430887"/>
          </a:xfrm>
        </p:spPr>
        <p:txBody>
          <a:bodyPr/>
          <a:lstStyle/>
          <a:p>
            <a:pPr marL="0" indent="0" algn="ctr"/>
            <a:r>
              <a:rPr lang="cs-CZ" sz="2800" dirty="0"/>
              <a:t>Děkuji za pozornost.</a:t>
            </a:r>
            <a:endParaRPr lang="en-GB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44600" y="4880407"/>
            <a:ext cx="65659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900" b="1" dirty="0"/>
          </a:p>
          <a:p>
            <a:pPr algn="ctr"/>
            <a:r>
              <a:rPr lang="cs-CZ" sz="2600" b="1" dirty="0"/>
              <a:t>www.skolapelican.com</a:t>
            </a:r>
          </a:p>
          <a:p>
            <a:pPr algn="ctr"/>
            <a:r>
              <a:rPr lang="cs-CZ" sz="2600" b="1" dirty="0"/>
              <a:t>www.facebook.com/skolapelican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6B1FC7-A470-44BD-88C0-F4BA8F78A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070" y="1912547"/>
            <a:ext cx="5373858" cy="263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4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08315" y="5517200"/>
            <a:ext cx="5921829" cy="498598"/>
          </a:xfrm>
          <a:prstGeom prst="rect">
            <a:avLst/>
          </a:prstGeom>
          <a:solidFill>
            <a:srgbClr val="FEED00"/>
          </a:solidFill>
        </p:spPr>
        <p:txBody>
          <a:bodyPr wrap="square" rtlCol="0">
            <a:spAutoFit/>
          </a:bodyPr>
          <a:lstStyle/>
          <a:p>
            <a:r>
              <a:rPr lang="cs-CZ" sz="1320" b="1" dirty="0"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JAZYKOVÁ ŠKOLA S PRÁVEM STÁTNÍ JAZYKOVÉ ZKOUŠKY PELICAN, S.R.O.</a:t>
            </a:r>
          </a:p>
          <a:p>
            <a:pPr algn="ctr"/>
            <a:r>
              <a:rPr lang="cs-CZ" sz="1320" b="1" dirty="0"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ŠKOLA PELICAN, SPOLEK PELICAN Z.S.</a:t>
            </a:r>
          </a:p>
        </p:txBody>
      </p:sp>
    </p:spTree>
    <p:extLst>
      <p:ext uri="{BB962C8B-B14F-4D97-AF65-F5344CB8AC3E}">
        <p14:creationId xmlns:p14="http://schemas.microsoft.com/office/powerpoint/2010/main" val="420381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16276" y="1335956"/>
            <a:ext cx="7911449" cy="4901558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Vícejazyčná knihovna pro děti                                           </a:t>
            </a:r>
            <a:r>
              <a:rPr lang="cs-CZ" sz="1800" dirty="0"/>
              <a:t>9/2016 – 8/2018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600" dirty="0"/>
              <a:t>Reaguje na příchod více než milionu cizích státních příslušníků do evropských zemí</a:t>
            </a:r>
          </a:p>
          <a:p>
            <a:r>
              <a:rPr lang="cs-CZ" sz="1600" dirty="0"/>
              <a:t>Reaguje na zvyšující se podíl multietnických tříd</a:t>
            </a:r>
          </a:p>
          <a:p>
            <a:r>
              <a:rPr lang="cs-CZ" sz="1600" dirty="0"/>
              <a:t>Rozvíjí jazykové dovednosti u dětí skrze pohádky</a:t>
            </a:r>
          </a:p>
          <a:p>
            <a:r>
              <a:rPr lang="cs-CZ" sz="1600" dirty="0"/>
              <a:t>Pomáhá porozumět ostatním národům prostřednictvím pohádek</a:t>
            </a:r>
          </a:p>
          <a:p>
            <a:r>
              <a:rPr lang="cs-CZ" sz="1600" dirty="0"/>
              <a:t>Vzdělává děti směrem k otevřenosti vůči diverzitě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 algn="r">
              <a:buNone/>
            </a:pPr>
            <a:endParaRPr lang="en-GB" sz="1800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+mn-lt"/>
              </a:rPr>
              <a:t>MultiLib</a:t>
            </a:r>
            <a:endParaRPr lang="en-US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67DF24-3CC8-4B32-BFEC-823F08BF5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950" y="3628411"/>
            <a:ext cx="3761835" cy="24915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9A6DDD0-392E-4FB7-84DC-6C38F4D9DDE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10" y="363281"/>
            <a:ext cx="2636520" cy="7518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71A8131-A1F0-4991-B06E-AF95B8E41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29" y="326265"/>
            <a:ext cx="851095" cy="7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67A5249A-3885-4F76-8C73-1A4CD104A7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1600" b="1" dirty="0"/>
              <a:t>On-line knihovna </a:t>
            </a:r>
            <a:r>
              <a:rPr lang="cs-CZ" sz="1600" dirty="0"/>
              <a:t>pro děti (24 e-knih ve 12 jazykových verzích)</a:t>
            </a:r>
          </a:p>
          <a:p>
            <a:r>
              <a:rPr lang="cs-CZ" sz="1600" dirty="0"/>
              <a:t>6 původních evropských jazyků (CZ, SWE, EN, IT, GR, TK)</a:t>
            </a:r>
          </a:p>
          <a:p>
            <a:r>
              <a:rPr lang="cs-CZ" sz="1600" dirty="0"/>
              <a:t>6 jazyků etnických menšin (ARA, ARM, HAI, KUR, RU, TIB)</a:t>
            </a:r>
          </a:p>
          <a:p>
            <a:r>
              <a:rPr lang="cs-CZ" sz="1600" dirty="0"/>
              <a:t>pohádky z uvedených zemí + ilustrace + audio</a:t>
            </a:r>
          </a:p>
          <a:p>
            <a:endParaRPr lang="cs-CZ" sz="1600" dirty="0"/>
          </a:p>
          <a:p>
            <a:r>
              <a:rPr lang="cs-CZ" sz="1600" b="1" dirty="0"/>
              <a:t>Soubor aktivit a her </a:t>
            </a:r>
            <a:r>
              <a:rPr lang="cs-CZ" sz="1600" dirty="0"/>
              <a:t>– 27 aktivit zaměřených na práci </a:t>
            </a:r>
          </a:p>
          <a:p>
            <a:r>
              <a:rPr lang="cs-CZ" sz="1600" dirty="0"/>
              <a:t>s příběhem a rozvoj jazykových dovedností</a:t>
            </a:r>
          </a:p>
          <a:p>
            <a:r>
              <a:rPr lang="cs-CZ" sz="1600" b="1" dirty="0"/>
              <a:t>Příručka pro pedagogy</a:t>
            </a:r>
          </a:p>
          <a:p>
            <a:r>
              <a:rPr lang="cs-CZ" sz="1600" dirty="0"/>
              <a:t>On-line úložiště: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dirty="0">
                <a:hlinkClick r:id="rId2"/>
              </a:rPr>
              <a:t>http://www.multilibproject.eu/</a:t>
            </a:r>
            <a:endParaRPr lang="cs-CZ" sz="1600" dirty="0"/>
          </a:p>
          <a:p>
            <a:r>
              <a:rPr lang="cs-CZ" sz="1600" dirty="0"/>
              <a:t>Smysl pro sociální začlenění, mezikulturní porozumění,</a:t>
            </a:r>
          </a:p>
          <a:p>
            <a:pPr marL="0" indent="0">
              <a:buNone/>
            </a:pPr>
            <a:r>
              <a:rPr lang="cs-CZ" sz="1600" dirty="0"/>
              <a:t>podpora hrdosti na svůj původ a kulturu u dětí z etnických </a:t>
            </a:r>
          </a:p>
          <a:p>
            <a:pPr marL="0" indent="0">
              <a:buNone/>
            </a:pPr>
            <a:r>
              <a:rPr lang="cs-CZ" sz="1600" dirty="0"/>
              <a:t>menšin, užít si kooperativní vzdělávací aktivity, založené na</a:t>
            </a:r>
          </a:p>
          <a:p>
            <a:pPr marL="0" indent="0">
              <a:buNone/>
            </a:pPr>
            <a:r>
              <a:rPr lang="cs-CZ" sz="1600" dirty="0"/>
              <a:t>tvořivosti a zábavě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48F5258-49C1-4046-BE7C-B4F7F5EB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76" y="610309"/>
            <a:ext cx="7911449" cy="369332"/>
          </a:xfrm>
        </p:spPr>
        <p:txBody>
          <a:bodyPr/>
          <a:lstStyle/>
          <a:p>
            <a:r>
              <a:rPr lang="cs-CZ" dirty="0"/>
              <a:t>Představení výstupů projektu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A311DB-1299-49C0-8851-1D373EC04A8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10" y="335146"/>
            <a:ext cx="2636520" cy="7518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8DF4F8-3CEC-46D2-B374-1A39C8407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29" y="326265"/>
            <a:ext cx="851095" cy="7731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343548F-6593-4570-8046-BDBF737A1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611" y="2922555"/>
            <a:ext cx="2301213" cy="315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5C784C-EE32-4F65-9C85-B00CE557220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8023" y="534592"/>
            <a:ext cx="4842087" cy="5372316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74374A-6AE8-4401-A97B-1E863102E3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36" y="293819"/>
            <a:ext cx="2636520" cy="7518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9AA09F-5359-4843-A05F-BA9394438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882" y="293819"/>
            <a:ext cx="851095" cy="7731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904EE05-6881-4051-8E72-C57049A55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371" y="1518810"/>
            <a:ext cx="2530067" cy="19101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2BCC9C-AD1D-4C25-BD21-66EFDFCE0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918" y="3902151"/>
            <a:ext cx="2698821" cy="17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77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A7148F4-5E51-468E-8AAB-48B04BC28B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5250" y="1244141"/>
            <a:ext cx="7163484" cy="3961927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F43EE9-3082-4DC2-B9CD-B08EB50C26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10" y="335146"/>
            <a:ext cx="2636520" cy="75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66CC888-D7E8-40FA-872F-34F971EF1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29" y="326265"/>
            <a:ext cx="851095" cy="77311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A413D5C-8D5F-4C8F-A1D0-C6370DA22F3A}"/>
              </a:ext>
            </a:extLst>
          </p:cNvPr>
          <p:cNvSpPr/>
          <p:nvPr/>
        </p:nvSpPr>
        <p:spPr>
          <a:xfrm>
            <a:off x="468110" y="5572899"/>
            <a:ext cx="5116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https://www.youtube.com/watch?v=Acui1MoILlk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3853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8A43215-756C-4AD8-A60B-9DD8BD0FB7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276" y="1266063"/>
            <a:ext cx="7911449" cy="4571236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Propojení výuky jazyka s dalším vzděláváním                 </a:t>
            </a:r>
            <a:r>
              <a:rPr lang="cs-CZ" sz="1800" dirty="0"/>
              <a:t>9/2017 – 2/2020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600" b="1" dirty="0"/>
              <a:t>Cílová skupina projektu </a:t>
            </a:r>
            <a:r>
              <a:rPr lang="cs-CZ" sz="1600" dirty="0"/>
              <a:t>– limitována nedostatečnou znalostí prostředí, do kterého přichází, jednak jazykovou bariérou – problém uplatnit se na trhu práce</a:t>
            </a:r>
          </a:p>
          <a:p>
            <a:r>
              <a:rPr lang="cs-CZ" sz="1600" b="1" dirty="0"/>
              <a:t>Cíl projektu </a:t>
            </a:r>
            <a:r>
              <a:rPr lang="cs-CZ" sz="1600" dirty="0"/>
              <a:t>– propojit výuku cizího jazyka s předáváním informací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C9B1851-9FEA-4B39-BCEA-CF584167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76" y="373920"/>
            <a:ext cx="7911449" cy="369332"/>
          </a:xfrm>
        </p:spPr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Are </a:t>
            </a:r>
            <a:r>
              <a:rPr lang="cs-CZ" dirty="0" err="1"/>
              <a:t>One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7D73D-B636-4BDF-8179-DE732E618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90230"/>
            <a:ext cx="3944053" cy="9367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A9FFE1-F194-4DC1-835E-CDB742C2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778" y="3165231"/>
            <a:ext cx="3805697" cy="26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7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A968640-AB96-4508-A596-9580C53BA75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6990" y="3605873"/>
            <a:ext cx="3507681" cy="2323269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6E399B2-C423-41FC-81D7-C7D7BA126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76" y="367297"/>
            <a:ext cx="7911449" cy="369332"/>
          </a:xfrm>
        </p:spPr>
        <p:txBody>
          <a:bodyPr/>
          <a:lstStyle/>
          <a:p>
            <a:r>
              <a:rPr lang="cs-CZ" dirty="0"/>
              <a:t>Plánované výstupy projektu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ECA5867-7BEB-4078-8D41-38A86D197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330" y="3605872"/>
            <a:ext cx="3507682" cy="232327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44489ED-4F34-48F9-88E5-37D8FE3F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90229"/>
            <a:ext cx="3944053" cy="93671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B649BC-8D5D-4D13-89E2-83A2582F378D}"/>
              </a:ext>
            </a:extLst>
          </p:cNvPr>
          <p:cNvSpPr txBox="1"/>
          <p:nvPr/>
        </p:nvSpPr>
        <p:spPr>
          <a:xfrm>
            <a:off x="616276" y="1251948"/>
            <a:ext cx="76977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+mn-lt"/>
              </a:rPr>
              <a:t>Sada nástrojů pro práci ve třídě </a:t>
            </a:r>
            <a:r>
              <a:rPr lang="cs-CZ" sz="1600" dirty="0">
                <a:latin typeface="+mn-lt"/>
              </a:rPr>
              <a:t>– obsahová náplň dle hlavní oblasti zájmu</a:t>
            </a:r>
            <a:endParaRPr lang="cs-CZ" sz="16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+mn-lt"/>
              </a:rPr>
              <a:t>Témata</a:t>
            </a:r>
            <a:r>
              <a:rPr lang="cs-CZ" sz="1600" dirty="0">
                <a:latin typeface="+mn-lt"/>
              </a:rPr>
              <a:t>: životní dovednosti, kultura na pracovišti, jazykové dovednosti v restauračním a hotelovém provozu, jazykové dovednosti v automobilovém provozu (řidič auta, autobusu, taxi, mechanik), jazykové dovednosti ve stavebnictví + schopnost sebehodnocení svých dovedností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+mn-lt"/>
              </a:rPr>
              <a:t>Příručka</a:t>
            </a:r>
            <a:r>
              <a:rPr lang="cs-CZ" sz="1600" dirty="0">
                <a:latin typeface="+mn-lt"/>
              </a:rPr>
              <a:t> pro překonávání negativních stereotypů, </a:t>
            </a:r>
            <a:r>
              <a:rPr lang="cs-CZ" sz="1600" b="1" dirty="0">
                <a:latin typeface="+mn-lt"/>
              </a:rPr>
              <a:t>průvodce</a:t>
            </a:r>
            <a:r>
              <a:rPr lang="cs-CZ" sz="1600" dirty="0">
                <a:latin typeface="+mn-lt"/>
              </a:rPr>
              <a:t> pro pedagogy, </a:t>
            </a:r>
            <a:r>
              <a:rPr lang="cs-CZ" sz="1600" b="1" dirty="0">
                <a:latin typeface="+mn-lt"/>
              </a:rPr>
              <a:t>videomateriály</a:t>
            </a:r>
            <a:r>
              <a:rPr lang="cs-CZ" sz="1600" dirty="0">
                <a:latin typeface="+mn-lt"/>
              </a:rPr>
              <a:t> představující jednotlivé aktivity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+mn-lt"/>
              </a:rPr>
              <a:t>Využití metod CLIL a TBL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740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E3C65A2-D44C-475E-82D7-10989FC0C6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276" y="1364566"/>
            <a:ext cx="7911449" cy="4451646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 err="1"/>
              <a:t>Content</a:t>
            </a:r>
            <a:r>
              <a:rPr lang="cs-CZ" sz="1800" b="1" dirty="0"/>
              <a:t> and </a:t>
            </a:r>
            <a:r>
              <a:rPr lang="cs-CZ" sz="1800" b="1" dirty="0" err="1"/>
              <a:t>Language</a:t>
            </a:r>
            <a:r>
              <a:rPr lang="cs-CZ" sz="1800" b="1" dirty="0"/>
              <a:t> </a:t>
            </a:r>
            <a:r>
              <a:rPr lang="cs-CZ" sz="1800" b="1" dirty="0" err="1"/>
              <a:t>Integrated</a:t>
            </a:r>
            <a:r>
              <a:rPr lang="cs-CZ" sz="1800" b="1" dirty="0"/>
              <a:t> Learning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800" dirty="0"/>
              <a:t>„</a:t>
            </a:r>
            <a:r>
              <a:rPr lang="cs-CZ" sz="1600" dirty="0"/>
              <a:t>Jedná se o učební přístup/metodu, kdy je </a:t>
            </a:r>
            <a:r>
              <a:rPr lang="cs-CZ" sz="1600" b="1" dirty="0"/>
              <a:t>cizí jazyk využíván k učení obsahu dalšího předmětu.</a:t>
            </a:r>
            <a:r>
              <a:rPr lang="cs-CZ" sz="1600" dirty="0"/>
              <a:t> Zároveň jsou tak prohlubovány jak jazykové znalosti, tak znalosti vyučovaného předmětu.“ (</a:t>
            </a:r>
            <a:r>
              <a:rPr lang="cs-CZ" sz="1600" dirty="0" err="1"/>
              <a:t>EuroCLIC</a:t>
            </a:r>
            <a:r>
              <a:rPr lang="cs-CZ" sz="1600" dirty="0"/>
              <a:t>, 1994)</a:t>
            </a:r>
          </a:p>
          <a:p>
            <a:endParaRPr lang="cs-CZ" sz="1600" dirty="0"/>
          </a:p>
          <a:p>
            <a:r>
              <a:rPr lang="cs-CZ" sz="1600" b="1" dirty="0"/>
              <a:t>David </a:t>
            </a:r>
            <a:r>
              <a:rPr lang="cs-CZ" sz="1600" b="1" dirty="0" err="1"/>
              <a:t>Marsh</a:t>
            </a:r>
            <a:r>
              <a:rPr lang="cs-CZ" sz="1600" b="1" dirty="0"/>
              <a:t> </a:t>
            </a:r>
            <a:r>
              <a:rPr lang="cs-CZ" sz="1600" dirty="0"/>
              <a:t>- od 80. let se věnuje mnohojazyčnosti, zavedl v roce 1994 pojem CLIL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dirty="0">
                <a:hlinkClick r:id="rId2"/>
              </a:rPr>
              <a:t>https://www.youtube.com/watch?v=-Czdg8-6mJA</a:t>
            </a:r>
            <a:endParaRPr lang="cs-CZ" sz="1600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Proč CLIL? </a:t>
            </a:r>
            <a:r>
              <a:rPr lang="cs-CZ" sz="1600" dirty="0"/>
              <a:t> - potřeby a cílová skupina projektu </a:t>
            </a:r>
            <a:r>
              <a:rPr lang="cs-CZ" sz="1600" dirty="0" err="1"/>
              <a:t>We</a:t>
            </a:r>
            <a:r>
              <a:rPr lang="cs-CZ" sz="1600" dirty="0"/>
              <a:t> Are </a:t>
            </a:r>
            <a:r>
              <a:rPr lang="cs-CZ" sz="1600" dirty="0" err="1"/>
              <a:t>One</a:t>
            </a:r>
            <a:endParaRPr lang="cs-CZ" sz="1600" dirty="0"/>
          </a:p>
          <a:p>
            <a:pPr marL="0" indent="0">
              <a:buNone/>
            </a:pPr>
            <a:endParaRPr lang="cs-CZ" sz="1600" b="1" dirty="0"/>
          </a:p>
          <a:p>
            <a:pPr>
              <a:buFontTx/>
              <a:buChar char="-"/>
            </a:pPr>
            <a:r>
              <a:rPr lang="cs-CZ" sz="1600" dirty="0"/>
              <a:t>Nejlepší možná metoda, jak připravit nově příchozí do evropských podmínek práce a dovedností 21. století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A481223-301E-4E21-AC3F-EFE4FAD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76" y="410215"/>
            <a:ext cx="7911449" cy="369332"/>
          </a:xfrm>
        </p:spPr>
        <p:txBody>
          <a:bodyPr/>
          <a:lstStyle/>
          <a:p>
            <a:r>
              <a:rPr lang="cs-CZ" dirty="0"/>
              <a:t>Metoda CLIL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371FA-9B56-4838-B42B-DCC300DCF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118365"/>
            <a:ext cx="3944053" cy="9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3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16DC424-CF9A-4586-BBAC-FCE24393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90229"/>
            <a:ext cx="3944053" cy="936712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83BFBD2-4DA6-491E-9DED-984A3DB5A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0485" y="1055077"/>
            <a:ext cx="6403030" cy="47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65266"/>
      </p:ext>
    </p:extLst>
  </p:cSld>
  <p:clrMapOvr>
    <a:masterClrMapping/>
  </p:clrMapOvr>
</p:sld>
</file>

<file path=ppt/theme/theme1.xml><?xml version="1.0" encoding="utf-8"?>
<a:theme xmlns:a="http://schemas.openxmlformats.org/drawingml/2006/main" name="PELICAN PREZENTACE SABLON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1C3C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2013_09_24_EPET prezentace sablona new.thmx</Template>
  <TotalTime>1203</TotalTime>
  <Words>501</Words>
  <Application>Microsoft Office PowerPoint</Application>
  <PresentationFormat>Předvádění na obrazovce (4:3)</PresentationFormat>
  <Paragraphs>85</Paragraphs>
  <Slides>15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Cambria</vt:lpstr>
      <vt:lpstr>Geneva</vt:lpstr>
      <vt:lpstr>Kozuka Gothic Pro H</vt:lpstr>
      <vt:lpstr>Segoe UI</vt:lpstr>
      <vt:lpstr>PELICAN PREZENTACE SABLONA</vt:lpstr>
      <vt:lpstr>Prezentace aplikace PowerPoint</vt:lpstr>
      <vt:lpstr>MultiLib</vt:lpstr>
      <vt:lpstr>Představení výstupů projektu</vt:lpstr>
      <vt:lpstr>Prezentace aplikace PowerPoint</vt:lpstr>
      <vt:lpstr>Prezentace aplikace PowerPoint</vt:lpstr>
      <vt:lpstr>We Are One</vt:lpstr>
      <vt:lpstr>Plánované výstupy projektu</vt:lpstr>
      <vt:lpstr>Metoda CLIL</vt:lpstr>
      <vt:lpstr>Prezentace aplikace PowerPoint</vt:lpstr>
      <vt:lpstr>Metoda TBL</vt:lpstr>
      <vt:lpstr>Prezentace aplikace PowerPoint</vt:lpstr>
      <vt:lpstr>Prezentace aplikace PowerPoint</vt:lpstr>
      <vt:lpstr>Prezentace aplikace PowerPoint</vt:lpstr>
      <vt:lpstr>Děkuji za pozornost.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Patricie Jurasová</cp:lastModifiedBy>
  <cp:revision>102</cp:revision>
  <dcterms:created xsi:type="dcterms:W3CDTF">2012-09-25T07:50:41Z</dcterms:created>
  <dcterms:modified xsi:type="dcterms:W3CDTF">2018-03-06T08:27:23Z</dcterms:modified>
</cp:coreProperties>
</file>