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2" r:id="rId4"/>
    <p:sldId id="273" r:id="rId5"/>
    <p:sldId id="271" r:id="rId6"/>
    <p:sldId id="274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95C0F6-CB8C-42C6-B47D-BEDCC1EDB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18B34A-F1B8-42A4-B24D-5D06C0881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3EF122-3A31-42E0-B6A4-78E2106B2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F8A5-1F88-467F-8927-D7EBC8A50CB7}" type="datetimeFigureOut">
              <a:rPr lang="cs-CZ" smtClean="0"/>
              <a:t>14.03.2020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10A853-CCB1-471C-A0CB-66CAFE932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2E5CDC-C208-4957-9D2A-425736764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F9CB-5D9E-415A-9366-035362BEAF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07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96F549-A29F-4DE3-8BE5-14EC461F5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255D3FF-AD3F-454B-A6A8-FBA63D546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6C25A0-16B0-48D0-B510-7E46FD1D1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F8A5-1F88-467F-8927-D7EBC8A50CB7}" type="datetimeFigureOut">
              <a:rPr lang="cs-CZ" smtClean="0"/>
              <a:t>14.03.2020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D29AA7-CEA5-4C17-9EAB-C4B5FB925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2213A5-BE4D-4203-8BB5-E1A1FAEC1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F9CB-5D9E-415A-9366-035362BEAF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53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6C7E2AC-7CF8-4452-82A2-4D1AC22488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C3CE6B1-2BF0-4966-A79C-25EBBD5E4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B100E3-46D1-4B4C-B0D7-F5136D9CE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F8A5-1F88-467F-8927-D7EBC8A50CB7}" type="datetimeFigureOut">
              <a:rPr lang="cs-CZ" smtClean="0"/>
              <a:t>14.03.2020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05D0BA3-1DEF-4463-844B-40F5D5144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467813-5A04-4F34-890B-8888C8782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F9CB-5D9E-415A-9366-035362BEAF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88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1FF790-25E8-4470-B821-DAE616FE9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1B655C-9245-46C9-8323-52BE43200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DDD34F7-10E7-44C7-A706-B2B1C127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F8A5-1F88-467F-8927-D7EBC8A50CB7}" type="datetimeFigureOut">
              <a:rPr lang="cs-CZ" smtClean="0"/>
              <a:t>14.03.2020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48EE034-77F0-4F21-B414-034DA689B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92A970-8074-4AD1-B6FB-0C1F1CDE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F9CB-5D9E-415A-9366-035362BEAF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232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A946DD-8E77-45E5-BA73-54EE4FB89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E075F7E-B341-44F7-9985-8ECFC87B4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3C820DE-38C3-427A-AE1A-4B5E0C2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F8A5-1F88-467F-8927-D7EBC8A50CB7}" type="datetimeFigureOut">
              <a:rPr lang="cs-CZ" smtClean="0"/>
              <a:t>14.03.2020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5951BD-82C5-4DCB-AA58-C3B0D27E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9838470-5DD1-401A-9CBB-84ECDC654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F9CB-5D9E-415A-9366-035362BEAF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80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4C9386-35EF-408D-AD48-A49880755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8AD6DA-F685-44D6-970A-82CAF490BB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FBF5961-C4B6-44D4-B1D5-8E72F0541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C884D7-A1FA-4E61-9260-16037A1F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F8A5-1F88-467F-8927-D7EBC8A50CB7}" type="datetimeFigureOut">
              <a:rPr lang="cs-CZ" smtClean="0"/>
              <a:t>14.03.2020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8055E8-ADC7-426B-B63A-427B04BA2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E2F715A-7B21-4F5E-959B-E94CAA3D6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F9CB-5D9E-415A-9366-035362BEAF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515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F3FACB-E45D-4B19-B9C9-38E8A16E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ED0813-C31D-4473-B131-3C684D1ED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8140209-A00C-48C3-AF76-DE8355FA1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1E9718D-EF3D-43F3-9E1B-81807B1BC1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A2FC557-D76F-4122-8062-A28D8A61CE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782B346-74B8-4F86-A2A9-5F5EE358A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F8A5-1F88-467F-8927-D7EBC8A50CB7}" type="datetimeFigureOut">
              <a:rPr lang="cs-CZ" smtClean="0"/>
              <a:t>14.03.2020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24EA795-6BBF-43C9-9373-644FEB602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05E6CE2-CCE1-4B47-A651-62039DC7F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F9CB-5D9E-415A-9366-035362BEAF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53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3F186B-2071-49A1-852C-226DB8DE1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F16918A-395B-4DEF-9869-A6FB8E916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F8A5-1F88-467F-8927-D7EBC8A50CB7}" type="datetimeFigureOut">
              <a:rPr lang="cs-CZ" smtClean="0"/>
              <a:t>14.03.2020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1073FAF-4EA7-4D9A-8931-A3140CE8E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6CA7D8-4C42-46A5-977B-9EEB1D687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F9CB-5D9E-415A-9366-035362BEAF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62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C24DB00-1CDA-45FD-82F6-9BDA6CCD7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F8A5-1F88-467F-8927-D7EBC8A50CB7}" type="datetimeFigureOut">
              <a:rPr lang="cs-CZ" smtClean="0"/>
              <a:t>14.03.2020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3C65CBD-B3FA-45F0-9FC6-56A4010A2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F70C42-C716-4721-AFC0-F6903024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F9CB-5D9E-415A-9366-035362BEAF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051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F0D2AD-57F3-467B-84FB-C0ED592A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F777B6-F8E0-4C40-A1C9-ECD80D1276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B519DE7-5453-4CFD-BD09-13668D732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2E5484-C4C7-4587-A6CA-6884594E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F8A5-1F88-467F-8927-D7EBC8A50CB7}" type="datetimeFigureOut">
              <a:rPr lang="cs-CZ" smtClean="0"/>
              <a:t>14.03.2020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69D819-154D-44B2-8F8F-3893C275B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B92E6D-96EB-4D8F-8B32-B4AA9B5B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F9CB-5D9E-415A-9366-035362BEAF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428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F6E96E-698F-4BF5-9975-4EAA38E17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77F519E-BD5F-4834-8525-DC8557C77F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7B4A70E-1183-431F-AB9B-33072011A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65307FE-E7E2-4A2A-BE34-F3C9B4503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9F8A5-1F88-467F-8927-D7EBC8A50CB7}" type="datetimeFigureOut">
              <a:rPr lang="cs-CZ" smtClean="0"/>
              <a:t>14.03.2020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9790BB-A775-4A63-AAD2-2E0F24EE3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94AC9F9-11B8-463D-9233-172DDA80E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4F9CB-5D9E-415A-9366-035362BEAF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AD13926-A37D-4969-BC72-55CF5D75E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0B3DA09-6E0D-41D9-BB3F-37E67C6C4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854FBD-5C0B-404C-B4D0-8F380D314C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9F8A5-1F88-467F-8927-D7EBC8A50CB7}" type="datetimeFigureOut">
              <a:rPr lang="cs-CZ" smtClean="0"/>
              <a:t>14.03.2020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9E9C7D-9AB6-451F-98FE-31A818EAB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BF2D36B-3126-4EAA-9158-1BCF65691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4F9CB-5D9E-415A-9366-035362BEAF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7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B4B0E9-9235-4768-AA12-BBF5D9603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6129"/>
            <a:ext cx="9144000" cy="834500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solidFill>
                  <a:srgbClr val="C00000"/>
                </a:solidFill>
              </a:rPr>
              <a:t>Písmo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DF87E84-EF42-4C62-9803-9D599D184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521" y="1260629"/>
            <a:ext cx="5872479" cy="559737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Čína (</a:t>
            </a:r>
            <a:r>
              <a:rPr lang="cs-CZ" dirty="0" err="1"/>
              <a:t>Džia-chu</a:t>
            </a:r>
            <a:r>
              <a:rPr lang="cs-CZ" dirty="0"/>
              <a:t>, Che-</a:t>
            </a:r>
            <a:r>
              <a:rPr lang="cs-CZ" dirty="0" err="1"/>
              <a:t>nan</a:t>
            </a:r>
            <a:r>
              <a:rPr lang="cs-CZ" dirty="0"/>
              <a:t>); 7 tis. let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Kultura </a:t>
            </a:r>
            <a:r>
              <a:rPr lang="cs-CZ" dirty="0" err="1"/>
              <a:t>Vinča</a:t>
            </a:r>
            <a:r>
              <a:rPr lang="cs-CZ" dirty="0"/>
              <a:t>; </a:t>
            </a:r>
            <a:r>
              <a:rPr lang="cs-CZ" dirty="0" err="1"/>
              <a:t>vinčanské</a:t>
            </a:r>
            <a:r>
              <a:rPr lang="cs-CZ" dirty="0"/>
              <a:t> znaky (Rumunsko; 6. tis. let)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Sumerové: 4. -3. tis. obrázkové písmo; znak = předmět; klínové písmo = zvuková – slabičná - podoba jednotlivých slov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err="1"/>
              <a:t>Akkadové</a:t>
            </a:r>
            <a:r>
              <a:rPr lang="cs-CZ" dirty="0"/>
              <a:t>: klínové písmo; kol. 2. tis. = akkadštině se dělí na severní asyrštinu a jižní babylónštinu.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2091CFB-02A9-441D-9C6C-50FE51F1F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10" y="843379"/>
            <a:ext cx="4321249" cy="396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88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0C61AF-AD11-4AD2-B610-6D89262F7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6564"/>
            <a:ext cx="5908040" cy="5720399"/>
          </a:xfrm>
          <a:solidFill>
            <a:srgbClr val="FFFF99"/>
          </a:solidFill>
        </p:spPr>
        <p:txBody>
          <a:bodyPr>
            <a:normAutofit fontScale="70000" lnSpcReduction="20000"/>
          </a:bodyPr>
          <a:lstStyle/>
          <a:p>
            <a:r>
              <a:rPr lang="cs-CZ" b="1" dirty="0" err="1">
                <a:solidFill>
                  <a:srgbClr val="C00000"/>
                </a:solidFill>
              </a:rPr>
              <a:t>Féničtina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dirty="0"/>
              <a:t>= </a:t>
            </a:r>
            <a:r>
              <a:rPr lang="cs-CZ" i="1" dirty="0">
                <a:solidFill>
                  <a:srgbClr val="C00000"/>
                </a:solidFill>
              </a:rPr>
              <a:t>hláskové</a:t>
            </a:r>
            <a:r>
              <a:rPr lang="cs-CZ" dirty="0"/>
              <a:t> </a:t>
            </a:r>
            <a:r>
              <a:rPr lang="cs-CZ" i="1" dirty="0">
                <a:solidFill>
                  <a:srgbClr val="C00000"/>
                </a:solidFill>
              </a:rPr>
              <a:t>písmo</a:t>
            </a:r>
            <a:r>
              <a:rPr lang="cs-CZ" dirty="0"/>
              <a:t>, fonetické; 22 znaků pro souhlásky (nezná samohlásky); 14.-11. stol. př.n.l.; psaní zprava doleva</a:t>
            </a:r>
          </a:p>
          <a:p>
            <a:endParaRPr lang="cs-CZ" dirty="0"/>
          </a:p>
          <a:p>
            <a:r>
              <a:rPr lang="cs-CZ" b="1" dirty="0">
                <a:solidFill>
                  <a:srgbClr val="C00000"/>
                </a:solidFill>
              </a:rPr>
              <a:t>Aramejština</a:t>
            </a:r>
            <a:r>
              <a:rPr lang="cs-CZ" dirty="0"/>
              <a:t> od 8. stol. př.n.l. úřední jazyk perské říše; semitský jazyk; </a:t>
            </a:r>
          </a:p>
          <a:p>
            <a:endParaRPr lang="cs-CZ" dirty="0"/>
          </a:p>
          <a:p>
            <a:r>
              <a:rPr lang="cs-CZ" b="1" dirty="0">
                <a:solidFill>
                  <a:srgbClr val="C00000"/>
                </a:solidFill>
              </a:rPr>
              <a:t>Řečtina</a:t>
            </a:r>
            <a:r>
              <a:rPr lang="cs-CZ" dirty="0"/>
              <a:t> (indoevropský jazyk; mykénština – lineární písmo A, B (</a:t>
            </a:r>
            <a:r>
              <a:rPr lang="cs-CZ" dirty="0" err="1"/>
              <a:t>Knóssos</a:t>
            </a:r>
            <a:r>
              <a:rPr lang="cs-CZ" dirty="0"/>
              <a:t>); 14 stol. př.n.l.</a:t>
            </a:r>
          </a:p>
          <a:p>
            <a:r>
              <a:rPr lang="cs-CZ" dirty="0"/>
              <a:t>6.-4.př.n.l. literární památky dokládají klasickou řečtinu: dórština, attičtina, </a:t>
            </a:r>
            <a:r>
              <a:rPr lang="cs-CZ" dirty="0" err="1"/>
              <a:t>ionština</a:t>
            </a:r>
            <a:r>
              <a:rPr lang="cs-CZ" dirty="0"/>
              <a:t>, </a:t>
            </a:r>
            <a:r>
              <a:rPr lang="cs-CZ" dirty="0" err="1"/>
              <a:t>aiolština</a:t>
            </a:r>
            <a:endParaRPr lang="cs-CZ" dirty="0"/>
          </a:p>
          <a:p>
            <a:endParaRPr lang="cs-CZ" dirty="0"/>
          </a:p>
          <a:p>
            <a:r>
              <a:rPr lang="cs-CZ" b="1" dirty="0">
                <a:solidFill>
                  <a:srgbClr val="C00000"/>
                </a:solidFill>
              </a:rPr>
              <a:t>Latina</a:t>
            </a:r>
            <a:r>
              <a:rPr lang="cs-CZ" dirty="0"/>
              <a:t> (indoevropský jazyk; okolí Říma, 7. stol. př.n.l.)</a:t>
            </a:r>
          </a:p>
          <a:p>
            <a:r>
              <a:rPr lang="cs-CZ" dirty="0"/>
              <a:t>Stará latina 7.-1.stol.př.n.l.</a:t>
            </a:r>
          </a:p>
          <a:p>
            <a:r>
              <a:rPr lang="cs-CZ" dirty="0"/>
              <a:t>Klasická latina; období Římské říše (Caesar, Cicero, Ovidius, Horatius, Vergilius)</a:t>
            </a:r>
          </a:p>
          <a:p>
            <a:r>
              <a:rPr lang="cs-CZ" dirty="0"/>
              <a:t>Vulgární latina (vliv na románské jazyky; zvl. po 395 n.l.)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 descr="Phoenician alphabet.svg">
            <a:extLst>
              <a:ext uri="{FF2B5EF4-FFF2-40B4-BE49-F238E27FC236}">
                <a16:creationId xmlns:a16="http://schemas.microsoft.com/office/drawing/2014/main" id="{62F483B4-1631-4F89-8EDA-2DF1E7248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317" y="456564"/>
            <a:ext cx="3957622" cy="273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44" name="Picture 48" descr="https://upload.wikimedia.org/wikipedia/commons/thumb/2/25/Clay_Tablet_inscribed_with_Linear_B_script.jpg/1024px-Clay_Tablet_inscribed_with_Linear_B_script.jpg">
            <a:extLst>
              <a:ext uri="{FF2B5EF4-FFF2-40B4-BE49-F238E27FC236}">
                <a16:creationId xmlns:a16="http://schemas.microsoft.com/office/drawing/2014/main" id="{D507A7D3-CA3A-488A-98AA-03CE27683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728" y="3579591"/>
            <a:ext cx="48768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921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F5252A-23F5-4460-9F32-F216234DB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83711" cy="1325563"/>
          </a:xfrm>
        </p:spPr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Asýrie, Babylónie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F5715C7-C6FA-4826-9099-35405285F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118717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Sumer (5 tis. př. n. l.); zemědělci; </a:t>
            </a:r>
            <a:r>
              <a:rPr lang="cs-CZ" dirty="0" err="1"/>
              <a:t>chtoniční</a:t>
            </a:r>
            <a:r>
              <a:rPr lang="cs-CZ" dirty="0"/>
              <a:t> bohové; </a:t>
            </a:r>
          </a:p>
          <a:p>
            <a:r>
              <a:rPr lang="cs-CZ" dirty="0" err="1"/>
              <a:t>Klínopis</a:t>
            </a:r>
            <a:r>
              <a:rPr lang="cs-CZ" dirty="0"/>
              <a:t> (3. tis. př. n. l.)</a:t>
            </a:r>
          </a:p>
          <a:p>
            <a:r>
              <a:rPr lang="cs-CZ" dirty="0"/>
              <a:t>Asýrie: polyteismus, animismus a totemismus; náboženský antropomorfismus</a:t>
            </a:r>
          </a:p>
          <a:p>
            <a:r>
              <a:rPr lang="cs-CZ" dirty="0"/>
              <a:t>Bohové (až 3 tis.) obdařeni nesmrtelností, jednají a myslí jako lidé</a:t>
            </a:r>
          </a:p>
          <a:p>
            <a:r>
              <a:rPr lang="cs-CZ" dirty="0"/>
              <a:t>Tendence k monoteismu (dominance jednoho boha)</a:t>
            </a:r>
          </a:p>
          <a:p>
            <a:endParaRPr lang="cs-CZ" dirty="0"/>
          </a:p>
        </p:txBody>
      </p:sp>
      <p:pic>
        <p:nvPicPr>
          <p:cNvPr id="1026" name="Picture 2" descr="Výsledek obrázku">
            <a:extLst>
              <a:ext uri="{FF2B5EF4-FFF2-40B4-BE49-F238E27FC236}">
                <a16:creationId xmlns:a16="http://schemas.microsoft.com/office/drawing/2014/main" id="{45516F8B-E4B1-4B26-9FF4-131127835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365125"/>
            <a:ext cx="542925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521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EB0FA-E824-499F-A3A9-7EBFAA687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C00000"/>
                </a:solidFill>
              </a:rPr>
              <a:t>Enúma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eliš</a:t>
            </a:r>
            <a:r>
              <a:rPr lang="cs-CZ" b="1" dirty="0">
                <a:solidFill>
                  <a:srgbClr val="C00000"/>
                </a:solidFill>
              </a:rPr>
              <a:t> (akkadský mýtus)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C2CB984-4742-42D0-B4E0-2784DE3CE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Když nahoře, recitován každoročně; vznik asi 18. - 7. st. př. n. l. (asi 12. stol. ) (aktivně až do zániku Babylónie 539 př. n. l.)</a:t>
            </a:r>
          </a:p>
          <a:p>
            <a:r>
              <a:rPr lang="cs-CZ" dirty="0"/>
              <a:t>1100 veršů; 7 zpěvů</a:t>
            </a:r>
          </a:p>
          <a:p>
            <a:r>
              <a:rPr lang="cs-CZ" dirty="0"/>
              <a:t>Kosmogonický mýtus; zdůvodňuje povýšení </a:t>
            </a:r>
            <a:r>
              <a:rPr lang="cs-CZ" dirty="0" err="1"/>
              <a:t>Marduka</a:t>
            </a:r>
            <a:r>
              <a:rPr lang="cs-CZ" dirty="0"/>
              <a:t> (</a:t>
            </a:r>
            <a:r>
              <a:rPr lang="cs-CZ" dirty="0" err="1"/>
              <a:t>pův</a:t>
            </a:r>
            <a:r>
              <a:rPr lang="cs-CZ" dirty="0"/>
              <a:t>. lokální bůh Babylónu) na hlavní </a:t>
            </a:r>
            <a:r>
              <a:rPr lang="cs-CZ" dirty="0" err="1"/>
              <a:t>božstvé</a:t>
            </a:r>
            <a:r>
              <a:rPr lang="cs-CZ" dirty="0"/>
              <a:t> mezopotamského pantheonu.</a:t>
            </a:r>
          </a:p>
          <a:p>
            <a:r>
              <a:rPr lang="cs-CZ" dirty="0" err="1"/>
              <a:t>Apsů</a:t>
            </a:r>
            <a:r>
              <a:rPr lang="cs-CZ" dirty="0"/>
              <a:t> (sladkovodní oceán) a </a:t>
            </a:r>
            <a:r>
              <a:rPr lang="cs-CZ" dirty="0" err="1"/>
              <a:t>Tiámat</a:t>
            </a:r>
            <a:r>
              <a:rPr lang="cs-CZ" dirty="0"/>
              <a:t> (slané moře); mužský a ženský princip</a:t>
            </a:r>
          </a:p>
          <a:p>
            <a:r>
              <a:rPr lang="cs-CZ" dirty="0"/>
              <a:t>Z toho vznikly generace bohů</a:t>
            </a:r>
          </a:p>
          <a:p>
            <a:r>
              <a:rPr lang="cs-CZ" dirty="0"/>
              <a:t>Vznik </a:t>
            </a:r>
            <a:r>
              <a:rPr lang="cs-CZ" dirty="0" err="1"/>
              <a:t>Marduka</a:t>
            </a:r>
            <a:r>
              <a:rPr lang="cs-CZ" dirty="0"/>
              <a:t> z boha </a:t>
            </a:r>
            <a:r>
              <a:rPr lang="cs-CZ" dirty="0" err="1"/>
              <a:t>Ey</a:t>
            </a:r>
            <a:r>
              <a:rPr lang="cs-CZ" dirty="0"/>
              <a:t> a bohyně </a:t>
            </a:r>
            <a:r>
              <a:rPr lang="cs-CZ" dirty="0" err="1"/>
              <a:t>Damkiny</a:t>
            </a:r>
            <a:r>
              <a:rPr lang="cs-CZ" dirty="0"/>
              <a:t> (nejmladší, ale nejmocnější bůh)</a:t>
            </a:r>
          </a:p>
          <a:p>
            <a:r>
              <a:rPr lang="cs-CZ" dirty="0"/>
              <a:t>Generační spor (</a:t>
            </a:r>
            <a:r>
              <a:rPr lang="cs-CZ" dirty="0" err="1"/>
              <a:t>Ea</a:t>
            </a:r>
            <a:r>
              <a:rPr lang="cs-CZ" dirty="0"/>
              <a:t> zabije </a:t>
            </a:r>
            <a:r>
              <a:rPr lang="cs-CZ" dirty="0" err="1"/>
              <a:t>Apsů</a:t>
            </a:r>
            <a:r>
              <a:rPr lang="cs-CZ" dirty="0"/>
              <a:t>; </a:t>
            </a:r>
            <a:r>
              <a:rPr lang="cs-CZ" dirty="0" err="1"/>
              <a:t>Marduk</a:t>
            </a:r>
            <a:r>
              <a:rPr lang="cs-CZ" dirty="0"/>
              <a:t> pak </a:t>
            </a:r>
            <a:r>
              <a:rPr lang="cs-CZ" dirty="0" err="1"/>
              <a:t>Tiámat</a:t>
            </a:r>
            <a:r>
              <a:rPr lang="cs-CZ" dirty="0"/>
              <a:t>)</a:t>
            </a:r>
          </a:p>
          <a:p>
            <a:r>
              <a:rPr lang="cs-CZ" dirty="0" err="1"/>
              <a:t>Marduk</a:t>
            </a:r>
            <a:r>
              <a:rPr lang="cs-CZ" dirty="0"/>
              <a:t> se </a:t>
            </a:r>
            <a:r>
              <a:rPr lang="cs-CZ" dirty="0" err="1"/>
              <a:t>stanej</a:t>
            </a:r>
            <a:r>
              <a:rPr lang="cs-CZ" dirty="0"/>
              <a:t> nejvyšším bohem; z torza </a:t>
            </a:r>
            <a:r>
              <a:rPr lang="cs-CZ" dirty="0" err="1"/>
              <a:t>Tiámat</a:t>
            </a:r>
            <a:r>
              <a:rPr lang="cs-CZ" dirty="0"/>
              <a:t> (</a:t>
            </a:r>
            <a:r>
              <a:rPr lang="cs-CZ" dirty="0" err="1"/>
              <a:t>kúbu</a:t>
            </a:r>
            <a:r>
              <a:rPr lang="cs-CZ" dirty="0"/>
              <a:t> = embryo, nestvůra, zrůda) stvoří </a:t>
            </a:r>
            <a:r>
              <a:rPr lang="cs-CZ" dirty="0" err="1"/>
              <a:t>Marduk</a:t>
            </a:r>
            <a:r>
              <a:rPr lang="cs-CZ" dirty="0"/>
              <a:t> nebesa a zemi, seskupí </a:t>
            </a:r>
            <a:r>
              <a:rPr lang="cs-CZ" dirty="0" err="1"/>
              <a:t>hvěždy</a:t>
            </a:r>
            <a:r>
              <a:rPr lang="cs-CZ" dirty="0"/>
              <a:t>.</a:t>
            </a:r>
          </a:p>
          <a:p>
            <a:r>
              <a:rPr lang="cs-CZ" dirty="0" err="1"/>
              <a:t>Marduk</a:t>
            </a:r>
            <a:r>
              <a:rPr lang="cs-CZ" dirty="0"/>
              <a:t> stvoří k člověka, aby zbavil bohy jejich těžké práce. Stvořitelem je </a:t>
            </a:r>
            <a:r>
              <a:rPr lang="cs-CZ" dirty="0" err="1"/>
              <a:t>Ea</a:t>
            </a:r>
            <a:r>
              <a:rPr lang="cs-CZ" dirty="0"/>
              <a:t>, </a:t>
            </a:r>
            <a:r>
              <a:rPr lang="cs-CZ" dirty="0" err="1"/>
              <a:t>Marduk</a:t>
            </a:r>
            <a:r>
              <a:rPr lang="cs-CZ" dirty="0"/>
              <a:t> je inspirátorem.</a:t>
            </a:r>
          </a:p>
          <a:p>
            <a:r>
              <a:rPr lang="cs-CZ" dirty="0"/>
              <a:t>Oběť bohů: Kingu – velitel vojsk a manžel </a:t>
            </a:r>
            <a:r>
              <a:rPr lang="cs-CZ" dirty="0" err="1"/>
              <a:t>Tiámat</a:t>
            </a:r>
            <a:r>
              <a:rPr lang="cs-CZ" dirty="0"/>
              <a:t>, krví oživí člověka. Smrtelný člověk dostane substanci nesmrtelnosti, ale i špetku vzdoru (dědičná vina).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7993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1B6176-D08C-4E3E-8684-1D5513C32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61" y="538745"/>
            <a:ext cx="10515600" cy="1209032"/>
          </a:xfrm>
        </p:spPr>
        <p:txBody>
          <a:bodyPr>
            <a:normAutofit fontScale="90000"/>
          </a:bodyPr>
          <a:lstStyle/>
          <a:p>
            <a:r>
              <a:rPr lang="cs-CZ" sz="3900" b="1" dirty="0" err="1">
                <a:solidFill>
                  <a:srgbClr val="C00000"/>
                </a:solidFill>
              </a:rPr>
              <a:t>Hésiodos</a:t>
            </a:r>
            <a:r>
              <a:rPr lang="cs-CZ" sz="3900" b="1" dirty="0">
                <a:solidFill>
                  <a:srgbClr val="C00000"/>
                </a:solidFill>
              </a:rPr>
              <a:t>: </a:t>
            </a:r>
            <a:r>
              <a:rPr lang="cs-CZ" sz="3900" b="1" i="1" dirty="0">
                <a:solidFill>
                  <a:srgbClr val="C00000"/>
                </a:solidFill>
              </a:rPr>
              <a:t>Theogonie</a:t>
            </a:r>
            <a:br>
              <a:rPr lang="cs-CZ" dirty="0">
                <a:solidFill>
                  <a:srgbClr val="C00000"/>
                </a:solidFill>
              </a:rPr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D534313-1D5F-413D-A7DC-787A3F0D7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7777"/>
            <a:ext cx="10515600" cy="4429186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řecké první systematické zpracování mýtů o vzniku bohů a světa </a:t>
            </a:r>
          </a:p>
          <a:p>
            <a:r>
              <a:rPr lang="cs-CZ" dirty="0" err="1"/>
              <a:t>Úranos</a:t>
            </a:r>
            <a:r>
              <a:rPr lang="cs-CZ" dirty="0"/>
              <a:t> a </a:t>
            </a:r>
            <a:r>
              <a:rPr lang="cs-CZ" dirty="0" err="1"/>
              <a:t>Gé</a:t>
            </a:r>
            <a:r>
              <a:rPr lang="cs-CZ" dirty="0"/>
              <a:t> (Nebe a Země)</a:t>
            </a:r>
          </a:p>
          <a:p>
            <a:r>
              <a:rPr lang="cs-CZ" dirty="0"/>
              <a:t>Kronos (</a:t>
            </a:r>
            <a:r>
              <a:rPr lang="cs-CZ" dirty="0" err="1"/>
              <a:t>Chronos</a:t>
            </a:r>
            <a:r>
              <a:rPr lang="cs-CZ" dirty="0"/>
              <a:t>, Čas; požírající své vlastní děti) a </a:t>
            </a:r>
            <a:r>
              <a:rPr lang="cs-CZ" dirty="0" err="1"/>
              <a:t>Rhea</a:t>
            </a:r>
            <a:r>
              <a:rPr lang="cs-CZ" dirty="0"/>
              <a:t> (proudění vody) == temný věk</a:t>
            </a:r>
          </a:p>
          <a:p>
            <a:r>
              <a:rPr lang="cs-CZ" dirty="0"/>
              <a:t>Zeus a Héra (bohové na Olympu)</a:t>
            </a:r>
          </a:p>
          <a:p>
            <a:endParaRPr lang="cs-CZ" dirty="0"/>
          </a:p>
          <a:p>
            <a:r>
              <a:rPr lang="cs-CZ" b="1" dirty="0"/>
              <a:t>Mýty</a:t>
            </a:r>
            <a:r>
              <a:rPr lang="cs-CZ" dirty="0"/>
              <a:t>: stvoření světa, stvoření člověka; </a:t>
            </a:r>
          </a:p>
          <a:p>
            <a:r>
              <a:rPr lang="cs-CZ" dirty="0"/>
              <a:t>člověk byl stvořen ke službě bohům, bohové o něj i o celou zemi pečují;</a:t>
            </a:r>
          </a:p>
          <a:p>
            <a:r>
              <a:rPr lang="cs-CZ" dirty="0"/>
              <a:t> bohové odstraňují chaos, světu dávají řád. </a:t>
            </a:r>
          </a:p>
          <a:p>
            <a:r>
              <a:rPr lang="cs-CZ" dirty="0"/>
              <a:t>Ten je třeba zachovat v kultech, rituálech i v osobním jednání. </a:t>
            </a:r>
          </a:p>
          <a:p>
            <a:r>
              <a:rPr lang="cs-CZ" dirty="0"/>
              <a:t>Hřích je porušením řádu. Porušení má za následek vpád chaosu a zla (kauzalita: hříchu a zla/trestu = to bylo cizí sumerskému náboženství).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9389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92F12640-5BE4-41E3-A1E2-25EED5568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14320" y="650239"/>
            <a:ext cx="4582160" cy="5963919"/>
          </a:xfrm>
        </p:spPr>
        <p:txBody>
          <a:bodyPr>
            <a:normAutofit lnSpcReduction="10000"/>
          </a:bodyPr>
          <a:lstStyle/>
          <a:p>
            <a:pPr algn="l"/>
            <a:r>
              <a:rPr lang="cs-CZ" b="1" dirty="0">
                <a:solidFill>
                  <a:srgbClr val="C00000"/>
                </a:solidFill>
              </a:rPr>
              <a:t>Egypt</a:t>
            </a:r>
            <a:r>
              <a:rPr lang="cs-CZ" dirty="0"/>
              <a:t>: </a:t>
            </a:r>
          </a:p>
          <a:p>
            <a:pPr algn="l"/>
            <a:r>
              <a:rPr lang="cs-CZ" dirty="0"/>
              <a:t>po sjednocení obou částí (29 stol. př.n.l.); písmo = dar Bohů (</a:t>
            </a:r>
            <a:r>
              <a:rPr lang="cs-CZ" dirty="0" err="1">
                <a:solidFill>
                  <a:srgbClr val="C00000"/>
                </a:solidFill>
              </a:rPr>
              <a:t>Thovt</a:t>
            </a:r>
            <a:r>
              <a:rPr lang="cs-CZ" dirty="0">
                <a:solidFill>
                  <a:srgbClr val="C00000"/>
                </a:solidFill>
              </a:rPr>
              <a:t>; bůh Měsíce, stvořitel, magie, čarování; odvozeno od boha </a:t>
            </a:r>
            <a:r>
              <a:rPr lang="cs-CZ" dirty="0" err="1">
                <a:solidFill>
                  <a:srgbClr val="C00000"/>
                </a:solidFill>
              </a:rPr>
              <a:t>Džehutiho</a:t>
            </a:r>
            <a:r>
              <a:rPr lang="cs-CZ" dirty="0">
                <a:solidFill>
                  <a:srgbClr val="C00000"/>
                </a:solidFill>
              </a:rPr>
              <a:t>; </a:t>
            </a:r>
            <a:r>
              <a:rPr lang="cs-CZ" dirty="0" err="1">
                <a:solidFill>
                  <a:srgbClr val="C00000"/>
                </a:solidFill>
              </a:rPr>
              <a:t>Hermés</a:t>
            </a:r>
            <a:r>
              <a:rPr lang="cs-CZ" dirty="0"/>
              <a:t>); kult </a:t>
            </a:r>
            <a:r>
              <a:rPr lang="cs-CZ" dirty="0" err="1"/>
              <a:t>Thovta</a:t>
            </a:r>
            <a:r>
              <a:rPr lang="cs-CZ" dirty="0"/>
              <a:t> v </a:t>
            </a:r>
            <a:r>
              <a:rPr lang="cs-CZ" dirty="0" err="1"/>
              <a:t>Chemenu</a:t>
            </a:r>
            <a:endParaRPr lang="cs-CZ" dirty="0"/>
          </a:p>
          <a:p>
            <a:pPr algn="l"/>
            <a:endParaRPr lang="cs-CZ" dirty="0"/>
          </a:p>
          <a:p>
            <a:pPr algn="l"/>
            <a:r>
              <a:rPr lang="cs-CZ" dirty="0"/>
              <a:t>Hieroglyfické písmo (z </a:t>
            </a:r>
            <a:r>
              <a:rPr lang="cs-CZ" dirty="0" err="1"/>
              <a:t>řec</a:t>
            </a:r>
            <a:r>
              <a:rPr lang="cs-CZ" dirty="0"/>
              <a:t>. </a:t>
            </a:r>
            <a:r>
              <a:rPr lang="cs-CZ" dirty="0" err="1"/>
              <a:t>hiera</a:t>
            </a:r>
            <a:r>
              <a:rPr lang="cs-CZ" dirty="0"/>
              <a:t> </a:t>
            </a:r>
            <a:r>
              <a:rPr lang="cs-CZ" dirty="0" err="1"/>
              <a:t>glyfé</a:t>
            </a:r>
            <a:r>
              <a:rPr lang="cs-CZ" dirty="0"/>
              <a:t>); logografické písmo;</a:t>
            </a:r>
          </a:p>
          <a:p>
            <a:pPr algn="l"/>
            <a:r>
              <a:rPr lang="cs-CZ" dirty="0"/>
              <a:t>Kombinace postupů: piktogramy, hlásky, skupiny hlásek (souhlásek), tj. ideogramy, fonogramy; psaní: zleva doprava; T. </a:t>
            </a:r>
            <a:r>
              <a:rPr lang="cs-CZ" dirty="0" err="1"/>
              <a:t>Young</a:t>
            </a:r>
            <a:r>
              <a:rPr lang="cs-CZ" dirty="0"/>
              <a:t>, J.-F. </a:t>
            </a:r>
            <a:r>
              <a:rPr lang="cs-CZ" dirty="0" err="1"/>
              <a:t>Champollion</a:t>
            </a:r>
            <a:r>
              <a:rPr lang="cs-CZ" dirty="0"/>
              <a:t>; Rosettská deska (1799; hieroglyfy, démotické a řecké písmo).</a:t>
            </a:r>
          </a:p>
          <a:p>
            <a:pPr algn="l"/>
            <a:endParaRPr lang="cs-CZ" dirty="0"/>
          </a:p>
          <a:p>
            <a:pPr algn="l"/>
            <a:endParaRPr lang="cs-CZ" dirty="0"/>
          </a:p>
          <a:p>
            <a:pPr algn="l"/>
            <a:endParaRPr lang="cs-CZ" dirty="0"/>
          </a:p>
        </p:txBody>
      </p:sp>
      <p:pic>
        <p:nvPicPr>
          <p:cNvPr id="3074" name="Picture 2" descr="https://upload.wikimedia.org/wikipedia/commons/thumb/c/c3/Thoth.svg/220px-Thoth.svg.png">
            <a:extLst>
              <a:ext uri="{FF2B5EF4-FFF2-40B4-BE49-F238E27FC236}">
                <a16:creationId xmlns:a16="http://schemas.microsoft.com/office/drawing/2014/main" id="{23A7C3CE-9D04-486E-9B99-20DE0E3EA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33" y="73660"/>
            <a:ext cx="1518180" cy="292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D49BC6E-9E74-4C3D-B524-98D165965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760" y="350521"/>
            <a:ext cx="3658751" cy="504594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3E46504-63CD-43DD-B065-625CB551B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92" y="3583908"/>
            <a:ext cx="2264965" cy="292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5808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715</Words>
  <Application>Microsoft Office PowerPoint</Application>
  <PresentationFormat>Širokoúhlá obrazovka</PresentationFormat>
  <Paragraphs>53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Písmo</vt:lpstr>
      <vt:lpstr>Prezentace aplikace PowerPoint</vt:lpstr>
      <vt:lpstr>Asýrie, Babylónie</vt:lpstr>
      <vt:lpstr>Enúma eliš (akkadský mýtus)</vt:lpstr>
      <vt:lpstr>Hésiodos: Theogonie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Písmo</dc:title>
  <dc:creator>Ondřej Sládek</dc:creator>
  <cp:lastModifiedBy>Ondřej Sládek</cp:lastModifiedBy>
  <cp:revision>2</cp:revision>
  <dcterms:created xsi:type="dcterms:W3CDTF">2020-03-13T17:50:07Z</dcterms:created>
  <dcterms:modified xsi:type="dcterms:W3CDTF">2020-03-13T23:14:14Z</dcterms:modified>
</cp:coreProperties>
</file>