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380" r:id="rId4"/>
    <p:sldId id="289" r:id="rId5"/>
    <p:sldId id="29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FE635-6C4E-4E6A-914A-F7CB2E4DE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DDD48E-1A06-445E-AA03-547D0475A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EC18B-AF0D-4027-AF5B-CB1D25178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4F241B-EFCB-4DF5-9FA5-CF4DDA5BC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E9C5A5-F7C8-4948-A2D8-21757325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55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EC093-1C8A-4152-A69E-FD5B60E5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A1AA37-89F8-45FF-AE2A-4FCC0A843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D01104-DAB9-4EFF-96CA-60E93FB1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85BFBE-0FAC-42C2-B564-7E7A818C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DB06F9-0A0F-4AC3-87D9-8F668C6EE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ABF955A-916C-497B-BA65-024B054F6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1C9CB7-A343-4A52-8542-A88A1D9B9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8DD9F7-DC3C-4AC0-89BA-FD017080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D632AE-6B85-4517-86E5-CA88B97B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CD5510-3E51-47B5-BE4B-5483870B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56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7779A-577A-45C2-8A96-786030037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78753-A430-42BF-B741-23DEA3F54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04E18A-2E75-462E-8570-FFA2F4608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808B84-AA72-4E3F-A898-703A5D3B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14CFFC-5DA3-47D3-8E4F-2876D022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9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FA1D7-4339-4E1E-9293-4160AB8A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CE9A67-897A-4B21-BE36-CC5830532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667F8D-BF11-4114-A8E8-6D752CB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2251C1-8BA4-4A0F-9553-02C69C941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30A0D-0231-47C6-B527-EB92C26D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35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967A59-DECC-456D-81F8-87FC97D5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5F7AB7-AB37-4553-9801-102EB49EF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BAC293-800A-49E4-94AC-A9ADE006F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5A3C71-7E12-41DD-A9D1-32990E76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C3D624-0235-46E2-9838-29DDD291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DECF4C-5AC5-46DD-BAFE-8B5EF3267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0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D6E90-42B5-45FF-90DC-5A22EC68F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FBE969-E332-45FF-901E-F94ADD4CE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164A1B-5824-4B63-AD98-1D2E95C2C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501D00-B188-499A-9BA9-35917DA4F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2A2FCD-CC0F-478A-AA40-B18D74056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09DBC83-9549-4E44-AEAE-AC9AB89D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74BF977-D54F-4986-AB61-9247F58DE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179EEE1-41EC-403B-B650-E54AA274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27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C2ECD-F1D4-4CDC-9962-C8273A52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B13CAC-20C8-4BCD-8E06-99E21CF91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6E2544-635F-4A35-9D41-8965749C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53641A-29F7-464C-B42C-89187185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02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E3004C-8E13-43EF-AA2B-328261D33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08CABCF-0DC7-4337-BF2B-FE97E72C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AFA2D7-37D0-4D9D-AFF0-D47589277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89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01FD9-0D3A-4794-B800-5E21AC337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3A8D7-9444-47CB-A512-202D7E9B4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0DE075-6847-48A7-8250-F000D900E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6B84E5-35C0-4F86-BC47-640572500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52EA0E-FFCB-433F-9284-A09FF7D52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6B0E05-D274-4222-8951-F05D125D3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98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4A161-0958-4685-ACC1-58F28387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6E39938-34CC-4B4A-9AFF-7C1758C90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E25B412-0E21-4B3F-9162-697748E7F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EF2F70-CB55-4D63-B3AE-354D9778E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6A7389-DA85-41B5-96C3-47CADE4B3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1075B4-649F-48F6-B4A2-73A6E275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84D56D9-734C-41A2-83F8-41C1BEC88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993101-3FEE-42AF-9264-997F7174B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A864A3-1EA1-41FA-A355-53274CF98E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FAA5D-F50C-4D0F-94D8-E93A1D2F26D0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373ACD-8CCC-4B6F-90BE-59B36450E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7D88CF-89E9-4308-8A99-B9892CBC4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88AF0-2151-4658-80C8-E8D8F17C7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34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1E32F-82D0-4D5F-BFD6-84A89A1CD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0914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Křesťanství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33671D-7764-4972-BB60-CACA9EA80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69507"/>
            <a:ext cx="5181600" cy="4907456"/>
          </a:xfrm>
        </p:spPr>
        <p:txBody>
          <a:bodyPr/>
          <a:lstStyle/>
          <a:p>
            <a:r>
              <a:rPr lang="cs-CZ" dirty="0"/>
              <a:t>Monoteistické náboženství</a:t>
            </a:r>
          </a:p>
          <a:p>
            <a:r>
              <a:rPr lang="cs-CZ" dirty="0"/>
              <a:t>Bůh, Ježíš (Boží syn, mesiáš)</a:t>
            </a:r>
          </a:p>
          <a:p>
            <a:r>
              <a:rPr lang="cs-CZ" dirty="0"/>
              <a:t>Bible (SZ, NZ)</a:t>
            </a:r>
          </a:p>
          <a:p>
            <a:r>
              <a:rPr lang="cs-CZ" dirty="0"/>
              <a:t>Počet: 1,5 mld.</a:t>
            </a:r>
          </a:p>
          <a:p>
            <a:r>
              <a:rPr lang="cs-CZ" dirty="0"/>
              <a:t>Proudy: katolicismus, protestantismus, pravoslaví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758EBD-6DEE-4035-B877-B90B6BC0A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4242" y="1253330"/>
            <a:ext cx="5564080" cy="4907455"/>
          </a:xfrm>
        </p:spPr>
        <p:txBody>
          <a:bodyPr/>
          <a:lstStyle/>
          <a:p>
            <a:r>
              <a:rPr lang="cs-CZ" dirty="0"/>
              <a:t>Původní jádro: vyznavači Ježíše</a:t>
            </a:r>
          </a:p>
          <a:p>
            <a:r>
              <a:rPr lang="cs-CZ" dirty="0"/>
              <a:t>Zvěst o smrti, zmrtvýchvstání, odchod (nebe)</a:t>
            </a:r>
          </a:p>
          <a:p>
            <a:r>
              <a:rPr lang="cs-CZ" dirty="0"/>
              <a:t>1. století (zvl. díly Pavlovi z </a:t>
            </a:r>
            <a:r>
              <a:rPr lang="cs-CZ" dirty="0" err="1"/>
              <a:t>Tarsu</a:t>
            </a:r>
            <a:r>
              <a:rPr lang="cs-CZ" dirty="0"/>
              <a:t>) překročilo rámec judaismu – </a:t>
            </a:r>
            <a:r>
              <a:rPr lang="cs-CZ" dirty="0" err="1"/>
              <a:t>univerzalizovalo</a:t>
            </a:r>
            <a:r>
              <a:rPr lang="cs-CZ" dirty="0"/>
              <a:t> se (misie)</a:t>
            </a:r>
          </a:p>
          <a:p>
            <a:r>
              <a:rPr lang="cs-CZ" dirty="0"/>
              <a:t>Vydělení z judaismu (1. pol. 2. st.)</a:t>
            </a:r>
          </a:p>
          <a:p>
            <a:r>
              <a:rPr lang="cs-CZ" dirty="0"/>
              <a:t>Konec 2. st.  - základní podoba NZ</a:t>
            </a:r>
          </a:p>
        </p:txBody>
      </p:sp>
    </p:spTree>
    <p:extLst>
      <p:ext uri="{BB962C8B-B14F-4D97-AF65-F5344CB8AC3E}">
        <p14:creationId xmlns:p14="http://schemas.microsoft.com/office/powerpoint/2010/main" val="3383692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8E898-4FFA-4322-A7F1-6B10F868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498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DC5F6E-7334-459C-9510-A5956478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91953"/>
            <a:ext cx="5181600" cy="508501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Rané období: pronásledování (nárazové; kult mučedníků)</a:t>
            </a:r>
          </a:p>
          <a:p>
            <a:r>
              <a:rPr lang="cs-CZ" dirty="0"/>
              <a:t>Obrat: 4. </a:t>
            </a:r>
            <a:r>
              <a:rPr lang="cs-CZ" dirty="0" err="1"/>
              <a:t>st.n.l</a:t>
            </a:r>
            <a:r>
              <a:rPr lang="cs-CZ" dirty="0"/>
              <a:t>. (313 Konstantin I. a Licinius vydali milánský edikt = zrovnoprávnění k.)</a:t>
            </a:r>
          </a:p>
          <a:p>
            <a:r>
              <a:rPr lang="cs-CZ" dirty="0"/>
              <a:t>380 n.l. </a:t>
            </a:r>
            <a:r>
              <a:rPr lang="cs-CZ" dirty="0" err="1"/>
              <a:t>Theodosius</a:t>
            </a:r>
            <a:r>
              <a:rPr lang="cs-CZ" dirty="0"/>
              <a:t> I. Veliký –  státní náboženství; potlačování pohanství</a:t>
            </a:r>
          </a:p>
          <a:p>
            <a:r>
              <a:rPr lang="cs-CZ" dirty="0"/>
              <a:t>K. + státní organizace: státní svátky: Velikonoce, Vánoce; kult svatých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48E033F-0F01-413D-8135-E363DDC19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91953"/>
            <a:ext cx="5181600" cy="508501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Ekumenické koncily (1.-7. n.l. stanovili zákl. k. nauku; dogmatiku:</a:t>
            </a:r>
          </a:p>
          <a:p>
            <a:r>
              <a:rPr lang="cs-CZ" dirty="0"/>
              <a:t>Trojice boží: Otec, Syn a Duch svatý;</a:t>
            </a:r>
          </a:p>
          <a:p>
            <a:r>
              <a:rPr lang="cs-CZ" dirty="0"/>
              <a:t>Božská a lidská přirozenost v osobě Ježíšově</a:t>
            </a:r>
          </a:p>
          <a:p>
            <a:r>
              <a:rPr lang="cs-CZ" dirty="0"/>
              <a:t>Kanonizace NZ</a:t>
            </a:r>
          </a:p>
          <a:p>
            <a:r>
              <a:rPr lang="cs-CZ" dirty="0"/>
              <a:t>Princip apoštolské sukcese v úřadu biskupa</a:t>
            </a:r>
          </a:p>
          <a:p>
            <a:endParaRPr lang="cs-CZ" dirty="0"/>
          </a:p>
          <a:p>
            <a:r>
              <a:rPr lang="cs-CZ" dirty="0"/>
              <a:t>Postupné vydělování církví</a:t>
            </a:r>
          </a:p>
          <a:p>
            <a:r>
              <a:rPr lang="cs-CZ" dirty="0"/>
              <a:t>Rozdělení říše: </a:t>
            </a:r>
            <a:r>
              <a:rPr lang="cs-CZ" dirty="0">
                <a:solidFill>
                  <a:srgbClr val="FF0000"/>
                </a:solidFill>
              </a:rPr>
              <a:t>395 n.l. </a:t>
            </a:r>
            <a:r>
              <a:rPr lang="cs-CZ" dirty="0"/>
              <a:t>(Řím, Cařihrad)</a:t>
            </a:r>
          </a:p>
          <a:p>
            <a:r>
              <a:rPr lang="cs-CZ" dirty="0"/>
              <a:t>Spor o </a:t>
            </a:r>
            <a:r>
              <a:rPr lang="cs-CZ" dirty="0" err="1"/>
              <a:t>filioque</a:t>
            </a:r>
            <a:r>
              <a:rPr lang="cs-CZ" dirty="0"/>
              <a:t> („i ze Syna“)</a:t>
            </a:r>
          </a:p>
          <a:p>
            <a:pPr lvl="1"/>
            <a:r>
              <a:rPr lang="cs-CZ" dirty="0"/>
              <a:t>Pravoslaví: Duch sv. vychází z Otce skrze Syna</a:t>
            </a:r>
          </a:p>
          <a:p>
            <a:pPr lvl="1"/>
            <a:r>
              <a:rPr lang="cs-CZ" dirty="0"/>
              <a:t>Katolictví: Duch vychází z jednoho zdroje, z Boha Otce i Syna</a:t>
            </a:r>
          </a:p>
          <a:p>
            <a:r>
              <a:rPr lang="cs-CZ" dirty="0">
                <a:solidFill>
                  <a:srgbClr val="FF0000"/>
                </a:solidFill>
              </a:rPr>
              <a:t>Schizma 1054 n.l.</a:t>
            </a:r>
            <a:r>
              <a:rPr lang="cs-CZ" dirty="0"/>
              <a:t> (klatba odvolána až 1965 n.l.)</a:t>
            </a:r>
          </a:p>
        </p:txBody>
      </p:sp>
    </p:spTree>
    <p:extLst>
      <p:ext uri="{BB962C8B-B14F-4D97-AF65-F5344CB8AC3E}">
        <p14:creationId xmlns:p14="http://schemas.microsoft.com/office/powerpoint/2010/main" val="425041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96C2D-BE92-467B-8D2C-73AFB0EFE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2800" dirty="0">
                <a:solidFill>
                  <a:srgbClr val="FF0000"/>
                </a:solidFill>
              </a:rPr>
            </a:br>
            <a:r>
              <a:rPr lang="cs-CZ" sz="2800" dirty="0">
                <a:solidFill>
                  <a:srgbClr val="FF0000"/>
                </a:solidFill>
              </a:rPr>
              <a:t>Křesťanství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Ježíš Kristus</a:t>
            </a:r>
            <a:br>
              <a:rPr lang="cs-CZ" sz="2000" dirty="0"/>
            </a:br>
            <a:r>
              <a:rPr lang="cs-CZ" sz="2000" dirty="0"/>
              <a:t>raná církev; texty; šíření</a:t>
            </a:r>
            <a:br>
              <a:rPr lang="cs-CZ" sz="2000" dirty="0"/>
            </a:br>
            <a:r>
              <a:rPr lang="cs-CZ" sz="2000" dirty="0"/>
              <a:t>313 n. l. Edikt milánský, Konstantin I. Veliký</a:t>
            </a:r>
            <a:br>
              <a:rPr lang="cs-CZ" sz="2000" dirty="0"/>
            </a:br>
            <a:r>
              <a:rPr lang="cs-CZ" sz="2000" dirty="0"/>
              <a:t>koncily: </a:t>
            </a:r>
            <a:r>
              <a:rPr lang="cs-CZ" sz="2000" dirty="0" err="1"/>
              <a:t>Nikájský</a:t>
            </a:r>
            <a:r>
              <a:rPr lang="cs-CZ" sz="2000" dirty="0"/>
              <a:t> (325), Konstantinopolský (381)</a:t>
            </a:r>
          </a:p>
        </p:txBody>
      </p:sp>
      <p:pic>
        <p:nvPicPr>
          <p:cNvPr id="4098" name="Picture 2" descr="https://upload.wikimedia.org/wikipedia/commons/thumb/8/80/ChristianityBranches_cs.svg/2560px-ChristianityBranches_cs.svg.png">
            <a:extLst>
              <a:ext uri="{FF2B5EF4-FFF2-40B4-BE49-F238E27FC236}">
                <a16:creationId xmlns:a16="http://schemas.microsoft.com/office/drawing/2014/main" id="{7B487036-1ACC-43E4-9ACA-A2E09C3721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104" y="2492896"/>
            <a:ext cx="773289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23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B30C2B-1FC4-4C95-8A0A-5A94DCB49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49911"/>
            <a:ext cx="5181600" cy="522705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1453 n.l.  pád Cařihradu</a:t>
            </a:r>
          </a:p>
          <a:p>
            <a:r>
              <a:rPr lang="cs-CZ" dirty="0"/>
              <a:t>Příchod znalců řečtiny = vliv na humanismus</a:t>
            </a:r>
          </a:p>
          <a:p>
            <a:r>
              <a:rPr lang="cs-CZ" dirty="0"/>
              <a:t>Snaha o reformu církve</a:t>
            </a:r>
          </a:p>
          <a:p>
            <a:r>
              <a:rPr lang="cs-CZ" dirty="0"/>
              <a:t>Idea překladů bible do národních jazyků</a:t>
            </a:r>
          </a:p>
          <a:p>
            <a:r>
              <a:rPr lang="cs-CZ" dirty="0"/>
              <a:t>Vnitřní zbožnost, etický obrat</a:t>
            </a:r>
          </a:p>
          <a:p>
            <a:r>
              <a:rPr lang="cs-CZ" dirty="0"/>
              <a:t>Martin Luther (16. st.); Jan Kalvín, Ulrich </a:t>
            </a:r>
            <a:r>
              <a:rPr lang="cs-CZ" dirty="0" err="1"/>
              <a:t>Zwingli</a:t>
            </a:r>
            <a:endParaRPr lang="cs-CZ" dirty="0"/>
          </a:p>
          <a:p>
            <a:r>
              <a:rPr lang="cs-CZ" dirty="0"/>
              <a:t>1534 n.l. (Anglie) Jindřich VIII. – anglikánská církev</a:t>
            </a:r>
          </a:p>
          <a:p>
            <a:r>
              <a:rPr lang="cs-CZ" dirty="0"/>
              <a:t>K. == </a:t>
            </a:r>
            <a:r>
              <a:rPr lang="cs-CZ" dirty="0" err="1"/>
              <a:t>vnitrocírkevní</a:t>
            </a:r>
            <a:r>
              <a:rPr lang="cs-CZ" dirty="0"/>
              <a:t> reforma; potlačování reformace; </a:t>
            </a:r>
            <a:r>
              <a:rPr lang="cs-CZ" dirty="0">
                <a:solidFill>
                  <a:srgbClr val="C00000"/>
                </a:solidFill>
              </a:rPr>
              <a:t>tridentský koncil (1545-1563)</a:t>
            </a:r>
          </a:p>
          <a:p>
            <a:r>
              <a:rPr lang="cs-CZ" dirty="0">
                <a:solidFill>
                  <a:srgbClr val="C00000"/>
                </a:solidFill>
              </a:rPr>
              <a:t>Misie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33463CB-3EA4-4A82-B6CB-BED2639E7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8"/>
            <a:ext cx="5181600" cy="549592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1. vatikánský koncil (1869-1870)</a:t>
            </a:r>
          </a:p>
          <a:p>
            <a:r>
              <a:rPr lang="cs-CZ" dirty="0"/>
              <a:t>2. vatikánský koncil (1962-1965)</a:t>
            </a:r>
          </a:p>
          <a:p>
            <a:r>
              <a:rPr lang="cs-CZ" dirty="0"/>
              <a:t>Ekumenismus; otevřenost k.</a:t>
            </a:r>
          </a:p>
        </p:txBody>
      </p:sp>
    </p:spTree>
    <p:extLst>
      <p:ext uri="{BB962C8B-B14F-4D97-AF65-F5344CB8AC3E}">
        <p14:creationId xmlns:p14="http://schemas.microsoft.com/office/powerpoint/2010/main" val="231592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3730B-6D92-49DB-A819-AAF22AF7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bible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72A354-9962-4F14-A754-474F5E870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61640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(z řeč. </a:t>
            </a:r>
            <a:r>
              <a:rPr lang="cs-CZ" dirty="0" err="1"/>
              <a:t>biblia</a:t>
            </a:r>
            <a:r>
              <a:rPr lang="cs-CZ" dirty="0"/>
              <a:t> = knihy)</a:t>
            </a:r>
          </a:p>
          <a:p>
            <a:r>
              <a:rPr lang="cs-CZ" dirty="0"/>
              <a:t>4. evangelia</a:t>
            </a:r>
          </a:p>
          <a:p>
            <a:r>
              <a:rPr lang="cs-CZ" dirty="0"/>
              <a:t>Skutky apoštolské</a:t>
            </a:r>
          </a:p>
          <a:p>
            <a:r>
              <a:rPr lang="cs-CZ" dirty="0"/>
              <a:t>14 epištol Pavlových </a:t>
            </a:r>
          </a:p>
          <a:p>
            <a:r>
              <a:rPr lang="cs-CZ" dirty="0"/>
              <a:t>7 obecných epištol (Jakub, Petr, Jan, Juda)</a:t>
            </a:r>
          </a:p>
          <a:p>
            <a:r>
              <a:rPr lang="cs-CZ" dirty="0"/>
              <a:t>Zjevení Janovo (apokalypsa)</a:t>
            </a:r>
          </a:p>
          <a:p>
            <a:endParaRPr lang="cs-CZ" dirty="0"/>
          </a:p>
          <a:p>
            <a:r>
              <a:rPr lang="cs-CZ" dirty="0"/>
              <a:t>Celkem 27 spisů (koiné)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6EA63BD-7E41-48F2-8737-EFCDF48A4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40528"/>
            <a:ext cx="5812654" cy="483643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Kánon: 4. století</a:t>
            </a:r>
          </a:p>
          <a:p>
            <a:r>
              <a:rPr lang="cs-CZ" dirty="0"/>
              <a:t>Český překlad: 11. století</a:t>
            </a:r>
          </a:p>
          <a:p>
            <a:r>
              <a:rPr lang="cs-CZ" dirty="0"/>
              <a:t>Celek v češtině: 60. léta 14. st. n.l.</a:t>
            </a:r>
          </a:p>
          <a:p>
            <a:r>
              <a:rPr lang="cs-CZ" dirty="0"/>
              <a:t>(bible Leskovecká; znič. 1914, Lovaň)</a:t>
            </a:r>
          </a:p>
          <a:p>
            <a:r>
              <a:rPr lang="cs-CZ" dirty="0"/>
              <a:t>1549 Jiří </a:t>
            </a:r>
            <a:r>
              <a:rPr lang="cs-CZ" dirty="0" err="1"/>
              <a:t>Melantrich</a:t>
            </a:r>
            <a:r>
              <a:rPr lang="cs-CZ" dirty="0"/>
              <a:t> z </a:t>
            </a:r>
            <a:r>
              <a:rPr lang="cs-CZ" dirty="0" err="1"/>
              <a:t>Aventina</a:t>
            </a:r>
            <a:r>
              <a:rPr lang="cs-CZ" dirty="0"/>
              <a:t> </a:t>
            </a:r>
          </a:p>
          <a:p>
            <a:r>
              <a:rPr lang="cs-CZ" dirty="0"/>
              <a:t>Bible kralická; 1579-1594; 1596;1601 NZ, 1613</a:t>
            </a:r>
          </a:p>
          <a:p>
            <a:r>
              <a:rPr lang="cs-CZ" dirty="0"/>
              <a:t>1677 Svatováclavská bible</a:t>
            </a:r>
          </a:p>
          <a:p>
            <a:r>
              <a:rPr lang="cs-CZ" dirty="0"/>
              <a:t>1961-1983 </a:t>
            </a:r>
            <a:r>
              <a:rPr lang="cs-CZ"/>
              <a:t>ekumenický překla</a:t>
            </a:r>
            <a:r>
              <a:rPr lang="cs-CZ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9596560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479</Words>
  <Application>Microsoft Office PowerPoint</Application>
  <PresentationFormat>Širokoúhlá obrazovka</PresentationFormat>
  <Paragraphs>57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Křesťanství</vt:lpstr>
      <vt:lpstr>Prezentace aplikace PowerPoint</vt:lpstr>
      <vt:lpstr> Křesťanství  Ježíš Kristus raná církev; texty; šíření 313 n. l. Edikt milánský, Konstantin I. Veliký koncily: Nikájský (325), Konstantinopolský (381)</vt:lpstr>
      <vt:lpstr>Prezentace aplikace PowerPoint</vt:lpstr>
      <vt:lpstr>bible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Křesťanství</dc:title>
  <dc:creator>Ondřej Sládek</dc:creator>
  <cp:lastModifiedBy>Ondřej Sládek</cp:lastModifiedBy>
  <cp:revision>2</cp:revision>
  <dcterms:created xsi:type="dcterms:W3CDTF">2020-03-13T23:00:42Z</dcterms:created>
  <dcterms:modified xsi:type="dcterms:W3CDTF">2020-03-13T23:53:46Z</dcterms:modified>
</cp:coreProperties>
</file>