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11" r:id="rId3"/>
    <p:sldId id="306" r:id="rId4"/>
    <p:sldId id="307" r:id="rId5"/>
    <p:sldId id="312" r:id="rId6"/>
    <p:sldId id="305" r:id="rId7"/>
    <p:sldId id="313" r:id="rId8"/>
    <p:sldId id="310" r:id="rId9"/>
    <p:sldId id="30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6BD2FD-C1A6-4A76-8D78-D2EA21E65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1CBE6C-2B09-40FE-9CAF-118E82E2C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C5790D-1E48-4744-8B0F-88DEE68A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C9D61-ACC7-4D85-8034-E85D0C19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C9F826-96BA-4CE8-BC09-B01CC9D9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9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EE923-9B04-49DA-9E94-8850B968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76DD4B-5864-4531-B8E2-5D9C95DAE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B540E3-4E58-4A5E-813E-F8374FBE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92F03-4B09-4E71-8FA9-32103BF3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24A594-A9E2-4D4B-B0B8-A06E0421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81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2490DE0-5E5D-48BC-B92D-7BA3FBE61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03DF89-19D0-4318-A500-5E82BA5DC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223E3B-621D-437B-86F4-34EA3AB61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96A8E2-CA5C-4BEE-836A-80504F0A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4A798-4403-46BE-9ACA-CDEB6A42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7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30A912-4CD9-496E-B093-67565598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60DE73-D276-42F0-8FEB-3741049E6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AFC9A-2F08-4734-AF6A-F2AADBBC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D22411-0054-438C-96D3-DDDD2A95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DE4F8A-BCB1-4333-993A-8A64A853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0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438608-5ABF-47E9-88B9-34DE5876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E5902A-7C8C-4FB3-8DF9-43B13259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F17D53-8D7E-49B6-99B1-931E4F4F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88DDF2-A278-4AE9-B133-58B2FABE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FBDFB-AB54-409E-9D37-6F6F14BC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02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269A7-FBD1-4A48-8BED-5BCE28ED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2D2E3-C74B-48B3-8468-40DB2900E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682BBF4-F2A1-474B-BC10-ED9E96394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4550B3-698A-4DE4-BD50-4EEF3C57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A292F0-26A7-4292-A1E3-E274BC978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F399DF-9A1A-44F1-A111-B9AFED17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8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4D973-FA51-4E86-A575-E6E0052F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F901FA-F975-4217-A65D-D219B7A0A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81D4749-D0E5-4EAD-A743-19DA3E2B4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BE165F-B55F-4242-9DDA-81430135F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4F87410-A90D-4D66-8D83-33CCAE5EE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6CD934-0149-4425-99AD-2F27C2D7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95B997E-D6E7-4799-8DA4-490CD96A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13EAA8-9418-4581-94F4-3A427911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84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B6F28-B4B3-487B-B6EC-07500C29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053812-1F11-462B-97A4-4C3D572F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05630C-17D3-4CE7-8809-75D30AA1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3E6F40-ADD4-48BA-9910-B4F23CDE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8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FBAB3B3-C5EA-47C9-8EF1-4672A0F7A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CE643C-829A-45C6-8AE5-A0728578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069008-2698-449F-ABE8-0A1A10FD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631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8E81-01C5-4229-8E74-3F38CDDD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DFF44-915E-494D-9BEB-1CE3C9E71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F69B7A-0FC8-4186-BCC6-DBFC62AAD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6F06C7-0868-4375-A585-E02674A7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26165C-AFAD-4366-B8CE-A1D307B1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DD1B19-5887-4672-B6EF-E6FE9ADD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3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E7535-AAD0-4B93-BF29-EF01A806B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3AB3FDE-F567-4D68-8A1F-B2128A678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2F1D4C-B367-4703-BD0C-EF7C9C43C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AB12C2-9C77-4D86-98FF-36863A34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1E61DC-81D3-4889-87EC-34F72B75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55F6C3-2E94-49B2-BEA8-C14ED6FD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25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6F60CB-A043-4DC8-B0EA-67FD79C6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6D5EDD-5E19-4888-9E36-390A23D2B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5E79D9-ECDE-4AB0-81F2-BEF831DB1D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6C47-A2B5-4691-AEA2-2731878F5A48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827F68-E0E1-4B38-86B7-5646596B9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A3488E-6094-4058-8B42-4E770B8A1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2E53-4630-4084-9D31-1F4EF40E80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5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Ã½sledek obrÃ¡zku pro meÅ¡ita caÅihrad">
            <a:extLst>
              <a:ext uri="{FF2B5EF4-FFF2-40B4-BE49-F238E27FC236}">
                <a16:creationId xmlns:a16="http://schemas.microsoft.com/office/drawing/2014/main" id="{740783B7-BA0C-4E8B-8ED9-729B9C8B2F4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0814" y="474870"/>
            <a:ext cx="6961995" cy="391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BEB139D-6E68-4301-AA57-07DD070C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965" y="31687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Islám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251595-C599-4ECB-A47B-9D00B0861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977" y="1327639"/>
            <a:ext cx="3481753" cy="159140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b="0" dirty="0"/>
              <a:t>Monoteistické náboženství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b="0" dirty="0"/>
              <a:t>Muhammad (571-632 </a:t>
            </a:r>
            <a:r>
              <a:rPr lang="cs-CZ" sz="1800" b="0" dirty="0"/>
              <a:t>př.n.l.</a:t>
            </a:r>
            <a:r>
              <a:rPr lang="cs-CZ" sz="1700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b="0" dirty="0"/>
              <a:t>Náboženství knihy (Korán; recitace; anděl Gabriel)</a:t>
            </a:r>
          </a:p>
        </p:txBody>
      </p:sp>
      <p:pic>
        <p:nvPicPr>
          <p:cNvPr id="1032" name="Picture 8" descr="SouvisejÃ­cÃ­ obrÃ¡zek">
            <a:extLst>
              <a:ext uri="{FF2B5EF4-FFF2-40B4-BE49-F238E27FC236}">
                <a16:creationId xmlns:a16="http://schemas.microsoft.com/office/drawing/2014/main" id="{103B741A-887D-43B2-B6D2-BB8EFB70F2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522" y="3494105"/>
            <a:ext cx="2359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2EA11653-5DEF-442B-BFBF-AB7E252E7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37792" y="4560424"/>
            <a:ext cx="7917596" cy="2155449"/>
          </a:xfrm>
        </p:spPr>
        <p:txBody>
          <a:bodyPr>
            <a:normAutofit fontScale="25000" lnSpcReduction="20000"/>
          </a:bodyPr>
          <a:lstStyle/>
          <a:p>
            <a:endParaRPr lang="cs-CZ" b="0" dirty="0"/>
          </a:p>
          <a:p>
            <a:endParaRPr lang="cs-CZ" b="0" dirty="0"/>
          </a:p>
          <a:p>
            <a:endParaRPr lang="cs-CZ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endParaRPr lang="cs-CZ" sz="8000" b="0" dirty="0"/>
          </a:p>
          <a:p>
            <a:r>
              <a:rPr lang="cs-CZ" sz="8000" b="0" dirty="0"/>
              <a:t>Bůh (Alláh); muslim = stoupenec islámu (ten, kdo se podřizuje bohu)</a:t>
            </a:r>
          </a:p>
          <a:p>
            <a:r>
              <a:rPr lang="cs-CZ" sz="8000" b="0" dirty="0"/>
              <a:t>Počet: 2 </a:t>
            </a:r>
            <a:r>
              <a:rPr lang="cs-CZ" sz="8000" b="0" dirty="0" err="1"/>
              <a:t>mild</a:t>
            </a:r>
            <a:r>
              <a:rPr lang="cs-CZ" sz="8000" b="0" dirty="0"/>
              <a:t>.</a:t>
            </a:r>
          </a:p>
          <a:p>
            <a:r>
              <a:rPr lang="cs-CZ" sz="8000" b="0" dirty="0"/>
              <a:t>Základ islámu: </a:t>
            </a:r>
            <a:r>
              <a:rPr lang="cs-CZ" sz="8000" b="0" i="1" dirty="0"/>
              <a:t>Korán</a:t>
            </a:r>
            <a:r>
              <a:rPr lang="cs-CZ" sz="8000" b="0" dirty="0"/>
              <a:t> + sunna (prorocká tradice)</a:t>
            </a:r>
          </a:p>
          <a:p>
            <a:endParaRPr lang="cs-CZ" sz="8000" b="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01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211D1-EADC-46C1-A763-3D250B05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AB4621-AE1D-4C37-B05D-052E34722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VÃ½sledek obrÃ¡zku pro islÃ¡m mapa">
            <a:extLst>
              <a:ext uri="{FF2B5EF4-FFF2-40B4-BE49-F238E27FC236}">
                <a16:creationId xmlns:a16="http://schemas.microsoft.com/office/drawing/2014/main" id="{0B9ABE96-0665-4693-80A9-4060F2AA1D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508" y="681037"/>
            <a:ext cx="9529812" cy="55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50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4468A-0A66-45A4-A3DA-CF914033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549" y="365125"/>
            <a:ext cx="5845838" cy="1023837"/>
          </a:xfrm>
        </p:spPr>
        <p:txBody>
          <a:bodyPr/>
          <a:lstStyle/>
          <a:p>
            <a:r>
              <a:rPr lang="cs-CZ" b="1" dirty="0"/>
              <a:t>Muhammad (571-632) 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0324285-96E7-4EA0-8F1A-27342AC20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07666" y="1551008"/>
            <a:ext cx="6447722" cy="463865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Kmenový, politický a </a:t>
            </a:r>
            <a:r>
              <a:rPr lang="cs-CZ" dirty="0" err="1"/>
              <a:t>náb</a:t>
            </a:r>
            <a:r>
              <a:rPr lang="cs-CZ" dirty="0"/>
              <a:t>. vůdce</a:t>
            </a:r>
          </a:p>
          <a:p>
            <a:r>
              <a:rPr lang="cs-CZ" dirty="0"/>
              <a:t>Korán, hadísy, tradice (sunna)</a:t>
            </a:r>
          </a:p>
          <a:p>
            <a:r>
              <a:rPr lang="cs-CZ" dirty="0"/>
              <a:t>Rodina </a:t>
            </a:r>
            <a:r>
              <a:rPr lang="cs-CZ" dirty="0" err="1"/>
              <a:t>Hášimovců</a:t>
            </a:r>
            <a:r>
              <a:rPr lang="cs-CZ" dirty="0"/>
              <a:t>; kmen </a:t>
            </a:r>
            <a:r>
              <a:rPr lang="cs-CZ" dirty="0" err="1"/>
              <a:t>Kurajšovců</a:t>
            </a:r>
            <a:endParaRPr lang="cs-CZ" dirty="0"/>
          </a:p>
          <a:p>
            <a:r>
              <a:rPr lang="cs-CZ" dirty="0"/>
              <a:t>Obchod; </a:t>
            </a:r>
            <a:r>
              <a:rPr lang="cs-CZ" dirty="0" err="1"/>
              <a:t>Chadídža</a:t>
            </a:r>
            <a:r>
              <a:rPr lang="cs-CZ" dirty="0"/>
              <a:t> (555/567-620 n.l.) – 5 dětí (mj. </a:t>
            </a:r>
            <a:r>
              <a:rPr lang="cs-CZ" dirty="0" err="1">
                <a:solidFill>
                  <a:srgbClr val="FF0000"/>
                </a:solidFill>
              </a:rPr>
              <a:t>Fátima</a:t>
            </a:r>
            <a:r>
              <a:rPr lang="cs-CZ" dirty="0"/>
              <a:t>) </a:t>
            </a:r>
          </a:p>
          <a:p>
            <a:r>
              <a:rPr lang="cs-CZ" dirty="0"/>
              <a:t>610 – u Mekky vidění (stár 40 let), anděl Gabriel</a:t>
            </a:r>
          </a:p>
          <a:p>
            <a:r>
              <a:rPr lang="cs-CZ" dirty="0"/>
              <a:t>Rodina, Abú </a:t>
            </a:r>
            <a:r>
              <a:rPr lang="cs-CZ" dirty="0" err="1"/>
              <a:t>Bakr</a:t>
            </a:r>
            <a:r>
              <a:rPr lang="cs-CZ" dirty="0"/>
              <a:t> (přítel)</a:t>
            </a:r>
          </a:p>
          <a:p>
            <a:r>
              <a:rPr lang="cs-CZ" dirty="0"/>
              <a:t>613 n.l. – veřejné vystoupení</a:t>
            </a:r>
          </a:p>
          <a:p>
            <a:r>
              <a:rPr lang="cs-CZ" dirty="0">
                <a:solidFill>
                  <a:srgbClr val="FF0000"/>
                </a:solidFill>
              </a:rPr>
              <a:t>622 n.l.</a:t>
            </a:r>
            <a:r>
              <a:rPr lang="cs-CZ" dirty="0"/>
              <a:t> odchod z Mekky do </a:t>
            </a:r>
            <a:r>
              <a:rPr lang="cs-CZ" dirty="0" err="1"/>
              <a:t>Jathribu</a:t>
            </a:r>
            <a:r>
              <a:rPr lang="cs-CZ" dirty="0"/>
              <a:t>/Medíny (hidžra) (opustil kmen </a:t>
            </a:r>
            <a:r>
              <a:rPr lang="cs-CZ" dirty="0" err="1"/>
              <a:t>Kurajšovců</a:t>
            </a:r>
            <a:r>
              <a:rPr lang="cs-CZ" dirty="0"/>
              <a:t> chránící </a:t>
            </a:r>
            <a:r>
              <a:rPr lang="cs-CZ" dirty="0" err="1"/>
              <a:t>Ka´abu</a:t>
            </a:r>
            <a:r>
              <a:rPr lang="cs-CZ" dirty="0"/>
              <a:t>); islám je víc než kmen</a:t>
            </a:r>
          </a:p>
          <a:p>
            <a:endParaRPr lang="cs-CZ" dirty="0"/>
          </a:p>
        </p:txBody>
      </p:sp>
      <p:pic>
        <p:nvPicPr>
          <p:cNvPr id="4098" name="Picture 2" descr="VÃ½sledek obrÃ¡zku pro muhammad, korÃ¡n">
            <a:extLst>
              <a:ext uri="{FF2B5EF4-FFF2-40B4-BE49-F238E27FC236}">
                <a16:creationId xmlns:a16="http://schemas.microsoft.com/office/drawing/2014/main" id="{397297AA-CE5A-4005-8148-E1F21BEAB4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662913"/>
            <a:ext cx="3558821" cy="55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3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78D0BAB9-B3A2-4845-8C67-399A47A9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824" y="4862145"/>
            <a:ext cx="5838092" cy="1586767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Sunnité</a:t>
            </a:r>
            <a:r>
              <a:rPr lang="cs-CZ" sz="2000" b="1" dirty="0"/>
              <a:t> – až 90% muslimů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b="1" dirty="0">
                <a:solidFill>
                  <a:srgbClr val="FF0000"/>
                </a:solidFill>
              </a:rPr>
              <a:t>Šíité</a:t>
            </a:r>
            <a:r>
              <a:rPr lang="cs-CZ" sz="2000" b="1" dirty="0"/>
              <a:t> – Irák, Írán, </a:t>
            </a:r>
            <a:r>
              <a:rPr lang="cs-CZ" sz="2000" b="1" dirty="0" err="1"/>
              <a:t>Azerbajdžán</a:t>
            </a:r>
            <a:r>
              <a:rPr lang="cs-CZ" sz="2000" b="1" dirty="0"/>
              <a:t>, Omán, Bahrajn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7" name="Picture 8" descr="VÃ½sledek obrÃ¡zku pro hidÅ¾ra mapa">
            <a:extLst>
              <a:ext uri="{FF2B5EF4-FFF2-40B4-BE49-F238E27FC236}">
                <a16:creationId xmlns:a16="http://schemas.microsoft.com/office/drawing/2014/main" id="{4509A134-F059-4857-B8FB-D5645ECA64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639" y="409087"/>
            <a:ext cx="5181600" cy="34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3DE3317-A894-4622-8E09-4BAEDAF64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09088"/>
            <a:ext cx="5181600" cy="6039824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Medína</a:t>
            </a:r>
            <a:r>
              <a:rPr lang="cs-CZ" dirty="0"/>
              <a:t>: oáza</a:t>
            </a:r>
          </a:p>
          <a:p>
            <a:r>
              <a:rPr lang="cs-CZ" dirty="0"/>
              <a:t>smíření rozhádaných </a:t>
            </a:r>
            <a:r>
              <a:rPr lang="cs-CZ" dirty="0" err="1"/>
              <a:t>arab</a:t>
            </a:r>
            <a:r>
              <a:rPr lang="cs-CZ" dirty="0"/>
              <a:t>. skupin</a:t>
            </a:r>
          </a:p>
          <a:p>
            <a:r>
              <a:rPr lang="cs-CZ" dirty="0"/>
              <a:t>Židé proti; změna </a:t>
            </a:r>
            <a:r>
              <a:rPr lang="cs-CZ" i="1" dirty="0" err="1"/>
              <a:t>qiblu</a:t>
            </a:r>
            <a:r>
              <a:rPr lang="cs-CZ" dirty="0"/>
              <a:t> = </a:t>
            </a:r>
            <a:r>
              <a:rPr lang="cs-CZ" dirty="0">
                <a:solidFill>
                  <a:srgbClr val="FF0000"/>
                </a:solidFill>
              </a:rPr>
              <a:t>Mekka</a:t>
            </a:r>
          </a:p>
          <a:p>
            <a:r>
              <a:rPr lang="cs-CZ" dirty="0"/>
              <a:t>Rozpory: Mekka x Medína</a:t>
            </a:r>
          </a:p>
          <a:p>
            <a:r>
              <a:rPr lang="cs-CZ" dirty="0"/>
              <a:t>624 n.l. bitva u </a:t>
            </a:r>
            <a:r>
              <a:rPr lang="cs-CZ" dirty="0" err="1"/>
              <a:t>Badru</a:t>
            </a:r>
            <a:r>
              <a:rPr lang="cs-CZ" dirty="0"/>
              <a:t> = počátek vítězství islámu</a:t>
            </a:r>
          </a:p>
          <a:p>
            <a:r>
              <a:rPr lang="cs-CZ" dirty="0"/>
              <a:t>Po smrti </a:t>
            </a:r>
            <a:r>
              <a:rPr lang="cs-CZ" dirty="0" err="1"/>
              <a:t>Chadídži</a:t>
            </a:r>
            <a:r>
              <a:rPr lang="cs-CZ" dirty="0"/>
              <a:t>; žena Aiša: dcera Abú </a:t>
            </a:r>
            <a:r>
              <a:rPr lang="cs-CZ" dirty="0" err="1"/>
              <a:t>Bakra</a:t>
            </a:r>
            <a:r>
              <a:rPr lang="cs-CZ" dirty="0"/>
              <a:t>; v Medíně žena </a:t>
            </a:r>
            <a:r>
              <a:rPr lang="cs-CZ" dirty="0" err="1"/>
              <a:t>Hafsa</a:t>
            </a:r>
            <a:endParaRPr lang="cs-CZ" dirty="0"/>
          </a:p>
          <a:p>
            <a:r>
              <a:rPr lang="cs-CZ" dirty="0"/>
              <a:t>630 n.l. Mekka dobyta</a:t>
            </a:r>
          </a:p>
          <a:p>
            <a:endParaRPr lang="cs-CZ" dirty="0"/>
          </a:p>
          <a:p>
            <a:r>
              <a:rPr lang="cs-CZ" sz="2600" dirty="0"/>
              <a:t>632 umírá Muhammad (nástupce: </a:t>
            </a:r>
            <a:r>
              <a:rPr lang="cs-CZ" sz="2600" dirty="0">
                <a:solidFill>
                  <a:srgbClr val="FF0000"/>
                </a:solidFill>
              </a:rPr>
              <a:t>Alí</a:t>
            </a:r>
            <a:r>
              <a:rPr lang="cs-CZ" sz="2600" dirty="0"/>
              <a:t> (manžel jeho dcery </a:t>
            </a:r>
            <a:r>
              <a:rPr lang="cs-CZ" sz="2600" dirty="0" err="1">
                <a:solidFill>
                  <a:srgbClr val="0070C0"/>
                </a:solidFill>
              </a:rPr>
              <a:t>Fátimy</a:t>
            </a:r>
            <a:r>
              <a:rPr lang="cs-CZ" sz="2600" dirty="0"/>
              <a:t>) vs. </a:t>
            </a:r>
            <a:r>
              <a:rPr lang="cs-CZ" sz="2600" dirty="0">
                <a:solidFill>
                  <a:srgbClr val="FF0000"/>
                </a:solidFill>
              </a:rPr>
              <a:t>Abú </a:t>
            </a:r>
            <a:r>
              <a:rPr lang="cs-CZ" sz="2600" dirty="0" err="1">
                <a:solidFill>
                  <a:srgbClr val="FF0000"/>
                </a:solidFill>
              </a:rPr>
              <a:t>Bakr</a:t>
            </a:r>
            <a:r>
              <a:rPr lang="cs-CZ" sz="2600" dirty="0"/>
              <a:t>) == důvod rozdělení na </a:t>
            </a:r>
            <a:r>
              <a:rPr lang="cs-CZ" sz="2600" dirty="0" err="1"/>
              <a:t>šiity</a:t>
            </a:r>
            <a:r>
              <a:rPr lang="cs-CZ" sz="2600" dirty="0"/>
              <a:t> a sunnity. </a:t>
            </a:r>
            <a:r>
              <a:rPr lang="cs-CZ" sz="2600" dirty="0" err="1"/>
              <a:t>Šiité</a:t>
            </a:r>
            <a:r>
              <a:rPr lang="cs-CZ" sz="2600" dirty="0"/>
              <a:t> podporují nástupnické právo na vedení islámské obce pouze členy </a:t>
            </a:r>
            <a:r>
              <a:rPr lang="cs-CZ" sz="2600" dirty="0" err="1"/>
              <a:t>Muhammadovy</a:t>
            </a:r>
            <a:r>
              <a:rPr lang="cs-CZ" sz="2600" dirty="0"/>
              <a:t> rodiny (tj. </a:t>
            </a:r>
            <a:r>
              <a:rPr lang="cs-CZ" sz="2600" dirty="0">
                <a:solidFill>
                  <a:srgbClr val="FF0000"/>
                </a:solidFill>
              </a:rPr>
              <a:t>Alího</a:t>
            </a:r>
            <a:r>
              <a:rPr lang="cs-CZ" sz="2600" dirty="0"/>
              <a:t>); sunnité uznávají jako nástupce </a:t>
            </a:r>
            <a:r>
              <a:rPr lang="cs-CZ" sz="2600" dirty="0">
                <a:solidFill>
                  <a:srgbClr val="FF0000"/>
                </a:solidFill>
              </a:rPr>
              <a:t>Abú </a:t>
            </a:r>
            <a:r>
              <a:rPr lang="cs-CZ" sz="2600" dirty="0" err="1">
                <a:solidFill>
                  <a:srgbClr val="FF0000"/>
                </a:solidFill>
              </a:rPr>
              <a:t>Bakra</a:t>
            </a:r>
            <a:r>
              <a:rPr lang="cs-CZ" sz="2600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25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EA93E5-1572-4F02-82E5-455B3967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b="1" dirty="0"/>
              <a:t>Zastoupení sunnitů (zeleně) a </a:t>
            </a:r>
            <a:r>
              <a:rPr lang="cs-CZ" sz="2500" b="1" dirty="0" err="1"/>
              <a:t>ši´itů</a:t>
            </a:r>
            <a:r>
              <a:rPr lang="cs-CZ" sz="2500" b="1" dirty="0"/>
              <a:t> (fialově) ve světě.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DB72EAF-C26D-4765-979B-339A2866D2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s://upload.wikimedia.org/wikipedia/commons/thumb/3/31/Islam_by_country.png/1920px-Islam_by_country.png">
            <a:extLst>
              <a:ext uri="{FF2B5EF4-FFF2-40B4-BE49-F238E27FC236}">
                <a16:creationId xmlns:a16="http://schemas.microsoft.com/office/drawing/2014/main" id="{9B7F5797-090A-4A7D-A637-73661B0A4C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4800"/>
            <a:ext cx="9760705" cy="449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56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E8F04-E407-43AE-8467-7A383D83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Korán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4AD0BCD-3312-4800-BE98-4224DB91D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046" y="1424354"/>
            <a:ext cx="5046785" cy="476530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Al-</a:t>
            </a:r>
            <a:r>
              <a:rPr lang="cs-CZ" dirty="0" err="1"/>
              <a:t>Qur</a:t>
            </a:r>
            <a:r>
              <a:rPr lang="cs-CZ" dirty="0"/>
              <a:t>-</a:t>
            </a:r>
            <a:r>
              <a:rPr lang="cs-CZ" dirty="0" err="1"/>
              <a:t>án</a:t>
            </a:r>
            <a:r>
              <a:rPr lang="cs-CZ" dirty="0"/>
              <a:t> (recitace)</a:t>
            </a:r>
          </a:p>
          <a:p>
            <a:r>
              <a:rPr lang="cs-CZ" dirty="0"/>
              <a:t>Nadiktoval anděl Gabriel</a:t>
            </a:r>
          </a:p>
          <a:p>
            <a:r>
              <a:rPr lang="cs-CZ" dirty="0"/>
              <a:t>114 súr (kapitol)</a:t>
            </a:r>
          </a:p>
          <a:p>
            <a:r>
              <a:rPr lang="cs-CZ" dirty="0"/>
              <a:t>Chronologicky dle času zjevení </a:t>
            </a:r>
          </a:p>
          <a:p>
            <a:r>
              <a:rPr lang="cs-CZ" dirty="0"/>
              <a:t>Celkem 23 let (609-632 n.l.)</a:t>
            </a:r>
          </a:p>
          <a:p>
            <a:r>
              <a:rPr lang="cs-CZ" dirty="0"/>
              <a:t>Kánon: 651 n.l.</a:t>
            </a:r>
          </a:p>
          <a:p>
            <a:r>
              <a:rPr lang="cs-CZ" dirty="0"/>
              <a:t>První súra „</a:t>
            </a:r>
            <a:r>
              <a:rPr lang="cs-CZ" dirty="0" err="1"/>
              <a:t>Otvíratelka</a:t>
            </a:r>
            <a:r>
              <a:rPr lang="cs-CZ" dirty="0"/>
              <a:t>“ (al-</a:t>
            </a:r>
            <a:r>
              <a:rPr lang="cs-CZ" dirty="0" err="1"/>
              <a:t>fátiha</a:t>
            </a:r>
            <a:r>
              <a:rPr lang="cs-CZ" dirty="0"/>
              <a:t>); na začátku každé súry: </a:t>
            </a:r>
            <a:r>
              <a:rPr lang="cs-CZ" dirty="0" err="1"/>
              <a:t>basmala</a:t>
            </a:r>
            <a:endParaRPr lang="cs-CZ" dirty="0"/>
          </a:p>
          <a:p>
            <a:r>
              <a:rPr lang="cs-CZ" dirty="0"/>
              <a:t>Satanské verše (súra 53, verše: 19-23)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3687D61-91F4-49BF-9229-0E850D28B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Ã½sledek obrÃ¡zku pro muhammad, korÃ¡n">
            <a:extLst>
              <a:ext uri="{FF2B5EF4-FFF2-40B4-BE49-F238E27FC236}">
                <a16:creationId xmlns:a16="http://schemas.microsoft.com/office/drawing/2014/main" id="{D4BC9CC5-FBD7-4226-8173-8F351CB3F29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19760"/>
            <a:ext cx="5822240" cy="351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3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D0C66E-D4BE-42B5-864E-CE9C6BCF4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91" y="2777923"/>
            <a:ext cx="5695709" cy="3399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/>
              <a:t>Pět pilířů islámu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 </a:t>
            </a:r>
            <a:r>
              <a:rPr lang="cs-CZ" dirty="0" err="1"/>
              <a:t>Šaháda</a:t>
            </a:r>
            <a:r>
              <a:rPr lang="cs-CZ" dirty="0"/>
              <a:t> (vyznání víry)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Salát (ranní modlitba)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Zakát</a:t>
            </a:r>
            <a:r>
              <a:rPr lang="cs-CZ" dirty="0"/>
              <a:t> (almužna, dar)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Saum</a:t>
            </a:r>
            <a:r>
              <a:rPr lang="cs-CZ" dirty="0"/>
              <a:t> (půst v ramadánu)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/>
              <a:t>Hadždž</a:t>
            </a:r>
            <a:r>
              <a:rPr lang="cs-CZ" dirty="0"/>
              <a:t> (pouť do Mekky)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728F774-E5F6-4A13-A4A8-95F863867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8999"/>
            <a:ext cx="5181600" cy="2747963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Vyznání víry: </a:t>
            </a:r>
            <a:r>
              <a:rPr lang="cs-CZ" b="1" dirty="0" err="1"/>
              <a:t>šaháda</a:t>
            </a:r>
            <a:r>
              <a:rPr lang="cs-CZ" b="1" dirty="0"/>
              <a:t> (svědectví)</a:t>
            </a:r>
          </a:p>
          <a:p>
            <a:r>
              <a:rPr lang="cs-CZ" dirty="0"/>
              <a:t>Vyznávám, že: Není božstva kromě Boha a Muhammad je posel Boží.</a:t>
            </a:r>
          </a:p>
          <a:p>
            <a:endParaRPr lang="cs-CZ" dirty="0"/>
          </a:p>
          <a:p>
            <a:r>
              <a:rPr lang="cs-CZ" dirty="0"/>
              <a:t>Vyznavač: </a:t>
            </a:r>
            <a:r>
              <a:rPr lang="cs-CZ" dirty="0" err="1"/>
              <a:t>šahíd</a:t>
            </a:r>
            <a:r>
              <a:rPr lang="cs-CZ" dirty="0"/>
              <a:t>, </a:t>
            </a:r>
            <a:r>
              <a:rPr lang="cs-CZ" dirty="0" err="1"/>
              <a:t>formál</a:t>
            </a:r>
            <a:r>
              <a:rPr lang="cs-CZ" dirty="0"/>
              <a:t>. muslim</a:t>
            </a:r>
          </a:p>
          <a:p>
            <a:endParaRPr lang="cs-CZ" dirty="0"/>
          </a:p>
        </p:txBody>
      </p:sp>
      <p:pic>
        <p:nvPicPr>
          <p:cNvPr id="6" name="Picture 4" descr="VÃ½sledek obrÃ¡zku pro Å¡ahÃ¡da foto">
            <a:extLst>
              <a:ext uri="{FF2B5EF4-FFF2-40B4-BE49-F238E27FC236}">
                <a16:creationId xmlns:a16="http://schemas.microsoft.com/office/drawing/2014/main" id="{648FCEBD-F10A-41D7-8C24-63501715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7" y="185979"/>
            <a:ext cx="4183284" cy="28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3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2B2093D-AEA5-45AE-B1C6-430CE081A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5920" y="577722"/>
            <a:ext cx="4627880" cy="5599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Pouť (</a:t>
            </a:r>
            <a:r>
              <a:rPr lang="cs-CZ" b="1" dirty="0" err="1"/>
              <a:t>hadždž</a:t>
            </a:r>
            <a:r>
              <a:rPr lang="cs-CZ" b="1" dirty="0"/>
              <a:t>)</a:t>
            </a:r>
          </a:p>
          <a:p>
            <a:r>
              <a:rPr lang="cs-CZ" dirty="0"/>
              <a:t>Mekka, posvátný okrsek (</a:t>
            </a:r>
            <a:r>
              <a:rPr lang="cs-CZ" dirty="0" err="1"/>
              <a:t>haram</a:t>
            </a:r>
            <a:r>
              <a:rPr lang="cs-CZ" dirty="0"/>
              <a:t>)</a:t>
            </a:r>
          </a:p>
          <a:p>
            <a:r>
              <a:rPr lang="cs-CZ" dirty="0"/>
              <a:t>Očista, šat (</a:t>
            </a:r>
            <a:r>
              <a:rPr lang="cs-CZ" dirty="0" err="1"/>
              <a:t>ihrám</a:t>
            </a:r>
            <a:r>
              <a:rPr lang="cs-CZ" dirty="0"/>
              <a:t>) = zasvěcení; </a:t>
            </a:r>
            <a:r>
              <a:rPr lang="cs-CZ" dirty="0" err="1"/>
              <a:t>prnášení</a:t>
            </a:r>
            <a:r>
              <a:rPr lang="cs-CZ" dirty="0"/>
              <a:t> modliteb</a:t>
            </a:r>
          </a:p>
          <a:p>
            <a:r>
              <a:rPr lang="cs-CZ" dirty="0" err="1"/>
              <a:t>Tawáf</a:t>
            </a:r>
            <a:r>
              <a:rPr lang="cs-CZ" dirty="0"/>
              <a:t> = 7 x obejít </a:t>
            </a:r>
            <a:r>
              <a:rPr lang="cs-CZ" dirty="0" err="1"/>
              <a:t>Ka´abu</a:t>
            </a:r>
            <a:endParaRPr lang="cs-CZ" dirty="0"/>
          </a:p>
          <a:p>
            <a:r>
              <a:rPr lang="cs-CZ" dirty="0"/>
              <a:t>Běh mezi pahorky </a:t>
            </a:r>
            <a:r>
              <a:rPr lang="cs-CZ" dirty="0" err="1"/>
              <a:t>Safá</a:t>
            </a:r>
            <a:r>
              <a:rPr lang="cs-CZ" dirty="0"/>
              <a:t> a </a:t>
            </a:r>
            <a:r>
              <a:rPr lang="cs-CZ" dirty="0" err="1"/>
              <a:t>Marwá</a:t>
            </a:r>
            <a:r>
              <a:rPr lang="cs-CZ" dirty="0"/>
              <a:t> </a:t>
            </a:r>
          </a:p>
          <a:p>
            <a:r>
              <a:rPr lang="cs-CZ" dirty="0"/>
              <a:t>Údolí </a:t>
            </a:r>
            <a:r>
              <a:rPr lang="cs-CZ" dirty="0" err="1"/>
              <a:t>Míná</a:t>
            </a:r>
            <a:r>
              <a:rPr lang="cs-CZ" dirty="0"/>
              <a:t> = přes noc</a:t>
            </a:r>
          </a:p>
          <a:p>
            <a:r>
              <a:rPr lang="cs-CZ" dirty="0"/>
              <a:t>Planina </a:t>
            </a:r>
            <a:r>
              <a:rPr lang="cs-CZ" dirty="0" err="1"/>
              <a:t>Arafát</a:t>
            </a:r>
            <a:r>
              <a:rPr lang="cs-CZ" dirty="0"/>
              <a:t> (rituální stání)</a:t>
            </a:r>
          </a:p>
          <a:p>
            <a:r>
              <a:rPr lang="cs-CZ" dirty="0" err="1"/>
              <a:t>Muzdalífa</a:t>
            </a:r>
            <a:endParaRPr lang="cs-CZ" dirty="0"/>
          </a:p>
          <a:p>
            <a:r>
              <a:rPr lang="cs-CZ" dirty="0"/>
              <a:t>V </a:t>
            </a:r>
            <a:r>
              <a:rPr lang="cs-CZ" dirty="0" err="1"/>
              <a:t>Míná</a:t>
            </a:r>
            <a:r>
              <a:rPr lang="cs-CZ" dirty="0"/>
              <a:t> symbolické kamenování satana; zvířecí oběti</a:t>
            </a:r>
          </a:p>
        </p:txBody>
      </p:sp>
      <p:pic>
        <p:nvPicPr>
          <p:cNvPr id="5126" name="Picture 6" descr="https://upload.wikimedia.org/wikipedia/commons/thumb/a/ab/Mapa_pouti_do_mekky.svg/330px-Mapa_pouti_do_mekky.svg.png">
            <a:extLst>
              <a:ext uri="{FF2B5EF4-FFF2-40B4-BE49-F238E27FC236}">
                <a16:creationId xmlns:a16="http://schemas.microsoft.com/office/drawing/2014/main" id="{7C40DFF9-E13C-4F51-9C07-DD5BC1E90F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2" y="577722"/>
            <a:ext cx="5802651" cy="35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6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86CC316-34F6-4130-9FF1-EEA86811B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96560" y="985520"/>
            <a:ext cx="5858828" cy="5204143"/>
          </a:xfrm>
        </p:spPr>
        <p:txBody>
          <a:bodyPr/>
          <a:lstStyle/>
          <a:p>
            <a:r>
              <a:rPr lang="cs-CZ" dirty="0"/>
              <a:t>Literatura: </a:t>
            </a:r>
          </a:p>
          <a:p>
            <a:endParaRPr lang="cs-CZ" dirty="0"/>
          </a:p>
          <a:p>
            <a:r>
              <a:rPr lang="cs-CZ" dirty="0"/>
              <a:t>Epika, lyrika, drama</a:t>
            </a:r>
          </a:p>
          <a:p>
            <a:r>
              <a:rPr lang="cs-CZ" dirty="0"/>
              <a:t>Vědecké texty</a:t>
            </a:r>
          </a:p>
          <a:p>
            <a:r>
              <a:rPr lang="cs-CZ" dirty="0"/>
              <a:t>Filozofie a teologie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6.jpg">
            <a:extLst>
              <a:ext uri="{FF2B5EF4-FFF2-40B4-BE49-F238E27FC236}">
                <a16:creationId xmlns:a16="http://schemas.microsoft.com/office/drawing/2014/main" id="{DFD41B45-93DF-4AE4-A9CC-715AD05919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2" y="538480"/>
            <a:ext cx="3767455" cy="56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78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474</Words>
  <Application>Microsoft Office PowerPoint</Application>
  <PresentationFormat>Širokoúhlá obrazovka</PresentationFormat>
  <Paragraphs>71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Islám</vt:lpstr>
      <vt:lpstr>Prezentace aplikace PowerPoint</vt:lpstr>
      <vt:lpstr>Muhammad (571-632) </vt:lpstr>
      <vt:lpstr>Sunnité – až 90% muslimů  Šíité – Irák, Írán, Azerbajdžán, Omán, Bahrajn </vt:lpstr>
      <vt:lpstr>Zastoupení sunnitů (zeleně) a ši´itů (fialově) ve světě.</vt:lpstr>
      <vt:lpstr>Korán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Islám</dc:title>
  <dc:creator>Ondřej Sládek</dc:creator>
  <cp:lastModifiedBy>Ondřej Sládek</cp:lastModifiedBy>
  <cp:revision>2</cp:revision>
  <dcterms:created xsi:type="dcterms:W3CDTF">2020-03-13T23:01:53Z</dcterms:created>
  <dcterms:modified xsi:type="dcterms:W3CDTF">2020-03-14T00:02:36Z</dcterms:modified>
</cp:coreProperties>
</file>